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4154BBE-A32A-4276-A4EE-763025DF23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A9740E-EB40-42DF-BF43-9D0EF251A372}" type="datetimeFigureOut">
              <a:rPr lang="ru-RU" smtClean="0"/>
              <a:t>17.10.2014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151" y="476672"/>
            <a:ext cx="6380185" cy="10081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Выставка архивных документов и фотографий.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Подготовлена архивным отделом управления культуры Администрации города Ханты-Мансийска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6152" y="2060848"/>
            <a:ext cx="7235981" cy="3888432"/>
          </a:xfrm>
        </p:spPr>
        <p:txBody>
          <a:bodyPr/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счастливой судьбы</a:t>
            </a:r>
            <a:b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  <a:endParaRPr lang="ru-RU" sz="6600" dirty="0">
              <a:solidFill>
                <a:schemeClr val="tx1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98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8863"/>
            <a:ext cx="4427984" cy="1124744"/>
          </a:xfrm>
        </p:spPr>
        <p:txBody>
          <a:bodyPr/>
          <a:lstStyle/>
          <a:p>
            <a:pPr algn="ctr"/>
            <a:r>
              <a:rPr lang="ru-RU" sz="2400" dirty="0" smtClean="0"/>
              <a:t>Общественная деятельность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973623"/>
            <a:ext cx="3503241" cy="404128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Виктор Яковлевич в течение 8 лет избирался председателем окружного Совета ветеранов. Основными задачами Совета ветеранов  были военно-патриотическое воспитание молодежи и развитие наставничества. За эту работу Виктор Яковлевич награждался грамотами Всесоюзного Совета ветеранов, ЦК ВЛКСМ, присвоено звание «Почетного ветерана России», занесен в окружную и городскую «Книгу Почета».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" y="973623"/>
            <a:ext cx="4267200" cy="32289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C:\Documents and Settings\GluhovaT\Рабочий стол\Архивные выставки\выставка -БАШМАКОВ ВЯ\Берл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4295775" cy="31718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83568" y="3888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Встреча ветеранов войны со школьниками.</a:t>
            </a:r>
          </a:p>
          <a:p>
            <a:pPr algn="ctr"/>
            <a:r>
              <a:rPr lang="ru-RU" sz="1600" dirty="0" smtClean="0"/>
              <a:t>Башмаков В.Я. </a:t>
            </a:r>
            <a:r>
              <a:rPr lang="ru-RU" sz="1600" dirty="0"/>
              <a:t>п</a:t>
            </a:r>
            <a:r>
              <a:rPr lang="ru-RU" sz="1600" dirty="0" smtClean="0"/>
              <a:t>ервый слева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10013" y="5378793"/>
            <a:ext cx="364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Делегация ветеранов войны в Берлине.</a:t>
            </a:r>
          </a:p>
          <a:p>
            <a:r>
              <a:rPr lang="ru-RU" sz="1600" dirty="0" smtClean="0"/>
              <a:t>Башмаков В.Я. в центре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43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95287"/>
            <a:ext cx="3719265" cy="945481"/>
          </a:xfrm>
        </p:spPr>
        <p:txBody>
          <a:bodyPr/>
          <a:lstStyle/>
          <a:p>
            <a:pPr algn="ctr"/>
            <a:r>
              <a:rPr lang="ru-RU" sz="2400" dirty="0" smtClean="0"/>
              <a:t>Спортивная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1052736"/>
            <a:ext cx="3863281" cy="5472607"/>
          </a:xfrm>
        </p:spPr>
        <p:txBody>
          <a:bodyPr>
            <a:normAutofit/>
          </a:bodyPr>
          <a:lstStyle/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Основное кредо в жизни: </a:t>
            </a:r>
            <a:r>
              <a:rPr lang="ru-RU" sz="1800" b="1" dirty="0" smtClean="0">
                <a:solidFill>
                  <a:schemeClr val="accent1"/>
                </a:solidFill>
              </a:rPr>
              <a:t>«Здоровье в порядке – спасибо зарядке!»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Виктор Яковлевич всю жизнь активно занимается спортом: легкой атлетикой и лыжами. В 1953 году  совершил одиночный переход из п. </a:t>
            </a:r>
            <a:r>
              <a:rPr lang="ru-RU" sz="1800" dirty="0" err="1" smtClean="0">
                <a:solidFill>
                  <a:schemeClr val="tx1"/>
                </a:solidFill>
              </a:rPr>
              <a:t>Реполово</a:t>
            </a:r>
            <a:r>
              <a:rPr lang="ru-RU" sz="1800" dirty="0" smtClean="0">
                <a:solidFill>
                  <a:schemeClr val="tx1"/>
                </a:solidFill>
              </a:rPr>
              <a:t> до г. Ханты-Мансийска.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Является  неоднократным победителем и призером Международных, Всесоюзных, Российских, областных, окружных, городских соревнований, </a:t>
            </a:r>
            <a:r>
              <a:rPr lang="ru-RU" sz="1800" dirty="0" err="1" smtClean="0">
                <a:solidFill>
                  <a:schemeClr val="tx1"/>
                </a:solidFill>
              </a:rPr>
              <a:t>Парасибириад</a:t>
            </a:r>
            <a:r>
              <a:rPr lang="ru-RU" sz="1800" dirty="0" smtClean="0">
                <a:solidFill>
                  <a:schemeClr val="tx1"/>
                </a:solidFill>
              </a:rPr>
              <a:t>, Спартакиад трудящихся. В 2005 году на кубке Мира среди ветеранов в группе 80 и старше занял 3 место на 20 км.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007250" cy="5943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013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7994"/>
            <a:ext cx="7751713" cy="864097"/>
          </a:xfrm>
        </p:spPr>
        <p:txBody>
          <a:bodyPr/>
          <a:lstStyle/>
          <a:p>
            <a:pPr algn="ctr"/>
            <a:r>
              <a:rPr lang="ru-RU" sz="2400" dirty="0" smtClean="0"/>
              <a:t>Награды за достижения в спорте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9556" y="5331987"/>
            <a:ext cx="7056784" cy="1362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За неоценимый вклад в развитие физической культуры и высокие спортивные достижения Башмакову Виктору Яковлевичу присвоены звания: «Легенда </a:t>
            </a:r>
            <a:r>
              <a:rPr lang="ru-RU" sz="1800" dirty="0" err="1" smtClean="0">
                <a:solidFill>
                  <a:schemeClr val="tx1"/>
                </a:solidFill>
              </a:rPr>
              <a:t>югорского</a:t>
            </a:r>
            <a:r>
              <a:rPr lang="ru-RU" sz="1800" dirty="0" smtClean="0">
                <a:solidFill>
                  <a:schemeClr val="tx1"/>
                </a:solidFill>
              </a:rPr>
              <a:t> спорта», Заслуженный деятель физической культуры и спорта ХМАО», «Ветеран спорта РСФСР,  ДСО «Спартак»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GluhovaT\Рабочий стол\Архивные выставки\выставка -БАШМАКОВ ВЯ\Благодарность 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98" y="1112091"/>
            <a:ext cx="2628900" cy="3857625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C:\Documents and Settings\GluhovaT\Рабочий стол\Архивные выставки\выставка -БАШМАКОВ ВЯ\диплом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30">
            <a:off x="6080079" y="1134882"/>
            <a:ext cx="2838450" cy="4086225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010">
            <a:off x="485902" y="1111162"/>
            <a:ext cx="2809875" cy="40671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279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20688"/>
            <a:ext cx="4248472" cy="657449"/>
          </a:xfrm>
        </p:spPr>
        <p:txBody>
          <a:bodyPr/>
          <a:lstStyle/>
          <a:p>
            <a:pPr algn="ctr"/>
            <a:r>
              <a:rPr lang="ru-RU" sz="2400" dirty="0" smtClean="0"/>
              <a:t>Всегда на посту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47864" y="5661248"/>
            <a:ext cx="3008313" cy="570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GluhovaT\Рабочий стол\Архивные выставки\выставка -БАШМАКОВ ВЯ\статья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4" y="260648"/>
            <a:ext cx="3239244" cy="64229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Picture 2" descr="C:\Documents and Settings\GluhovaT\Рабочий стол\Архивные выставки\выставка -БАШМАКОВ ВЯ\статья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27" y="2276870"/>
            <a:ext cx="3790950" cy="42576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790950" cy="40767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80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552728" cy="936104"/>
          </a:xfrm>
        </p:spPr>
        <p:txBody>
          <a:bodyPr/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Уважаемый Виктор Яковлевич!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79712" y="1268761"/>
            <a:ext cx="6696744" cy="449738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Поздравляем Вас с </a:t>
            </a:r>
            <a:r>
              <a:rPr lang="ru-RU" sz="2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90-летним юбилеем!</a:t>
            </a:r>
          </a:p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Ваш долгий жизненный путь  - это образец  мужества, доблести</a:t>
            </a:r>
            <a:r>
              <a:rPr lang="ru-RU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и  чести. Ваши достижения в труде, спорте, общественной деятельности – это свидетельство твердости духа, стойкости,  безграничного трудолюбия, силы воли в преодолении трудностей, уважения, доброжелательности к людям, окружающим Вас.</a:t>
            </a:r>
          </a:p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От всего сердца желаем Вам  неиссякаемой жизненной энергии и оптимизма, здоровья, новых побед, как можно больше радости в жизни и благополучия!</a:t>
            </a:r>
          </a:p>
          <a:p>
            <a:pPr algn="ctr">
              <a:lnSpc>
                <a:spcPct val="120000"/>
              </a:lnSpc>
            </a:pPr>
            <a:endParaRPr lang="ru-RU" sz="2000" dirty="0" smtClean="0">
              <a:solidFill>
                <a:schemeClr val="tx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GluhovaT\Local Settings\Temporary Internet Files\Content.IE5\CF47EH4H\MC900435805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8496"/>
            <a:ext cx="4808761" cy="46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908720"/>
            <a:ext cx="7751713" cy="4962872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Выставка подготовлена по  документам, представленным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Башмаковым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Виктором Яковлевичем,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фондообразователем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архивного отдела управления культуры Администрации города Ханты-Мансийска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764704"/>
            <a:ext cx="4223321" cy="2457650"/>
          </a:xfrm>
        </p:spPr>
        <p:txBody>
          <a:bodyPr/>
          <a:lstStyle/>
          <a:p>
            <a:pPr algn="ctr"/>
            <a:r>
              <a:rPr lang="ru-RU" sz="2800" dirty="0" smtClean="0"/>
              <a:t>Башмаков </a:t>
            </a:r>
            <a:br>
              <a:rPr lang="ru-RU" sz="2800" dirty="0" smtClean="0"/>
            </a:br>
            <a:r>
              <a:rPr lang="ru-RU" sz="2800" dirty="0" smtClean="0"/>
              <a:t>Виктор Яковлевич, </a:t>
            </a:r>
            <a:br>
              <a:rPr lang="ru-RU" sz="2800" dirty="0" smtClean="0"/>
            </a:br>
            <a:r>
              <a:rPr lang="ru-RU" sz="2800" dirty="0" smtClean="0"/>
              <a:t>Почетный гражданин города Ханты-Мансийска</a:t>
            </a:r>
            <a:br>
              <a:rPr lang="ru-RU" sz="28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3140968"/>
            <a:ext cx="4223321" cy="2088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17 октября 2014 года отмечает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90-летний юбилей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909426" cy="5943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820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68144" y="548680"/>
            <a:ext cx="3008313" cy="2889698"/>
          </a:xfrm>
        </p:spPr>
        <p:txBody>
          <a:bodyPr/>
          <a:lstStyle/>
          <a:p>
            <a:pPr algn="ctr"/>
            <a:r>
              <a:rPr lang="ru-RU" sz="1800" dirty="0" smtClean="0"/>
              <a:t>Выпускники </a:t>
            </a:r>
            <a:r>
              <a:rPr lang="ru-RU" sz="1800" dirty="0" err="1" smtClean="0"/>
              <a:t>Реполовской</a:t>
            </a:r>
            <a:r>
              <a:rPr lang="ru-RU" sz="1800" dirty="0" smtClean="0"/>
              <a:t> семилетней школы, </a:t>
            </a:r>
            <a:br>
              <a:rPr lang="ru-RU" sz="1800" dirty="0" smtClean="0"/>
            </a:br>
            <a:r>
              <a:rPr lang="ru-RU" sz="1800" dirty="0" smtClean="0"/>
              <a:t>1939 год.</a:t>
            </a:r>
            <a:br>
              <a:rPr lang="ru-RU" sz="1800" dirty="0" smtClean="0"/>
            </a:br>
            <a:r>
              <a:rPr lang="ru-RU" sz="1800" dirty="0" smtClean="0"/>
              <a:t>Виктор Башмаков  (второй </a:t>
            </a:r>
            <a:r>
              <a:rPr lang="ru-RU" sz="1800" dirty="0"/>
              <a:t>ряд </a:t>
            </a:r>
            <a:r>
              <a:rPr lang="ru-RU" sz="1800" dirty="0" smtClean="0"/>
              <a:t>сверху, </a:t>
            </a:r>
            <a:r>
              <a:rPr lang="ru-RU" sz="1800" dirty="0"/>
              <a:t>третий </a:t>
            </a:r>
            <a:r>
              <a:rPr lang="ru-RU" sz="1800" dirty="0" smtClean="0"/>
              <a:t>справа)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4293096"/>
            <a:ext cx="7823721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Виктор Яковлевич Башмаков родился в с. </a:t>
            </a:r>
            <a:r>
              <a:rPr lang="ru-RU" sz="1800" dirty="0" err="1" smtClean="0">
                <a:solidFill>
                  <a:schemeClr val="tx1"/>
                </a:solidFill>
              </a:rPr>
              <a:t>Базьяны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Самаровского</a:t>
            </a:r>
            <a:r>
              <a:rPr lang="ru-RU" sz="1800" dirty="0" smtClean="0">
                <a:solidFill>
                  <a:schemeClr val="tx1"/>
                </a:solidFill>
              </a:rPr>
              <a:t> (Ханты-Мансийского) района 17 октября 1924 года. В 1927 году семья переехала в село </a:t>
            </a:r>
            <a:r>
              <a:rPr lang="ru-RU" sz="1800" dirty="0" err="1" smtClean="0">
                <a:solidFill>
                  <a:schemeClr val="tx1"/>
                </a:solidFill>
              </a:rPr>
              <a:t>Реполово</a:t>
            </a:r>
            <a:r>
              <a:rPr lang="ru-RU" sz="1800" dirty="0" smtClean="0">
                <a:solidFill>
                  <a:schemeClr val="tx1"/>
                </a:solidFill>
              </a:rPr>
              <a:t>. В 1939 году после окончания семилетней школы поступил в Тобольскую фельдшерско-акушерскую школу. После окончания первого курса вернулся в родное село и до октября 1941 года работал в колхозе «Красный Октябрь».  С октября 1941 по 1942 годы обучался на курсах трактористов при </a:t>
            </a:r>
            <a:r>
              <a:rPr lang="ru-RU" sz="1800" dirty="0" err="1" smtClean="0">
                <a:solidFill>
                  <a:schemeClr val="tx1"/>
                </a:solidFill>
              </a:rPr>
              <a:t>Реполовском</a:t>
            </a:r>
            <a:r>
              <a:rPr lang="ru-RU" sz="1800" dirty="0" smtClean="0">
                <a:solidFill>
                  <a:schemeClr val="tx1"/>
                </a:solidFill>
              </a:rPr>
              <a:t> МТС и работал трактористом.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79"/>
            <a:ext cx="4824536" cy="344609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40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7128792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Военные годы    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chemeClr val="tx1"/>
                </a:solidFill>
              </a:rPr>
              <a:t>В июле 1942 г. Виктор Башмаков был призван в Красную Армию. В  конце декабря после обучения в г. Канске получил звание сержанта, командира расчета 45мм противотанковой пушки.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В сентябре 1943 г. в составе 387 зенитно-артиллерийского полка прибыл на фронт в район г. Днепропетровска. В феврале направлен </a:t>
            </a:r>
            <a:r>
              <a:rPr lang="ru-RU" sz="1800" dirty="0">
                <a:solidFill>
                  <a:schemeClr val="tx1"/>
                </a:solidFill>
              </a:rPr>
              <a:t>на учебу офицеров-артиллеристов </a:t>
            </a:r>
            <a:r>
              <a:rPr lang="ru-RU" sz="1800" dirty="0" smtClean="0">
                <a:solidFill>
                  <a:schemeClr val="tx1"/>
                </a:solidFill>
              </a:rPr>
              <a:t>в Севастопольское зенитное артиллерийское училище, которое находилось после эвакуации в </a:t>
            </a:r>
            <a:r>
              <a:rPr lang="ru-RU" sz="1800" dirty="0">
                <a:solidFill>
                  <a:schemeClr val="tx1"/>
                </a:solidFill>
              </a:rPr>
              <a:t>Уфе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В </a:t>
            </a:r>
            <a:r>
              <a:rPr lang="ru-RU" sz="1800" dirty="0">
                <a:solidFill>
                  <a:schemeClr val="tx1"/>
                </a:solidFill>
              </a:rPr>
              <a:t>июне 1944 г. направлен в 33 танковый полк в г. Челябинске</a:t>
            </a:r>
            <a:r>
              <a:rPr lang="ru-RU" sz="1800" dirty="0" smtClean="0">
                <a:solidFill>
                  <a:schemeClr val="tx1"/>
                </a:solidFill>
              </a:rPr>
              <a:t>, где после обучения присвоено звание старшины командира орудия тяжелой самоходной установки. В </a:t>
            </a:r>
            <a:r>
              <a:rPr lang="ru-RU" sz="1800" dirty="0">
                <a:solidFill>
                  <a:schemeClr val="tx1"/>
                </a:solidFill>
              </a:rPr>
              <a:t>декабре прибыл в распоряжение командования Первого Белорусского </a:t>
            </a:r>
            <a:r>
              <a:rPr lang="ru-RU" sz="1800" dirty="0" smtClean="0">
                <a:solidFill>
                  <a:schemeClr val="tx1"/>
                </a:solidFill>
              </a:rPr>
              <a:t>фронта и направлен в 360 Гвардейский Оршанский, орденов Александра Невского и Михаила Кутузова тяжелый полк РГК. Полк участвовал в боях под Варшавой. В марте 1945 года </a:t>
            </a:r>
            <a:r>
              <a:rPr lang="ru-RU" sz="1800" dirty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иктор Башмаков принял Гвардейскую присягу и получил звание Гвардии старшина. В этом же месяце началась подготовка к наступлению на Берлин в районе г. Франкфурта на Одере. В составе экипажа тяжелой самоходки Виктор Башмаков участвовал в боях под </a:t>
            </a:r>
            <a:r>
              <a:rPr lang="ru-RU" sz="1800" dirty="0" err="1" smtClean="0">
                <a:solidFill>
                  <a:schemeClr val="tx1"/>
                </a:solidFill>
              </a:rPr>
              <a:t>Зееловскими</a:t>
            </a:r>
            <a:r>
              <a:rPr lang="ru-RU" sz="1800" dirty="0" smtClean="0">
                <a:solidFill>
                  <a:schemeClr val="tx1"/>
                </a:solidFill>
              </a:rPr>
              <a:t> высотами и получил тяжелое ранение. День Победы встретил в госпитале г. Ульяновска.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95287"/>
            <a:ext cx="3287217" cy="1162050"/>
          </a:xfrm>
        </p:spPr>
        <p:txBody>
          <a:bodyPr/>
          <a:lstStyle/>
          <a:p>
            <a:r>
              <a:rPr lang="ru-RU" dirty="0" smtClean="0"/>
              <a:t>Боевые награды Виктора Яковлевича Башмакова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1557337"/>
            <a:ext cx="3287217" cy="43862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За участие в боевых действиях Виктор Яковлевич награжден тремя орденами «Отечественной войны»: один – первой степени, два – второй степени; медалями «За Победу над </a:t>
            </a:r>
            <a:r>
              <a:rPr lang="ru-RU" sz="1800" dirty="0">
                <a:solidFill>
                  <a:schemeClr val="tx1"/>
                </a:solidFill>
              </a:rPr>
              <a:t>Германией </a:t>
            </a:r>
            <a:r>
              <a:rPr lang="ru-RU" sz="1800" dirty="0" smtClean="0">
                <a:solidFill>
                  <a:schemeClr val="tx1"/>
                </a:solidFill>
              </a:rPr>
              <a:t>в Великой Отечественной войне 1941-1945 гг.», «Медалью Жукова», «За освобождение Белоруссии», более двадцатью юбилейными наградами, в том числе «90 лет Советской Армии и Военно-морского флота», «90 лет ВЛКСМ», «130 лет со дня рождения И.В. Сталина», «140 лет со дня рождения В.И. Ленина»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https://upload.wikimedia.org/wikipedia/commons/3/3c/Order_Of_The_Patriotic_War_%282nd_Class%29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7" y="511467"/>
            <a:ext cx="228061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upload.wikimedia.org/wikipedia/commons/thumb/3/39/POL_Order_Wojny_Ojczy%C5%BAnianej_1kl_BAR.svg/218px-POL_Order_Wojny_Ojczy%C5%BAnianej_1kl_BAR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692696"/>
            <a:ext cx="1584176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thumb/f/fd/POL_Order_Wojny_Ojczy%C5%BAnianej_2kl_BAR.svg/218px-POL_Order_Wojny_Ojczy%C5%BAnianej_2kl_BAR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1584178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load.wikimedia.org/wikipedia/commons/a/a6/Za_pobedu_nad_germani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4" y="3518586"/>
            <a:ext cx="1584176" cy="287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upload.wikimedia.org/wikipedia/ru/2/2a/%D0%9C%D0%B5%D0%B4%D0%B0%D0%BB%D1%8C_%D0%96%D1%83%D0%BA%D0%BE%D0%B2%D0%B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564016"/>
            <a:ext cx="1395449" cy="280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36433" y="219998"/>
            <a:ext cx="4176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Орден «Отечественной войны»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0171" y="1052736"/>
            <a:ext cx="979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степени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0171" y="1972888"/>
            <a:ext cx="106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II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степени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32" y="2670011"/>
            <a:ext cx="22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Медаль «За Победу над Германией в ВОВ 1941-1945гг»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5" y="2852936"/>
            <a:ext cx="156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Медаль Жукова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8942" y="3573016"/>
            <a:ext cx="3330159" cy="2664296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 2000 году Виктор Яковлевич участвовал в Параде на Красной площади в г. Москве, посвященном 55-летию Победы  в Великой Отечественной войне. Занесен во Всесоюзные книги «Солдаты 20 века» и «Стальное поколение»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GluhovaT\Рабочий стол\Архивные выставки\выставка -БАШМАКОВ ВЯ\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01" y="1052736"/>
            <a:ext cx="5099223" cy="48014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" y="107115"/>
            <a:ext cx="4800600" cy="33746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43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359225" cy="1162050"/>
          </a:xfrm>
        </p:spPr>
        <p:txBody>
          <a:bodyPr/>
          <a:lstStyle/>
          <a:p>
            <a:pPr algn="ctr"/>
            <a:r>
              <a:rPr lang="ru-RU" sz="2400" dirty="0" smtClean="0"/>
              <a:t>Семья Башмакова Виктора Яковлевича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340768"/>
            <a:ext cx="3431233" cy="43862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После демобилизации в 1945 году Виктор Яковлевич вернулся в п. </a:t>
            </a:r>
            <a:r>
              <a:rPr lang="ru-RU" sz="1800" dirty="0" err="1" smtClean="0">
                <a:solidFill>
                  <a:schemeClr val="tx1"/>
                </a:solidFill>
              </a:rPr>
              <a:t>Реполово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 1946 до 1953 </a:t>
            </a:r>
            <a:r>
              <a:rPr lang="ru-RU" sz="1800" dirty="0" smtClean="0">
                <a:solidFill>
                  <a:schemeClr val="tx1"/>
                </a:solidFill>
              </a:rPr>
              <a:t>годы работал </a:t>
            </a:r>
            <a:r>
              <a:rPr lang="ru-RU" sz="1800" dirty="0">
                <a:solidFill>
                  <a:schemeClr val="tx1"/>
                </a:solidFill>
              </a:rPr>
              <a:t>заведующим сельским </a:t>
            </a:r>
            <a:r>
              <a:rPr lang="ru-RU" sz="1800" dirty="0" smtClean="0">
                <a:solidFill>
                  <a:schemeClr val="tx1"/>
                </a:solidFill>
              </a:rPr>
              <a:t>клубом.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 1946 году женился на Усачевой (</a:t>
            </a:r>
            <a:r>
              <a:rPr lang="ru-RU" sz="1800" dirty="0" err="1" smtClean="0">
                <a:solidFill>
                  <a:schemeClr val="tx1"/>
                </a:solidFill>
              </a:rPr>
              <a:t>Башмаковой</a:t>
            </a:r>
            <a:r>
              <a:rPr lang="ru-RU" sz="1800" dirty="0" smtClean="0">
                <a:solidFill>
                  <a:schemeClr val="tx1"/>
                </a:solidFill>
              </a:rPr>
              <a:t>) Фелицате Сергеевне, с которой прожил 50 лет. Фелицата Сергеевна работала преподавателем в школах города Ханты-Мансийска. Вместе с женой воспитали троих дочерей, которые получили высшее образование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806408" cy="3312368"/>
          </a:xfrm>
        </p:spPr>
      </p:pic>
      <p:sp>
        <p:nvSpPr>
          <p:cNvPr id="6" name="TextBox 5"/>
          <p:cNvSpPr txBox="1"/>
          <p:nvPr/>
        </p:nvSpPr>
        <p:spPr>
          <a:xfrm>
            <a:off x="971600" y="450912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Семья </a:t>
            </a:r>
            <a:r>
              <a:rPr lang="ru-RU" sz="1600" dirty="0" err="1" smtClean="0"/>
              <a:t>Башмаковых</a:t>
            </a:r>
            <a:r>
              <a:rPr lang="ru-RU" sz="1600" dirty="0" smtClean="0"/>
              <a:t> – Виктор Яковлевич, </a:t>
            </a:r>
            <a:r>
              <a:rPr lang="ru-RU" sz="1600" dirty="0"/>
              <a:t>жена  </a:t>
            </a:r>
            <a:r>
              <a:rPr lang="ru-RU" sz="1600" dirty="0" smtClean="0"/>
              <a:t>Фелицата Сергеевна, дочери Любовь, Ольга, Александра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826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95287"/>
            <a:ext cx="5112568" cy="1017489"/>
          </a:xfrm>
        </p:spPr>
        <p:txBody>
          <a:bodyPr/>
          <a:lstStyle/>
          <a:p>
            <a:pPr algn="ctr"/>
            <a:r>
              <a:rPr lang="ru-RU" sz="2400" dirty="0" smtClean="0"/>
              <a:t>Трудовая деятельность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16232" y="1196752"/>
            <a:ext cx="3008313" cy="532859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Виктор Яковлевич неоднократно избирался народным </a:t>
            </a:r>
            <a:r>
              <a:rPr lang="ru-RU" sz="1800" dirty="0">
                <a:solidFill>
                  <a:schemeClr val="tx1"/>
                </a:solidFill>
              </a:rPr>
              <a:t>заседателем </a:t>
            </a:r>
            <a:r>
              <a:rPr lang="ru-RU" sz="1800" dirty="0" smtClean="0">
                <a:solidFill>
                  <a:schemeClr val="tx1"/>
                </a:solidFill>
              </a:rPr>
              <a:t>суда. В </a:t>
            </a:r>
            <a:r>
              <a:rPr lang="ru-RU" sz="1800" dirty="0">
                <a:solidFill>
                  <a:schemeClr val="tx1"/>
                </a:solidFill>
              </a:rPr>
              <a:t>1949 и 1953 годах </a:t>
            </a:r>
            <a:r>
              <a:rPr lang="ru-RU" sz="1800" dirty="0" smtClean="0">
                <a:solidFill>
                  <a:schemeClr val="tx1"/>
                </a:solidFill>
              </a:rPr>
              <a:t>исполнял </a:t>
            </a:r>
            <a:r>
              <a:rPr lang="ru-RU" sz="1800" dirty="0">
                <a:solidFill>
                  <a:schemeClr val="tx1"/>
                </a:solidFill>
              </a:rPr>
              <a:t>обязанности судьи </a:t>
            </a:r>
            <a:r>
              <a:rPr lang="ru-RU" sz="1800" dirty="0" err="1">
                <a:solidFill>
                  <a:schemeClr val="tx1"/>
                </a:solidFill>
              </a:rPr>
              <a:t>Самаровского</a:t>
            </a:r>
            <a:r>
              <a:rPr lang="ru-RU" sz="1800" dirty="0">
                <a:solidFill>
                  <a:schemeClr val="tx1"/>
                </a:solidFill>
              </a:rPr>
              <a:t> (Ханты-Мансийского) суда</a:t>
            </a:r>
            <a:r>
              <a:rPr lang="ru-RU" sz="1800" dirty="0" smtClean="0">
                <a:solidFill>
                  <a:schemeClr val="tx1"/>
                </a:solidFill>
              </a:rPr>
              <a:t>. В 1957 году окончил Ханты-Мансийскую вечернюю школу . В 1959 году поступил  на заочное отделение  Свердловского  юридического института, в 1964 году окончил его.  С марта 1964 года работал судьей Ханты-Мансийского окружного суда. В ноябре 1994 года ушел в отставку.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1026" name="Picture 2" descr="C:\Documents and Settings\GluhovaT\Рабочий стол\Архивные выставки\выставка -БАШМАКОВ ВЯ\представлени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6444"/>
            <a:ext cx="5688632" cy="38411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8830"/>
            <a:ext cx="2943945" cy="4158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25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95287"/>
            <a:ext cx="3480062" cy="1162050"/>
          </a:xfrm>
        </p:spPr>
        <p:txBody>
          <a:bodyPr/>
          <a:lstStyle/>
          <a:p>
            <a:pPr algn="ctr"/>
            <a:r>
              <a:rPr lang="ru-RU" sz="2400" dirty="0" smtClean="0"/>
              <a:t>Награды за трудовую деятельность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3917268"/>
            <a:ext cx="4430205" cy="28241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Виктор Яковлевич награжден медалью «За безупречную службу», «Ветеран труда СССР», благодарностями и грамотами Верховного суда и Министерства юстиции, </a:t>
            </a:r>
            <a:r>
              <a:rPr lang="ru-RU" sz="1800" dirty="0">
                <a:solidFill>
                  <a:schemeClr val="tx1"/>
                </a:solidFill>
              </a:rPr>
              <a:t>С</a:t>
            </a:r>
            <a:r>
              <a:rPr lang="ru-RU" sz="1800" dirty="0" smtClean="0">
                <a:solidFill>
                  <a:schemeClr val="tx1"/>
                </a:solidFill>
              </a:rPr>
              <a:t>овета судей ХМАО, ЦК КПСС и Совета Министров СССР, ЦК Профсоюза и ЦК ВЛКСМ, партийных , советских органов  власти города, округа, области. В 2000 году Виктору Яковлевичу присвоено звание «Почетный гражданин города Ханты-Мансийска»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800600" cy="33246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Documents and Settings\GluhovaT\Рабочий стол\Архивные выставки\выставка -БАШМАКОВ ВЯ\лучшие люди росс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1" y="2132856"/>
            <a:ext cx="4162425" cy="29337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252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734</TotalTime>
  <Words>980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Thermal</vt:lpstr>
      <vt:lpstr>     Человек счастливой судьбы   2014 год</vt:lpstr>
      <vt:lpstr>Башмаков  Виктор Яковлевич,  Почетный гражданин города Ханты-Мансийска  </vt:lpstr>
      <vt:lpstr>Выпускники Реполовской семилетней школы,  1939 год. Виктор Башмаков  (второй ряд сверху, третий справа)  </vt:lpstr>
      <vt:lpstr>Презентация PowerPoint</vt:lpstr>
      <vt:lpstr>Боевые награды Виктора Яковлевича Башмакова </vt:lpstr>
      <vt:lpstr>Презентация PowerPoint</vt:lpstr>
      <vt:lpstr>Семья Башмакова Виктора Яковлевича </vt:lpstr>
      <vt:lpstr>Трудовая деятельность  </vt:lpstr>
      <vt:lpstr>Награды за трудовую деятельность</vt:lpstr>
      <vt:lpstr>Общественная деятельность </vt:lpstr>
      <vt:lpstr>Спортивная деятельность </vt:lpstr>
      <vt:lpstr>Награды за достижения в спорте </vt:lpstr>
      <vt:lpstr>Всегда на посту </vt:lpstr>
      <vt:lpstr>Уважаемый Виктор Яковлевич!</vt:lpstr>
      <vt:lpstr>Презентация PowerPoint</vt:lpstr>
    </vt:vector>
  </TitlesOfParts>
  <Company>Администрация г.Ханты-Мансийск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Глухова Татьяна Клавдиевна</dc:creator>
  <cp:lastModifiedBy>Лазарева Нина Михайловна</cp:lastModifiedBy>
  <cp:revision>63</cp:revision>
  <dcterms:created xsi:type="dcterms:W3CDTF">2014-10-14T08:06:57Z</dcterms:created>
  <dcterms:modified xsi:type="dcterms:W3CDTF">2014-10-17T06:19:21Z</dcterms:modified>
</cp:coreProperties>
</file>