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16.png" ContentType="image/png"/>
  <Override PartName="/ppt/media/image28.jpeg" ContentType="image/jpeg"/>
  <Override PartName="/ppt/media/image32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hyperlink" Target="mailto:info@yugra-ecology.ru" TargetMode="External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1"/>
          <p:cNvGrpSpPr/>
          <p:nvPr/>
        </p:nvGrpSpPr>
        <p:grpSpPr>
          <a:xfrm>
            <a:off x="0" y="72000"/>
            <a:ext cx="9138960" cy="6717960"/>
            <a:chOff x="0" y="72000"/>
            <a:chExt cx="9138960" cy="6717960"/>
          </a:xfrm>
        </p:grpSpPr>
        <p:sp>
          <p:nvSpPr>
            <p:cNvPr id="77" name="CustomShape 2"/>
            <p:cNvSpPr/>
            <p:nvPr/>
          </p:nvSpPr>
          <p:spPr>
            <a:xfrm>
              <a:off x="720" y="72000"/>
              <a:ext cx="9138240" cy="42768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400" spc="-1" strike="noStrike">
                  <a:solidFill>
                    <a:srgbClr val="9399a3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9399a3"/>
                  </a:solidFill>
                  <a:latin typeface="Arial"/>
                  <a:ea typeface="DejaVu Sans"/>
                </a:rPr>
                <a:t>Региональный оператор </a:t>
              </a:r>
              <a:r>
                <a:rPr b="1" lang="ru-RU" sz="1400" spc="-1" strike="noStrike">
                  <a:solidFill>
                    <a:srgbClr val="9399a3"/>
                  </a:solidFill>
                  <a:latin typeface="Arial"/>
                  <a:ea typeface="DejaVu Sans"/>
                </a:rPr>
                <a:t>по обращению ТКО в </a:t>
              </a:r>
              <a:r>
                <a:rPr b="1" lang="ru-RU" sz="1400" spc="-1" strike="noStrike">
                  <a:solidFill>
                    <a:srgbClr val="9399a3"/>
                  </a:solidFill>
                  <a:latin typeface="Arial"/>
                  <a:ea typeface="DejaVu Sans"/>
                </a:rPr>
                <a:t>ХМАО - Югре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78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79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0" name="CustomShape 4"/>
            <p:cNvSpPr/>
            <p:nvPr/>
          </p:nvSpPr>
          <p:spPr>
            <a:xfrm>
              <a:off x="0" y="504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81" name="CustomShape 5"/>
            <p:cNvSpPr/>
            <p:nvPr/>
          </p:nvSpPr>
          <p:spPr>
            <a:xfrm>
              <a:off x="2051640" y="5652720"/>
              <a:ext cx="5034960" cy="426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9399a3"/>
                  </a:solidFill>
                  <a:latin typeface="Arial"/>
                  <a:ea typeface="DejaVu Sans"/>
                </a:rPr>
                <a:t>г. Ханты-Мансийск</a:t>
              </a:r>
              <a:endParaRPr b="0" lang="ru-RU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9399a3"/>
                  </a:solidFill>
                  <a:latin typeface="Arial"/>
                  <a:ea typeface="DejaVu Sans"/>
                </a:rPr>
                <a:t>2018 г.</a:t>
              </a:r>
              <a:endParaRPr b="0" lang="ru-RU" sz="1200" spc="-1" strike="noStrike">
                <a:latin typeface="Arial"/>
              </a:endParaRPr>
            </a:p>
          </p:txBody>
        </p:sp>
        <p:pic>
          <p:nvPicPr>
            <p:cNvPr id="82" name="Объект 3" descr=""/>
            <p:cNvPicPr/>
            <p:nvPr/>
          </p:nvPicPr>
          <p:blipFill>
            <a:blip r:embed="rId2"/>
            <a:stretch/>
          </p:blipFill>
          <p:spPr>
            <a:xfrm>
              <a:off x="2449080" y="1243800"/>
              <a:ext cx="4242240" cy="429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83" name="CustomShape 6"/>
            <p:cNvSpPr/>
            <p:nvPr/>
          </p:nvSpPr>
          <p:spPr>
            <a:xfrm>
              <a:off x="360000" y="620640"/>
              <a:ext cx="8634600" cy="426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Г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Т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В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С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Т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Ь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К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П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Е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Р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Е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Х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Д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У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А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В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У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Ю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С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И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С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Т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Е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М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У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Б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Р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А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Щ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Е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И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Я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С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Т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В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Е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Р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Д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Ы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М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И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К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М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М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У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А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Л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Ь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Ы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М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И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Т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Х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Д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А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М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И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Х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А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Т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Ы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-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М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А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С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И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Й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С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К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Г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А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В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Т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М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Н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Г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О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К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Р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У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Г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А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—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 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Ю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Г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Р</a:t>
              </a:r>
              <a:r>
                <a:rPr b="1" lang="ru-RU" sz="2000" spc="-1" strike="noStrike">
                  <a:solidFill>
                    <a:srgbClr val="235ca9"/>
                  </a:solidFill>
                  <a:latin typeface="Sans-seriff"/>
                  <a:ea typeface="DejaVu Sans"/>
                </a:rPr>
                <a:t>Ы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84" name="CustomShape 7"/>
            <p:cNvSpPr/>
            <p:nvPr/>
          </p:nvSpPr>
          <p:spPr>
            <a:xfrm>
              <a:off x="0" y="62172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«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Ю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Г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Р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-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Э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К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Л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Г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И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Я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Б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Т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Ч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И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С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Т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Т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Е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—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Н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Ш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Б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Т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</a:t>
              </a: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</a:t>
              </a: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</a:t>
              </a: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</a:t>
              </a: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</a:t>
              </a: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</a:t>
              </a: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85" name="Объект 3" descr=""/>
            <p:cNvPicPr/>
            <p:nvPr/>
          </p:nvPicPr>
          <p:blipFill>
            <a:blip r:embed="rId3"/>
            <a:stretch/>
          </p:blipFill>
          <p:spPr>
            <a:xfrm>
              <a:off x="110880" y="6289200"/>
              <a:ext cx="495000" cy="500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Объект 3" descr=""/>
            <p:cNvPicPr/>
            <p:nvPr/>
          </p:nvPicPr>
          <p:blipFill>
            <a:blip r:embed="rId4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Объект 3" descr=""/>
            <p:cNvPicPr/>
            <p:nvPr/>
          </p:nvPicPr>
          <p:blipFill>
            <a:blip r:embed="rId5"/>
            <a:stretch/>
          </p:blipFill>
          <p:spPr>
            <a:xfrm>
              <a:off x="110880" y="62892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200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201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202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3" name="Group 4"/>
          <p:cNvGrpSpPr/>
          <p:nvPr/>
        </p:nvGrpSpPr>
        <p:grpSpPr>
          <a:xfrm>
            <a:off x="-360000" y="503280"/>
            <a:ext cx="9500400" cy="5769720"/>
            <a:chOff x="-360000" y="503280"/>
            <a:chExt cx="9500400" cy="5769720"/>
          </a:xfrm>
        </p:grpSpPr>
        <p:sp>
          <p:nvSpPr>
            <p:cNvPr id="204" name="CustomShape 5"/>
            <p:cNvSpPr/>
            <p:nvPr/>
          </p:nvSpPr>
          <p:spPr>
            <a:xfrm>
              <a:off x="2160" y="50328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205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50000"/>
                </a:lnSpc>
              </a:pPr>
              <a:r>
                <a:rPr b="0" lang="ru-RU" sz="16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206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ПЕРСПЕКТИВЫ РАЗВИТИЯ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207" name="CustomShape 8"/>
            <p:cNvSpPr/>
            <p:nvPr/>
          </p:nvSpPr>
          <p:spPr>
            <a:xfrm>
              <a:off x="2755080" y="1152000"/>
              <a:ext cx="6025680" cy="4028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Пропагандирование и популяризация привычки раздельного сбора коммунальных отходов среди жителей и организаций округа.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Работа с местами захламления, ликвидация несанкционированных свалок.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Создание условий для инвестиций в строительство объектов инфраструктуры.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Стимулирование формирования предприятий по вторичной переработке отходов.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</p:txBody>
        </p:sp>
        <p:pic>
          <p:nvPicPr>
            <p:cNvPr id="208" name="" descr=""/>
            <p:cNvPicPr/>
            <p:nvPr/>
          </p:nvPicPr>
          <p:blipFill>
            <a:blip r:embed="rId2"/>
            <a:stretch/>
          </p:blipFill>
          <p:spPr>
            <a:xfrm>
              <a:off x="3948480" y="4044600"/>
              <a:ext cx="4597200" cy="2228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" descr=""/>
            <p:cNvPicPr/>
            <p:nvPr/>
          </p:nvPicPr>
          <p:blipFill>
            <a:blip r:embed="rId3"/>
            <a:stretch/>
          </p:blipFill>
          <p:spPr>
            <a:xfrm>
              <a:off x="-360000" y="1152000"/>
              <a:ext cx="3776400" cy="335160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211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212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213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4" name="Group 4"/>
          <p:cNvGrpSpPr/>
          <p:nvPr/>
        </p:nvGrpSpPr>
        <p:grpSpPr>
          <a:xfrm>
            <a:off x="720" y="513000"/>
            <a:ext cx="9138960" cy="5683680"/>
            <a:chOff x="720" y="513000"/>
            <a:chExt cx="9138960" cy="5683680"/>
          </a:xfrm>
        </p:grpSpPr>
        <p:sp>
          <p:nvSpPr>
            <p:cNvPr id="215" name="CustomShape 5"/>
            <p:cNvSpPr/>
            <p:nvPr/>
          </p:nvSpPr>
          <p:spPr>
            <a:xfrm>
              <a:off x="720" y="513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216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50000"/>
                </a:lnSpc>
              </a:pPr>
              <a:r>
                <a:rPr b="0" lang="ru-RU" sz="16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217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pic>
          <p:nvPicPr>
            <p:cNvPr id="218" name="Объект 3" descr=""/>
            <p:cNvPicPr/>
            <p:nvPr/>
          </p:nvPicPr>
          <p:blipFill>
            <a:blip r:embed="rId2"/>
            <a:stretch/>
          </p:blipFill>
          <p:spPr>
            <a:xfrm>
              <a:off x="2449080" y="1532160"/>
              <a:ext cx="4242240" cy="429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9" name="CustomShape 8"/>
            <p:cNvSpPr/>
            <p:nvPr/>
          </p:nvSpPr>
          <p:spPr>
            <a:xfrm>
              <a:off x="1296000" y="1318680"/>
              <a:ext cx="6691680" cy="3864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200000"/>
                </a:lnSpc>
              </a:pP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b="1" lang="ru-RU" sz="20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b="1" lang="ru-RU" sz="14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Региональный оператор по обращению ТКО в ХМАО — Югре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b="1" lang="ru-RU" sz="16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г. Ханты-Мансийск, ул. Карла Маркса, 17, оф.505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b="1" lang="ru-RU" sz="16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+7(3467)31-76-40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b="1" lang="ru-RU" sz="16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www.yugra-ecology.ru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b="1" lang="ru-RU" sz="16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E-mail: info@yugra-ecology.ru</a:t>
              </a:r>
              <a:endParaRPr b="0" lang="ru-RU" sz="1600" spc="-1" strike="noStrike">
                <a:latin typeface="Arial"/>
              </a:endParaRPr>
            </a:p>
          </p:txBody>
        </p:sp>
      </p:grp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720" y="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89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90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91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2" name="Group 4"/>
          <p:cNvGrpSpPr/>
          <p:nvPr/>
        </p:nvGrpSpPr>
        <p:grpSpPr>
          <a:xfrm>
            <a:off x="1440" y="432000"/>
            <a:ext cx="9139320" cy="5683680"/>
            <a:chOff x="1440" y="432000"/>
            <a:chExt cx="9139320" cy="5683680"/>
          </a:xfrm>
        </p:grpSpPr>
        <p:sp>
          <p:nvSpPr>
            <p:cNvPr id="93" name="CustomShape 5"/>
            <p:cNvSpPr/>
            <p:nvPr/>
          </p:nvSpPr>
          <p:spPr>
            <a:xfrm>
              <a:off x="2520" y="432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94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/>
            <a:p>
              <a:pPr>
                <a:lnSpc>
                  <a:spcPct val="150000"/>
                </a:lnSpc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Д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я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х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д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Х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ы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-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М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й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м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у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-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Ю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ы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у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ю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м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у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б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щ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я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у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ж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д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я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б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х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д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м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я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д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к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м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ц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я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.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у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б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2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0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1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8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д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д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ь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ы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й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ц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б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щ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«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Ю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-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Э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я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2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з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а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м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д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я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ь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т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«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е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й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и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«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ю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ж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й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»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.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3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300" spc="-1" strike="noStrike">
                <a:latin typeface="Arial"/>
              </a:endParaRPr>
            </a:p>
          </p:txBody>
        </p:sp>
        <p:sp>
          <p:nvSpPr>
            <p:cNvPr id="95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Р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Е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Г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И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Н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Л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Ь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Н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Ы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Й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П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Е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Р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Т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Р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pic>
          <p:nvPicPr>
            <p:cNvPr id="96" name="" descr=""/>
            <p:cNvPicPr/>
            <p:nvPr/>
          </p:nvPicPr>
          <p:blipFill>
            <a:blip r:embed="rId2"/>
            <a:stretch/>
          </p:blipFill>
          <p:spPr>
            <a:xfrm>
              <a:off x="72000" y="2088000"/>
              <a:ext cx="252000" cy="284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7" name="CustomShape 8"/>
            <p:cNvSpPr/>
            <p:nvPr/>
          </p:nvSpPr>
          <p:spPr>
            <a:xfrm>
              <a:off x="288000" y="2124000"/>
              <a:ext cx="8492400" cy="3531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Постановление Правительства Ханты-Мансийского автономного округа – Югры от 03.06.2011 № 191-п «О Концепции обращения с отходами производства и потребления в Ханты-Мансийском автономном округе – Югре на период до 2020 года».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Распоряжение Правительства Ханты-Мансийского автономного округа – Югры от 30.09.2011 №543-рп «О плане основных мероприятий по реализации Концепции обращения с отходами производства и потребления в Ханты-Мансийском автономном округе – Югре на период до 2020 года».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Постановление Правительства Ханты-Мансийского автономного округа - Югры от 28.10.2011 №403-п «О целевой программе Ханты-Мансийского автономного округа - Югры «Развитие системы обращения с отходами производства и потребления в Ханты-Мансийском автономном округе - Югре на 2012-2015 годы и на период до 2020 года».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Закон Ханты-Мансийского автономного округа – Югры от 17.11.2016 №79-оз «О наделении органов местного самоуправления муниципальных образований автономного округа отдельным государственным полномочием по обращению с ТКО»;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Распоряжение Правительства Ханты-Мансийского автономного округа – Югры от 21.10.2016 №559-рп «О территориальной схеме обращения с отходами, в том числе с твердыми коммунальными отходами, в Ханты-Мансийском автономном округе - Югре и признании утратившими силу некоторых распоряжений правительства Ханты-Мансийского автономного округа — Югры».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Государственная программа автономного округа «Обеспечение экологической безопасности Ханты-Мансийского автономного округа – Югры на 2018-2025 годы и на период до 2030 года» утверждена постановлением Правительства автономного округа от 9 октября 2013 года № 426-п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WenQuanYi Micro Hei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WenQuanYi Micro Hei"/>
                </a:rPr>
                <a:t>Постановление Правительства ХМАО-Югры от 22.09.2017 № 351-п Правила осуществления деятельности региональным оператором по обращению с твердыми коммунальными отходами в автономном округе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WenQuanYi Micro Hei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WenQuanYi Micro Hei"/>
                </a:rPr>
                <a:t>Постановление Правительства ХМАО-Югры от 22.09.2017 № 352-п Порядок заключения соглашения между уполномоченным органом и региональным оператором по обращению с ТКО, примерная форма соглашения об организации деятельности по обращению с ТКО в автономном округе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Приказ Департамента промышленности ХМАО-Югры №38-п от 25.07.2018 (об утверждении маршрутного журнала)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Приказ РСТ об установлении тарифов №54-нп от 18.10.2018</a:t>
              </a:r>
              <a:endParaRPr b="0" lang="ru-RU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Утверждение муниципальными образованиями нормативов накопления ТКО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8" name="" descr=""/>
            <p:cNvPicPr/>
            <p:nvPr/>
          </p:nvPicPr>
          <p:blipFill>
            <a:blip r:embed="rId3"/>
            <a:stretch/>
          </p:blipFill>
          <p:spPr>
            <a:xfrm>
              <a:off x="72000" y="2412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" descr=""/>
            <p:cNvPicPr/>
            <p:nvPr/>
          </p:nvPicPr>
          <p:blipFill>
            <a:blip r:embed="rId4"/>
            <a:stretch/>
          </p:blipFill>
          <p:spPr>
            <a:xfrm>
              <a:off x="72000" y="2808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" descr=""/>
            <p:cNvPicPr/>
            <p:nvPr/>
          </p:nvPicPr>
          <p:blipFill>
            <a:blip r:embed="rId5"/>
            <a:stretch/>
          </p:blipFill>
          <p:spPr>
            <a:xfrm>
              <a:off x="72000" y="3312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" descr=""/>
            <p:cNvPicPr/>
            <p:nvPr/>
          </p:nvPicPr>
          <p:blipFill>
            <a:blip r:embed="rId6"/>
            <a:stretch/>
          </p:blipFill>
          <p:spPr>
            <a:xfrm>
              <a:off x="72000" y="4032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" descr=""/>
            <p:cNvPicPr/>
            <p:nvPr/>
          </p:nvPicPr>
          <p:blipFill>
            <a:blip r:embed="rId7"/>
            <a:stretch/>
          </p:blipFill>
          <p:spPr>
            <a:xfrm>
              <a:off x="72000" y="4464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" descr=""/>
            <p:cNvPicPr/>
            <p:nvPr/>
          </p:nvPicPr>
          <p:blipFill>
            <a:blip r:embed="rId8"/>
            <a:stretch/>
          </p:blipFill>
          <p:spPr>
            <a:xfrm>
              <a:off x="72000" y="4788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" descr=""/>
            <p:cNvPicPr/>
            <p:nvPr/>
          </p:nvPicPr>
          <p:blipFill>
            <a:blip r:embed="rId9"/>
            <a:stretch/>
          </p:blipFill>
          <p:spPr>
            <a:xfrm>
              <a:off x="72360" y="514836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" descr=""/>
            <p:cNvPicPr/>
            <p:nvPr/>
          </p:nvPicPr>
          <p:blipFill>
            <a:blip r:embed="rId10"/>
            <a:stretch/>
          </p:blipFill>
          <p:spPr>
            <a:xfrm>
              <a:off x="72720" y="576072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" descr=""/>
            <p:cNvPicPr/>
            <p:nvPr/>
          </p:nvPicPr>
          <p:blipFill>
            <a:blip r:embed="rId11"/>
            <a:stretch/>
          </p:blipFill>
          <p:spPr>
            <a:xfrm>
              <a:off x="72360" y="363636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" descr=""/>
            <p:cNvPicPr/>
            <p:nvPr/>
          </p:nvPicPr>
          <p:blipFill>
            <a:blip r:embed="rId12"/>
            <a:stretch/>
          </p:blipFill>
          <p:spPr>
            <a:xfrm>
              <a:off x="73080" y="5437080"/>
              <a:ext cx="252000" cy="28440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109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10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11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2" name="Group 4"/>
          <p:cNvGrpSpPr/>
          <p:nvPr/>
        </p:nvGrpSpPr>
        <p:grpSpPr>
          <a:xfrm>
            <a:off x="0" y="432000"/>
            <a:ext cx="9139680" cy="5683680"/>
            <a:chOff x="0" y="432000"/>
            <a:chExt cx="9139680" cy="5683680"/>
          </a:xfrm>
        </p:grpSpPr>
        <p:sp>
          <p:nvSpPr>
            <p:cNvPr id="113" name="CustomShape 5"/>
            <p:cNvSpPr/>
            <p:nvPr/>
          </p:nvSpPr>
          <p:spPr>
            <a:xfrm>
              <a:off x="0" y="432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14" name="CustomShape 6"/>
            <p:cNvSpPr/>
            <p:nvPr/>
          </p:nvSpPr>
          <p:spPr>
            <a:xfrm>
              <a:off x="2448000" y="3686400"/>
              <a:ext cx="4243680" cy="2321280"/>
            </a:xfrm>
            <a:custGeom>
              <a:avLst/>
              <a:gdLst/>
              <a:ahLst/>
              <a:rect l="l" t="t" r="r" b="b"/>
              <a:pathLst>
                <a:path w="11801" h="6462">
                  <a:moveTo>
                    <a:pt x="1076" y="0"/>
                  </a:moveTo>
                  <a:cubicBezTo>
                    <a:pt x="538" y="0"/>
                    <a:pt x="0" y="538"/>
                    <a:pt x="0" y="1076"/>
                  </a:cubicBezTo>
                  <a:lnTo>
                    <a:pt x="0" y="5384"/>
                  </a:lnTo>
                  <a:cubicBezTo>
                    <a:pt x="0" y="5922"/>
                    <a:pt x="538" y="6461"/>
                    <a:pt x="1076" y="6461"/>
                  </a:cubicBezTo>
                  <a:lnTo>
                    <a:pt x="10724" y="6461"/>
                  </a:lnTo>
                  <a:cubicBezTo>
                    <a:pt x="11262" y="6461"/>
                    <a:pt x="11800" y="5922"/>
                    <a:pt x="11800" y="5384"/>
                  </a:cubicBezTo>
                  <a:lnTo>
                    <a:pt x="11800" y="1076"/>
                  </a:lnTo>
                  <a:cubicBezTo>
                    <a:pt x="11800" y="538"/>
                    <a:pt x="11262" y="0"/>
                    <a:pt x="10724" y="0"/>
                  </a:cubicBezTo>
                  <a:lnTo>
                    <a:pt x="1076" y="0"/>
                  </a:lnTo>
                </a:path>
              </a:pathLst>
            </a:custGeom>
            <a:solidFill>
              <a:srgbClr val="dddddd"/>
            </a:solidFill>
            <a:ln w="126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6120" rIns="96120" tIns="51120" bIns="51120" anchor="ctr"/>
            <a:p>
              <a:pPr algn="ctr">
                <a:lnSpc>
                  <a:spcPct val="150000"/>
                </a:lnSpc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На территории округа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50000"/>
                </a:lnSpc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 22 муниципалитетах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50000"/>
                </a:lnSpc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образуется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50000"/>
                </a:lnSpc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более 1 млн тонн отходов в год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400" spc="-1" strike="noStrike">
                <a:latin typeface="Arial"/>
              </a:endParaRPr>
            </a:p>
          </p:txBody>
        </p:sp>
        <p:pic>
          <p:nvPicPr>
            <p:cNvPr id="115" name="Изображение 2" descr=""/>
            <p:cNvPicPr/>
            <p:nvPr/>
          </p:nvPicPr>
          <p:blipFill>
            <a:blip r:embed="rId2"/>
            <a:srcRect l="0" t="0" r="1300" b="0"/>
            <a:stretch/>
          </p:blipFill>
          <p:spPr>
            <a:xfrm>
              <a:off x="2664000" y="1521000"/>
              <a:ext cx="3776400" cy="248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ЗОНЫ ДЕЯТЕЛЬНОСТИ РЕГИОНАЛЬНОГО ОПЕРАТОРА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17" name="CustomShape 8"/>
            <p:cNvSpPr/>
            <p:nvPr/>
          </p:nvSpPr>
          <p:spPr>
            <a:xfrm>
              <a:off x="6444000" y="1296000"/>
              <a:ext cx="2623680" cy="4675680"/>
            </a:xfrm>
            <a:custGeom>
              <a:avLst/>
              <a:gdLst/>
              <a:ahLst/>
              <a:rect l="l" t="t" r="r" b="b"/>
              <a:pathLst>
                <a:path w="7301" h="13001">
                  <a:moveTo>
                    <a:pt x="1216" y="0"/>
                  </a:moveTo>
                  <a:cubicBezTo>
                    <a:pt x="608" y="0"/>
                    <a:pt x="0" y="608"/>
                    <a:pt x="0" y="1216"/>
                  </a:cubicBezTo>
                  <a:lnTo>
                    <a:pt x="0" y="11784"/>
                  </a:lnTo>
                  <a:cubicBezTo>
                    <a:pt x="0" y="12392"/>
                    <a:pt x="608" y="13000"/>
                    <a:pt x="1216" y="13000"/>
                  </a:cubicBezTo>
                  <a:lnTo>
                    <a:pt x="6084" y="13000"/>
                  </a:lnTo>
                  <a:cubicBezTo>
                    <a:pt x="6692" y="13000"/>
                    <a:pt x="7300" y="12392"/>
                    <a:pt x="7300" y="11784"/>
                  </a:cubicBezTo>
                  <a:lnTo>
                    <a:pt x="7300" y="1216"/>
                  </a:lnTo>
                  <a:cubicBezTo>
                    <a:pt x="7300" y="608"/>
                    <a:pt x="6692" y="0"/>
                    <a:pt x="6084" y="0"/>
                  </a:cubicBezTo>
                  <a:lnTo>
                    <a:pt x="1216" y="0"/>
                  </a:lnTo>
                </a:path>
              </a:pathLst>
            </a:custGeom>
            <a:solidFill>
              <a:srgbClr val="d9c192"/>
            </a:solidFill>
            <a:ln w="12600">
              <a:solidFill>
                <a:srgbClr val="68470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6120" rIns="96120" tIns="51120" bIns="51120" anchor="ctr"/>
            <a:p>
              <a:pPr>
                <a:lnSpc>
                  <a:spcPct val="150000"/>
                </a:lnSpc>
              </a:pPr>
              <a:r>
                <a:rPr b="1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«Северная зона»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Когалым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Лангепас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Мегион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Нижневартовск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Покачи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Радужный 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Сургут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Белоярский район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Нижневартовский район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Сургутский район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Березовский район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Roboto Light"/>
                </a:rPr>
                <a:t>По «Северной» зоне 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Roboto Light"/>
                </a:rPr>
                <a:t>подписано соглашение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Roboto Light"/>
                </a:rPr>
                <a:t>№ </a:t>
              </a: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Roboto Light"/>
                </a:rPr>
                <a:t>26 от 23.04.2018 года 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118" name="CustomShape 9"/>
            <p:cNvSpPr/>
            <p:nvPr/>
          </p:nvSpPr>
          <p:spPr>
            <a:xfrm>
              <a:off x="75600" y="1296000"/>
              <a:ext cx="2623680" cy="4675680"/>
            </a:xfrm>
            <a:custGeom>
              <a:avLst/>
              <a:gdLst/>
              <a:ahLst/>
              <a:rect l="l" t="t" r="r" b="b"/>
              <a:pathLst>
                <a:path w="7301" h="13001">
                  <a:moveTo>
                    <a:pt x="1216" y="0"/>
                  </a:moveTo>
                  <a:cubicBezTo>
                    <a:pt x="608" y="0"/>
                    <a:pt x="0" y="608"/>
                    <a:pt x="0" y="1216"/>
                  </a:cubicBezTo>
                  <a:lnTo>
                    <a:pt x="0" y="11784"/>
                  </a:lnTo>
                  <a:cubicBezTo>
                    <a:pt x="0" y="12392"/>
                    <a:pt x="608" y="13000"/>
                    <a:pt x="1216" y="13000"/>
                  </a:cubicBezTo>
                  <a:lnTo>
                    <a:pt x="6084" y="13000"/>
                  </a:lnTo>
                  <a:cubicBezTo>
                    <a:pt x="6692" y="13000"/>
                    <a:pt x="7300" y="12392"/>
                    <a:pt x="7300" y="11784"/>
                  </a:cubicBezTo>
                  <a:lnTo>
                    <a:pt x="7300" y="1216"/>
                  </a:lnTo>
                  <a:cubicBezTo>
                    <a:pt x="7300" y="608"/>
                    <a:pt x="6692" y="0"/>
                    <a:pt x="6084" y="0"/>
                  </a:cubicBezTo>
                  <a:lnTo>
                    <a:pt x="1216" y="0"/>
                  </a:lnTo>
                </a:path>
              </a:pathLst>
            </a:custGeom>
            <a:solidFill>
              <a:srgbClr val="85f9a6"/>
            </a:solidFill>
            <a:ln w="12600">
              <a:solidFill>
                <a:srgbClr val="57983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6120" rIns="96120" tIns="51120" bIns="51120" anchor="ctr"/>
            <a:p>
              <a:pPr>
                <a:lnSpc>
                  <a:spcPct val="150000"/>
                </a:lnSpc>
              </a:pPr>
              <a:r>
                <a:rPr b="1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     </a:t>
              </a:r>
              <a:r>
                <a:rPr b="1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«Южная зона»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Нефтеюганск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Нягань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Пыть-Ях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Урай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Ханты-Мансийск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Югорск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Кондинский район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Нефтеюганский район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Октябрьский район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Советский район</a:t>
              </a:r>
              <a:endParaRPr b="0" lang="ru-RU" sz="1200" spc="-1" strike="noStrike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Ханты-Мансийский район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Roboto Light"/>
                </a:rPr>
                <a:t>По «Южной» зоне 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Roboto Light"/>
                </a:rPr>
                <a:t>подписано соглашение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Roboto Light"/>
                </a:rPr>
                <a:t>№ </a:t>
              </a: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Roboto Light"/>
                </a:rPr>
                <a:t>25 от 02.04.2018 года </a:t>
              </a:r>
              <a:endParaRPr b="0" lang="ru-RU" sz="1200" spc="-1" strike="noStrike">
                <a:latin typeface="Arial"/>
              </a:endParaRPr>
            </a:p>
          </p:txBody>
        </p:sp>
      </p:grp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120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21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22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3" name="Group 4"/>
          <p:cNvGrpSpPr/>
          <p:nvPr/>
        </p:nvGrpSpPr>
        <p:grpSpPr>
          <a:xfrm>
            <a:off x="0" y="504000"/>
            <a:ext cx="9140400" cy="5729760"/>
            <a:chOff x="0" y="504000"/>
            <a:chExt cx="9140400" cy="5729760"/>
          </a:xfrm>
        </p:grpSpPr>
        <p:sp>
          <p:nvSpPr>
            <p:cNvPr id="124" name="CustomShape 5"/>
            <p:cNvSpPr/>
            <p:nvPr/>
          </p:nvSpPr>
          <p:spPr>
            <a:xfrm>
              <a:off x="0" y="55008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25" name="CustomShape 6"/>
            <p:cNvSpPr/>
            <p:nvPr/>
          </p:nvSpPr>
          <p:spPr>
            <a:xfrm>
              <a:off x="2160" y="504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26" name="CustomShape 7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50000"/>
                </a:lnSpc>
              </a:pPr>
              <a:r>
                <a:rPr b="0" lang="ru-RU" sz="16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127" name="CustomShape 8"/>
            <p:cNvSpPr/>
            <p:nvPr/>
          </p:nvSpPr>
          <p:spPr>
            <a:xfrm>
              <a:off x="216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ИНВЕНТАРИЗАЦИЯ И ВЕРИФИКАЦИЯ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28" name="CustomShape 9"/>
            <p:cNvSpPr/>
            <p:nvPr/>
          </p:nvSpPr>
          <p:spPr>
            <a:xfrm>
              <a:off x="504000" y="1080000"/>
              <a:ext cx="7628400" cy="4269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 195 населенных пунктах 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округа 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7 780 площадок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, 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21 100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контейнеров/бункеров для сбора отходов 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42 объекта размещения отходов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, 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общей проектной вместимостью 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около 13 млн тонн.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 Югре проживает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1 625 501 человек.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Функционирует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420 управляющих компаний.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Работает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21 505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юридических лиц.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Развивается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40 004 индивидуальных предпринимателей.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</p:txBody>
        </p:sp>
        <p:pic>
          <p:nvPicPr>
            <p:cNvPr id="129" name="" descr=""/>
            <p:cNvPicPr/>
            <p:nvPr/>
          </p:nvPicPr>
          <p:blipFill>
            <a:blip r:embed="rId2"/>
            <a:stretch/>
          </p:blipFill>
          <p:spPr>
            <a:xfrm>
              <a:off x="504000" y="4033080"/>
              <a:ext cx="2397960" cy="1796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" descr=""/>
            <p:cNvPicPr/>
            <p:nvPr/>
          </p:nvPicPr>
          <p:blipFill>
            <a:blip r:embed="rId3"/>
            <a:stretch/>
          </p:blipFill>
          <p:spPr>
            <a:xfrm>
              <a:off x="3276000" y="4032000"/>
              <a:ext cx="2696760" cy="1796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" descr=""/>
            <p:cNvPicPr/>
            <p:nvPr/>
          </p:nvPicPr>
          <p:blipFill>
            <a:blip r:embed="rId4"/>
            <a:srcRect l="0" t="15229" r="0" b="0"/>
            <a:stretch/>
          </p:blipFill>
          <p:spPr>
            <a:xfrm>
              <a:off x="6327720" y="4032000"/>
              <a:ext cx="2631960" cy="1796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" descr=""/>
            <p:cNvPicPr/>
            <p:nvPr/>
          </p:nvPicPr>
          <p:blipFill>
            <a:blip r:embed="rId5"/>
            <a:stretch/>
          </p:blipFill>
          <p:spPr>
            <a:xfrm>
              <a:off x="6583320" y="1018800"/>
              <a:ext cx="2340360" cy="1328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" descr=""/>
            <p:cNvPicPr/>
            <p:nvPr/>
          </p:nvPicPr>
          <p:blipFill>
            <a:blip r:embed="rId6"/>
            <a:stretch/>
          </p:blipFill>
          <p:spPr>
            <a:xfrm>
              <a:off x="6948000" y="2520000"/>
              <a:ext cx="1994760" cy="132876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135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36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37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8" name="Group 4"/>
          <p:cNvGrpSpPr/>
          <p:nvPr/>
        </p:nvGrpSpPr>
        <p:grpSpPr>
          <a:xfrm>
            <a:off x="0" y="540000"/>
            <a:ext cx="9139680" cy="5683680"/>
            <a:chOff x="0" y="540000"/>
            <a:chExt cx="9139680" cy="5683680"/>
          </a:xfrm>
        </p:grpSpPr>
        <p:sp>
          <p:nvSpPr>
            <p:cNvPr id="139" name="CustomShape 5"/>
            <p:cNvSpPr/>
            <p:nvPr/>
          </p:nvSpPr>
          <p:spPr>
            <a:xfrm>
              <a:off x="0" y="540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40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ОПРЕДЕЛЕНИЕ ОПЕРАТОРОВ ПО ОБРАЩЕНИЮ С ТКО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42" name="CustomShape 8"/>
            <p:cNvSpPr/>
            <p:nvPr/>
          </p:nvSpPr>
          <p:spPr>
            <a:xfrm>
              <a:off x="2592000" y="2016000"/>
              <a:ext cx="5900400" cy="3093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Проведены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39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электронных аукционов на определение операторов по транспортированию ТКО.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Определены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24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оператора по транспортированию ТКО — победителя конкурсов на территории Южной зоны.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Заключены договоры на оказание услуг по размещению ТКО с полигонами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г. Ханты-Мансийск, г. Урай, пгт. Междуреченский и пгт. Мортка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.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400" spc="-1" strike="noStrike">
                <a:latin typeface="Arial"/>
              </a:endParaRPr>
            </a:p>
          </p:txBody>
        </p:sp>
        <p:pic>
          <p:nvPicPr>
            <p:cNvPr id="143" name="Picture 13" descr=""/>
            <p:cNvPicPr/>
            <p:nvPr/>
          </p:nvPicPr>
          <p:blipFill>
            <a:blip r:embed="rId2"/>
            <a:stretch/>
          </p:blipFill>
          <p:spPr>
            <a:xfrm>
              <a:off x="691560" y="3194640"/>
              <a:ext cx="1101960" cy="107676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144" name="Picture 14" descr=""/>
            <p:cNvPicPr/>
            <p:nvPr/>
          </p:nvPicPr>
          <p:blipFill>
            <a:blip r:embed="rId3"/>
            <a:stretch/>
          </p:blipFill>
          <p:spPr>
            <a:xfrm>
              <a:off x="288000" y="1656000"/>
              <a:ext cx="1695960" cy="107676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145" name="" descr=""/>
            <p:cNvPicPr/>
            <p:nvPr/>
          </p:nvPicPr>
          <p:blipFill>
            <a:blip r:embed="rId4"/>
            <a:srcRect l="0" t="4053" r="0" b="0"/>
            <a:stretch/>
          </p:blipFill>
          <p:spPr>
            <a:xfrm>
              <a:off x="218880" y="4572000"/>
              <a:ext cx="1776600" cy="130032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147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48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49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0" name="Group 4"/>
          <p:cNvGrpSpPr/>
          <p:nvPr/>
        </p:nvGrpSpPr>
        <p:grpSpPr>
          <a:xfrm>
            <a:off x="0" y="504720"/>
            <a:ext cx="9139680" cy="5683680"/>
            <a:chOff x="0" y="504720"/>
            <a:chExt cx="9139680" cy="5683680"/>
          </a:xfrm>
        </p:grpSpPr>
        <p:sp>
          <p:nvSpPr>
            <p:cNvPr id="151" name="CustomShape 5"/>
            <p:cNvSpPr/>
            <p:nvPr/>
          </p:nvSpPr>
          <p:spPr>
            <a:xfrm>
              <a:off x="0" y="50472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52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50000"/>
                </a:lnSpc>
              </a:pPr>
              <a:r>
                <a:rPr b="0" lang="ru-RU" sz="16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153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ФОРМИРОВАНИЕ ТАРИФА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grpSp>
          <p:nvGrpSpPr>
            <p:cNvPr id="154" name="Group 8"/>
            <p:cNvGrpSpPr/>
            <p:nvPr/>
          </p:nvGrpSpPr>
          <p:grpSpPr>
            <a:xfrm>
              <a:off x="1119600" y="1161360"/>
              <a:ext cx="6901560" cy="4928760"/>
              <a:chOff x="1119600" y="1161360"/>
              <a:chExt cx="6901560" cy="4928760"/>
            </a:xfrm>
          </p:grpSpPr>
          <p:sp>
            <p:nvSpPr>
              <p:cNvPr id="155" name="CustomShape 9"/>
              <p:cNvSpPr/>
              <p:nvPr/>
            </p:nvSpPr>
            <p:spPr>
              <a:xfrm>
                <a:off x="1119600" y="1161360"/>
                <a:ext cx="6901560" cy="4928760"/>
              </a:xfrm>
              <a:prstGeom prst="roundRect">
                <a:avLst>
                  <a:gd name="adj" fmla="val 16667"/>
                </a:avLst>
              </a:prstGeom>
              <a:solidFill>
                <a:srgbClr val="c3d69b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45000"/>
              <a:p>
                <a:pPr algn="ctr">
                  <a:lnSpc>
                    <a:spcPct val="100000"/>
                  </a:lnSpc>
                </a:pPr>
                <a:r>
                  <a:rPr b="1" lang="ru-RU" sz="18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ЕДИНЫЙ ТАРИФ</a:t>
                </a:r>
                <a:endParaRPr b="0" lang="ru-RU" sz="1800" spc="-1" strike="noStrike">
                  <a:latin typeface="Arial"/>
                </a:endParaRPr>
              </a:p>
            </p:txBody>
          </p:sp>
          <p:sp>
            <p:nvSpPr>
              <p:cNvPr id="156" name="CustomShape 10"/>
              <p:cNvSpPr/>
              <p:nvPr/>
            </p:nvSpPr>
            <p:spPr>
              <a:xfrm>
                <a:off x="1522800" y="2003040"/>
                <a:ext cx="2955960" cy="1779480"/>
              </a:xfrm>
              <a:prstGeom prst="roundRect">
                <a:avLst>
                  <a:gd name="adj" fmla="val 16667"/>
                </a:avLst>
              </a:prstGeom>
              <a:solidFill>
                <a:srgbClr val="d99694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45000" anchor="ctr"/>
              <a:p>
                <a:pPr algn="ctr">
                  <a:lnSpc>
                    <a:spcPct val="100000"/>
                  </a:lnSpc>
                </a:pPr>
                <a:endParaRPr b="0" lang="ru-RU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endParaRPr b="0" lang="ru-RU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ТРАНСПОРТИРОВАНИЕ ТКО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(не регулируется ОИВ)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61%</a:t>
                </a:r>
                <a:endParaRPr b="0" lang="ru-RU" sz="1400" spc="-1" strike="noStrike">
                  <a:latin typeface="Arial"/>
                </a:endParaRPr>
              </a:p>
            </p:txBody>
          </p:sp>
          <p:sp>
            <p:nvSpPr>
              <p:cNvPr id="157" name="CustomShape 11"/>
              <p:cNvSpPr/>
              <p:nvPr/>
            </p:nvSpPr>
            <p:spPr>
              <a:xfrm>
                <a:off x="4751280" y="2003040"/>
                <a:ext cx="2973960" cy="1779480"/>
              </a:xfrm>
              <a:prstGeom prst="roundRect">
                <a:avLst>
                  <a:gd name="adj" fmla="val 16667"/>
                </a:avLst>
              </a:prstGeom>
              <a:solidFill>
                <a:srgbClr val="95b3d7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/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ОБРАБОТКА,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ОБЕЗВРЕЖИВАНИЕ,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ЗАХОРОНЕНИЕ ТКО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28%</a:t>
                </a:r>
                <a:endParaRPr b="0" lang="ru-RU" sz="1400" spc="-1" strike="noStrike">
                  <a:latin typeface="Arial"/>
                </a:endParaRPr>
              </a:p>
            </p:txBody>
          </p:sp>
          <p:sp>
            <p:nvSpPr>
              <p:cNvPr id="158" name="CustomShape 12"/>
              <p:cNvSpPr/>
              <p:nvPr/>
            </p:nvSpPr>
            <p:spPr>
              <a:xfrm>
                <a:off x="1522800" y="4026960"/>
                <a:ext cx="2955960" cy="1826640"/>
              </a:xfrm>
              <a:prstGeom prst="roundRect">
                <a:avLst>
                  <a:gd name="adj" fmla="val 16667"/>
                </a:avLst>
              </a:prstGeom>
              <a:solidFill>
                <a:srgbClr val="95b3d7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/>
              <a:p>
                <a:pPr algn="ctr">
                  <a:lnSpc>
                    <a:spcPct val="100000"/>
                  </a:lnSpc>
                </a:pPr>
                <a:endParaRPr b="0" lang="ru-RU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endParaRPr b="0" lang="ru-RU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СБЫТОВЫЕ РАСХОДЫ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1%</a:t>
                </a:r>
                <a:endParaRPr b="0" lang="ru-RU" sz="1400" spc="-1" strike="noStrike">
                  <a:latin typeface="Arial"/>
                </a:endParaRPr>
              </a:p>
            </p:txBody>
          </p:sp>
          <p:sp>
            <p:nvSpPr>
              <p:cNvPr id="159" name="CustomShape 13"/>
              <p:cNvSpPr/>
              <p:nvPr/>
            </p:nvSpPr>
            <p:spPr>
              <a:xfrm>
                <a:off x="4751280" y="4026960"/>
                <a:ext cx="2973960" cy="1826640"/>
              </a:xfrm>
              <a:prstGeom prst="roundRect">
                <a:avLst>
                  <a:gd name="adj" fmla="val 16667"/>
                </a:avLst>
              </a:prstGeom>
              <a:solidFill>
                <a:srgbClr val="95b3d7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/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РАСХОДЫ НА ЗАКЛЮЧЕНИЕ 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И ОБСЛУЖИВАНИЕ ДОГОВОРОВ 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С СОБСТВЕННИКАМИ ТКО</a:t>
                </a:r>
                <a:endParaRPr b="0" lang="ru-RU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10%</a:t>
                </a:r>
                <a:endParaRPr b="0" lang="ru-RU" sz="1400" spc="-1" strike="noStrike">
                  <a:latin typeface="Arial"/>
                </a:endParaRPr>
              </a:p>
            </p:txBody>
          </p:sp>
        </p:grpSp>
      </p:grp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161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62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63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4" name="Group 4"/>
          <p:cNvGrpSpPr/>
          <p:nvPr/>
        </p:nvGrpSpPr>
        <p:grpSpPr>
          <a:xfrm>
            <a:off x="1440" y="480960"/>
            <a:ext cx="9138240" cy="5706720"/>
            <a:chOff x="1440" y="480960"/>
            <a:chExt cx="9138240" cy="5706720"/>
          </a:xfrm>
        </p:grpSpPr>
        <p:sp>
          <p:nvSpPr>
            <p:cNvPr id="165" name="CustomShape 5"/>
            <p:cNvSpPr/>
            <p:nvPr/>
          </p:nvSpPr>
          <p:spPr>
            <a:xfrm>
              <a:off x="1440" y="504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pic>
          <p:nvPicPr>
            <p:cNvPr id="166" name="" descr=""/>
            <p:cNvPicPr/>
            <p:nvPr/>
          </p:nvPicPr>
          <p:blipFill>
            <a:blip r:embed="rId2"/>
            <a:stretch/>
          </p:blipFill>
          <p:spPr>
            <a:xfrm>
              <a:off x="95400" y="720000"/>
              <a:ext cx="8991360" cy="5396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7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50000"/>
                </a:lnSpc>
              </a:pPr>
              <a:r>
                <a:rPr b="0" lang="ru-RU" sz="16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168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УСТАНОВЛЕННЫЙ ЕДИНЫЙ ТАРИФ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graphicFrame>
          <p:nvGraphicFramePr>
            <p:cNvPr id="169" name="Table 8"/>
            <p:cNvGraphicFramePr/>
            <p:nvPr/>
          </p:nvGraphicFramePr>
          <p:xfrm>
            <a:off x="802080" y="1432440"/>
            <a:ext cx="7539840" cy="2879280"/>
          </p:xfrm>
          <a:graphic>
            <a:graphicData uri="http://schemas.openxmlformats.org/drawingml/2006/table">
              <a:tbl>
                <a:tblPr/>
                <a:tblGrid>
                  <a:gridCol w="2756160"/>
                  <a:gridCol w="2160720"/>
                  <a:gridCol w="2623320"/>
                </a:tblGrid>
                <a:tr h="719640">
                  <a:tc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b3b3b3"/>
                      </a:solidFill>
                    </a:tcPr>
                  </a:tc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400" spc="-1" strike="noStrike">
                            <a:latin typeface="Arial"/>
                          </a:rPr>
                          <a:t>За 1 м3 для физ.лиц</a:t>
                        </a:r>
                        <a:endParaRPr b="0" lang="ru-RU" sz="14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b3b3b3"/>
                      </a:solidFill>
                    </a:tcPr>
                  </a:tc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400" spc="-1" strike="noStrike">
                            <a:latin typeface="Arial"/>
                          </a:rPr>
                          <a:t>За 1 м3 для прочих </a:t>
                        </a:r>
                        <a:endParaRPr b="0" lang="ru-RU" sz="1400" spc="-1" strike="noStrike">
                          <a:latin typeface="Arial"/>
                        </a:endParaRPr>
                      </a:p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400" spc="-1" strike="noStrike">
                            <a:latin typeface="Arial"/>
                          </a:rPr>
                          <a:t>(без НДС)</a:t>
                        </a:r>
                        <a:endParaRPr b="0" lang="ru-RU" sz="14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b3b3b3"/>
                      </a:solidFill>
                    </a:tcPr>
                  </a:tc>
                </a:tr>
                <a:tr h="719640"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Ханты-Мансийск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734,18 р.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622,19 р.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</a:tr>
                <a:tr h="719640"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Урай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e6e6e6"/>
                      </a:solidFill>
                    </a:tcPr>
                  </a:tc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515,14 р.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e6e6e6"/>
                      </a:solidFill>
                    </a:tcPr>
                  </a:tc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436,56 р.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e6e6e6"/>
                      </a:solidFill>
                    </a:tcPr>
                  </a:tc>
                </a:tr>
                <a:tr h="720720"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Кондинский район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1 040 р.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  <a:tc>
                    <a:txBody>
                      <a:bodyPr lIns="90000" rIns="90000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1" lang="ru-RU" sz="1800" spc="-1" strike="noStrike">
                            <a:latin typeface="Arial"/>
                          </a:rPr>
                          <a:t>881,36 р.</a:t>
                        </a:r>
                        <a:endParaRPr b="0" lang="ru-RU" sz="1800" spc="-1" strike="noStrike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70" name="CustomShape 9"/>
            <p:cNvSpPr/>
            <p:nvPr/>
          </p:nvSpPr>
          <p:spPr>
            <a:xfrm>
              <a:off x="802080" y="4311720"/>
              <a:ext cx="7556400" cy="1580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360000" indent="-355680"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 </a:t>
              </a:r>
              <a:endParaRPr b="0" lang="ru-RU" sz="1400" spc="-1" strike="noStrike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  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В Региональную службу по тарифам направлены необходимые документы для установления единого тарифа в «Южной зоне». 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71" name="TextShape 10"/>
            <p:cNvSpPr txBox="1"/>
            <p:nvPr/>
          </p:nvSpPr>
          <p:spPr>
            <a:xfrm>
              <a:off x="2313360" y="480960"/>
              <a:ext cx="81468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ru-RU" sz="1800" spc="-1" strike="noStrike">
                  <a:latin typeface="Arial"/>
                </a:rPr>
                <a:t> </a:t>
              </a:r>
              <a:endParaRPr b="0" lang="ru-RU" sz="1800" spc="-1" strike="noStrike">
                <a:latin typeface="Arial"/>
              </a:endParaRPr>
            </a:p>
          </p:txBody>
        </p:sp>
      </p:grp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173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74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75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6" name="Group 4"/>
          <p:cNvGrpSpPr/>
          <p:nvPr/>
        </p:nvGrpSpPr>
        <p:grpSpPr>
          <a:xfrm>
            <a:off x="1440" y="576000"/>
            <a:ext cx="9138240" cy="5576760"/>
            <a:chOff x="1440" y="576000"/>
            <a:chExt cx="9138240" cy="5576760"/>
          </a:xfrm>
        </p:grpSpPr>
        <p:sp>
          <p:nvSpPr>
            <p:cNvPr id="177" name="CustomShape 5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/>
            <a:p>
              <a:pPr>
                <a:lnSpc>
                  <a:spcPct val="150000"/>
                </a:lnSpc>
              </a:pPr>
              <a:r>
                <a:rPr b="0" lang="ru-RU" sz="16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178" name="CustomShape 6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ДОГОВОРНАЯ КАМПАНИЯ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pic>
          <p:nvPicPr>
            <p:cNvPr id="179" name="" descr=""/>
            <p:cNvPicPr/>
            <p:nvPr/>
          </p:nvPicPr>
          <p:blipFill>
            <a:blip r:embed="rId2"/>
            <a:stretch/>
          </p:blipFill>
          <p:spPr>
            <a:xfrm>
              <a:off x="133200" y="2217600"/>
              <a:ext cx="1952280" cy="2603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" descr=""/>
            <p:cNvPicPr/>
            <p:nvPr/>
          </p:nvPicPr>
          <p:blipFill>
            <a:blip r:embed="rId3"/>
            <a:stretch/>
          </p:blipFill>
          <p:spPr>
            <a:xfrm>
              <a:off x="828000" y="3978000"/>
              <a:ext cx="3308760" cy="2081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1" name="CustomShape 7"/>
            <p:cNvSpPr/>
            <p:nvPr/>
          </p:nvSpPr>
          <p:spPr>
            <a:xfrm>
              <a:off x="2736000" y="1306800"/>
              <a:ext cx="6119280" cy="297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Осуществлена работа по подписанию договоров на оказание услуг по обращению с ТКО с около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700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юридическими лицами.                  </a:t>
              </a: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(Данные на 1 декабря 2018)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Проведено подписание конклюдентных договоров с более </a:t>
              </a:r>
              <a:r>
                <a:rPr b="1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120 000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 физическими лицами - собственниками жилья.                                </a:t>
              </a:r>
              <a:r>
                <a:rPr b="0" lang="ru-RU" sz="12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(Данные на 1 декабря 2018)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Продолжается договорная кампания — сайт </a:t>
              </a:r>
              <a:r>
                <a:rPr b="0" lang="ru-RU" sz="1400" spc="-1" strike="noStrike" u="sng">
                  <a:solidFill>
                    <a:srgbClr val="000000"/>
                  </a:solidFill>
                  <a:uFillTx/>
                  <a:latin typeface="Arial"/>
                  <a:ea typeface="Times New Roman"/>
                </a:rPr>
                <a:t>www.yugra-ecology.ru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. Заявку на договор можно отправить в эл.виде -  </a:t>
              </a:r>
              <a:r>
                <a:rPr b="0" lang="ru-RU" sz="1400" spc="-1" strike="noStrike" u="sng">
                  <a:solidFill>
                    <a:srgbClr val="0000ff"/>
                  </a:solidFill>
                  <a:uFillTx/>
                  <a:latin typeface="Arial"/>
                  <a:ea typeface="Times New Roman"/>
                  <a:hlinkClick r:id="rId4"/>
                </a:rPr>
                <a:t>info@yugra-ecology.ru</a:t>
              </a:r>
              <a:r>
                <a:rPr b="0" lang="ru-RU" sz="14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.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82" name="CustomShape 8"/>
            <p:cNvSpPr/>
            <p:nvPr/>
          </p:nvSpPr>
          <p:spPr>
            <a:xfrm>
              <a:off x="120960" y="654840"/>
              <a:ext cx="2625120" cy="1469520"/>
            </a:xfrm>
            <a:custGeom>
              <a:avLst/>
              <a:gdLst/>
              <a:ahLst/>
              <a:rect l="l" t="t" r="r" b="b"/>
              <a:pathLst>
                <a:path w="7299" h="4089">
                  <a:moveTo>
                    <a:pt x="0" y="4088"/>
                  </a:moveTo>
                  <a:cubicBezTo>
                    <a:pt x="0" y="2725"/>
                    <a:pt x="0" y="1363"/>
                    <a:pt x="0" y="0"/>
                  </a:cubicBezTo>
                  <a:cubicBezTo>
                    <a:pt x="2433" y="0"/>
                    <a:pt x="4865" y="0"/>
                    <a:pt x="7298" y="0"/>
                  </a:cubicBezTo>
                  <a:cubicBezTo>
                    <a:pt x="7298" y="1363"/>
                    <a:pt x="7298" y="2725"/>
                    <a:pt x="7298" y="4088"/>
                  </a:cubicBezTo>
                  <a:cubicBezTo>
                    <a:pt x="4865" y="4088"/>
                    <a:pt x="2433" y="4088"/>
                    <a:pt x="0" y="4088"/>
                  </a:cubicBezTo>
                </a:path>
              </a:pathLst>
            </a:custGeom>
            <a:blipFill rotWithShape="0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83" name="" descr=""/>
            <p:cNvPicPr/>
            <p:nvPr/>
          </p:nvPicPr>
          <p:blipFill>
            <a:blip r:embed="rId6"/>
            <a:stretch/>
          </p:blipFill>
          <p:spPr>
            <a:xfrm>
              <a:off x="6552000" y="3960000"/>
              <a:ext cx="2192760" cy="219276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>
                <a:solidFill>
                  <a:srgbClr val="9399a3"/>
                </a:solidFill>
                <a:latin typeface="Arial"/>
                <a:ea typeface="DejaVu Sans"/>
              </a:rPr>
              <a:t>Региональный оператор по обращению ТКО в ХМАО - Югре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185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86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b="1" lang="ru-RU" sz="8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</a:t>
              </a:r>
              <a:r>
                <a:rPr b="1" lang="ru-RU" sz="11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ЗАБОТА О ЧИСТОТЕ — НАША ЗАБОТА</a:t>
              </a:r>
              <a:endParaRPr b="0" lang="ru-RU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9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87" name="Объект 3" descr=""/>
            <p:cNvPicPr/>
            <p:nvPr/>
          </p:nvPicPr>
          <p:blipFill>
            <a:blip r:embed="rId1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8" name="Group 4"/>
          <p:cNvGrpSpPr/>
          <p:nvPr/>
        </p:nvGrpSpPr>
        <p:grpSpPr>
          <a:xfrm>
            <a:off x="0" y="505080"/>
            <a:ext cx="9139680" cy="5719680"/>
            <a:chOff x="0" y="505080"/>
            <a:chExt cx="9139680" cy="5719680"/>
          </a:xfrm>
        </p:grpSpPr>
        <p:sp>
          <p:nvSpPr>
            <p:cNvPr id="189" name="CustomShape 5"/>
            <p:cNvSpPr/>
            <p:nvPr/>
          </p:nvSpPr>
          <p:spPr>
            <a:xfrm>
              <a:off x="0" y="50508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 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190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>
                <a:lnSpc>
                  <a:spcPct val="150000"/>
                </a:lnSpc>
              </a:pPr>
              <a:r>
                <a:rPr b="0" lang="ru-RU" sz="16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191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r>
                <a:rPr b="1" lang="ru-RU" sz="16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ИНФОРМИРОВАНИЕ НАСЕЛЕНИЯ</a:t>
              </a:r>
              <a:r>
                <a:rPr b="1" lang="ru-RU" sz="1400" spc="-1" strike="noStrike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92" name="CustomShape 8"/>
            <p:cNvSpPr/>
            <p:nvPr/>
          </p:nvSpPr>
          <p:spPr>
            <a:xfrm>
              <a:off x="2520000" y="1008000"/>
              <a:ext cx="6476760" cy="3698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Еженедельные публикации информационных </a:t>
              </a: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материалов об изменениях в системе обращения с отходами в печатных изданиях округа. (более 25 газет)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Регулярный выход сюжетов в новостных программах, участие регионального оператора в тематических программах телеканалов округа. (около 30 эфиров)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Times New Roman"/>
                </a:rPr>
                <a:t>Регулярные публикация новостей на сайтах информационных агентств. (более 15 изданий)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Calibri"/>
                </a:rPr>
                <a:t>Размещение информации на платежных документах за жилищно-коммунальные услуги.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Calibri"/>
                </a:rPr>
                <a:t>Размещение информации о региональном операторе на сайтах управляющий компаний, организаций-перевозчиков ТКО, агентов регионального оператора.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Calibri"/>
                </a:rPr>
                <a:t>Публикация тематической информации на сайтах муниципальных образований округа.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Calibri"/>
                </a:rPr>
                <a:t>Издание и распространение  информационных брошюр, листовок, плакатов.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b="0" lang="ru-RU" sz="1300" spc="-1" strike="noStrike">
                  <a:solidFill>
                    <a:srgbClr val="000000"/>
                  </a:solidFill>
                  <a:latin typeface="Arial"/>
                  <a:ea typeface="Calibri"/>
                </a:rPr>
                <a:t>Участие регионального оператор в круглых столах и общественных слушаниях, посвященных теме перехода на новую систему обращения с ТКО.</a:t>
              </a: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endParaRPr b="0" lang="ru-RU" sz="13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endParaRPr b="0" lang="ru-RU" sz="1300" spc="-1" strike="noStrike">
                <a:latin typeface="Arial"/>
              </a:endParaRPr>
            </a:p>
          </p:txBody>
        </p:sp>
        <p:pic>
          <p:nvPicPr>
            <p:cNvPr id="193" name="" descr=""/>
            <p:cNvPicPr/>
            <p:nvPr/>
          </p:nvPicPr>
          <p:blipFill>
            <a:blip r:embed="rId2"/>
            <a:stretch/>
          </p:blipFill>
          <p:spPr>
            <a:xfrm>
              <a:off x="0" y="4735800"/>
              <a:ext cx="2367720" cy="1488960"/>
            </a:xfrm>
            <a:prstGeom prst="rect">
              <a:avLst/>
            </a:prstGeom>
            <a:ln>
              <a:solidFill>
                <a:srgbClr val="3465a4"/>
              </a:solidFill>
            </a:ln>
          </p:spPr>
        </p:pic>
        <p:pic>
          <p:nvPicPr>
            <p:cNvPr id="194" name="" descr=""/>
            <p:cNvPicPr/>
            <p:nvPr/>
          </p:nvPicPr>
          <p:blipFill>
            <a:blip r:embed="rId3"/>
            <a:stretch/>
          </p:blipFill>
          <p:spPr>
            <a:xfrm>
              <a:off x="216000" y="691560"/>
              <a:ext cx="2096640" cy="2041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" descr=""/>
            <p:cNvPicPr/>
            <p:nvPr/>
          </p:nvPicPr>
          <p:blipFill>
            <a:blip r:embed="rId4"/>
            <a:stretch/>
          </p:blipFill>
          <p:spPr>
            <a:xfrm>
              <a:off x="6609960" y="4608000"/>
              <a:ext cx="2170800" cy="1437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" descr=""/>
            <p:cNvPicPr/>
            <p:nvPr/>
          </p:nvPicPr>
          <p:blipFill>
            <a:blip r:embed="rId5"/>
            <a:stretch/>
          </p:blipFill>
          <p:spPr>
            <a:xfrm>
              <a:off x="360000" y="3297600"/>
              <a:ext cx="2518200" cy="2675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" descr=""/>
            <p:cNvPicPr/>
            <p:nvPr/>
          </p:nvPicPr>
          <p:blipFill>
            <a:blip r:embed="rId6"/>
            <a:stretch/>
          </p:blipFill>
          <p:spPr>
            <a:xfrm>
              <a:off x="144000" y="2529720"/>
              <a:ext cx="2229480" cy="1283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8" name="" descr=""/>
            <p:cNvPicPr/>
            <p:nvPr/>
          </p:nvPicPr>
          <p:blipFill>
            <a:blip r:embed="rId7"/>
            <a:stretch/>
          </p:blipFill>
          <p:spPr>
            <a:xfrm>
              <a:off x="4320000" y="4608000"/>
              <a:ext cx="2157480" cy="143460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2536</TotalTime>
  <Application>LibreOffice/6.0.6.2$Linux_X86_64 LibreOffice_project/00m0$Build-2</Application>
  <Words>1099</Words>
  <Paragraphs>199</Paragraphs>
  <Company>diakov.net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2018-05-16T09:56:46Z</dcterms:created>
  <dc:creator>User</dc:creator>
  <dc:description/>
  <dc:language>ru-RU</dc:language>
  <cp:lastModifiedBy/>
  <cp:lastPrinted>2018-11-19T17:06:19Z</cp:lastPrinted>
  <dcterms:modified xsi:type="dcterms:W3CDTF">2018-11-30T16:35:55Z</dcterms:modified>
  <cp:revision>104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diakov.net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17</vt:i4>
  </property>
</Properties>
</file>