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4" r:id="rId5"/>
    <p:sldId id="262" r:id="rId6"/>
    <p:sldId id="268" r:id="rId7"/>
    <p:sldId id="263" r:id="rId8"/>
    <p:sldId id="264" r:id="rId9"/>
    <p:sldId id="269" r:id="rId10"/>
    <p:sldId id="270" r:id="rId11"/>
    <p:sldId id="265" r:id="rId12"/>
    <p:sldId id="266" r:id="rId13"/>
    <p:sldId id="271" r:id="rId14"/>
    <p:sldId id="272" r:id="rId15"/>
    <p:sldId id="259" r:id="rId16"/>
    <p:sldId id="260" r:id="rId17"/>
    <p:sldId id="261" r:id="rId18"/>
    <p:sldId id="273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060847"/>
            <a:ext cx="4559424" cy="166990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ОБУЗДАТЬ  ЭЛЕКТРИЧЕСТВО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Городским электрическим сетям </a:t>
            </a:r>
          </a:p>
          <a:p>
            <a:r>
              <a:rPr lang="ru-RU" sz="2400" dirty="0" smtClean="0"/>
              <a:t>85 лет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993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800" i="1" dirty="0"/>
              <a:t>Конец 70-х – начало 80-х</a:t>
            </a:r>
            <a:br>
              <a:rPr lang="ru-RU" sz="2800" i="1" dirty="0"/>
            </a:br>
            <a:r>
              <a:rPr lang="ru-RU" sz="2800" dirty="0"/>
              <a:t>Работает 13 дизелей.</a:t>
            </a:r>
            <a:br>
              <a:rPr lang="ru-RU" sz="2800" dirty="0"/>
            </a:br>
            <a:r>
              <a:rPr lang="ru-RU" sz="2800" dirty="0"/>
              <a:t>Встает вопрос о строительстве высоковольтной линии </a:t>
            </a:r>
            <a:r>
              <a:rPr lang="ru-RU" sz="2800" dirty="0" smtClean="0"/>
              <a:t>Минэнерго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9"/>
            <a:ext cx="5278989" cy="3233132"/>
          </a:xfrm>
          <a:ln w="28575">
            <a:solidFill>
              <a:srgbClr val="00B0F0"/>
            </a:solidFill>
          </a:ln>
        </p:spPr>
      </p:pic>
      <p:pic>
        <p:nvPicPr>
          <p:cNvPr id="2050" name="Picture 2" descr="C:\Users\pankovag\Desktop\ГЭС\КНИГА - ЭНЕРГИЯ ДУШИ\ОТдых после смен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5328592" cy="3168352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9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1982 год</a:t>
            </a:r>
            <a:br>
              <a:rPr lang="ru-RU" sz="2400" i="1" dirty="0" smtClean="0"/>
            </a:br>
            <a:r>
              <a:rPr lang="ru-RU" sz="2400" dirty="0" smtClean="0"/>
              <a:t>Началось строительство ЛЭП-110кВ от подстанции «Снежная», расположенной в 206 км от Ханты-Мансийска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28 апреля  1983 года</a:t>
            </a:r>
            <a:br>
              <a:rPr lang="ru-RU" sz="2400" i="1" dirty="0" smtClean="0"/>
            </a:br>
            <a:r>
              <a:rPr lang="ru-RU" sz="2400" dirty="0" smtClean="0"/>
              <a:t>На 30-метровой мачте зажглась мощнейшая лампа «Сириус» – символ того, что в Ханты-Мансийск от </a:t>
            </a:r>
            <a:r>
              <a:rPr lang="ru-RU" sz="2400" dirty="0" err="1" smtClean="0"/>
              <a:t>Сургутской</a:t>
            </a:r>
            <a:r>
              <a:rPr lang="ru-RU" sz="2400" dirty="0" smtClean="0"/>
              <a:t> ГРЭС пришла большая энергия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февраль 1984 года</a:t>
            </a:r>
            <a:br>
              <a:rPr lang="ru-RU" sz="2400" i="1" dirty="0" smtClean="0"/>
            </a:br>
            <a:r>
              <a:rPr lang="ru-RU" sz="2400" dirty="0" smtClean="0"/>
              <a:t>Изменен статус предприятия: городская электростанция переименована в </a:t>
            </a:r>
            <a:r>
              <a:rPr lang="ru-RU" sz="2400" dirty="0" err="1" smtClean="0"/>
              <a:t>горэлектросети</a:t>
            </a:r>
            <a:r>
              <a:rPr lang="ru-RU" sz="2400" dirty="0" smtClean="0"/>
              <a:t>. Если раньше предприятие было производителем энергии, то теперь стало  посредником между </a:t>
            </a:r>
            <a:r>
              <a:rPr lang="ru-RU" sz="2400" dirty="0" err="1" smtClean="0"/>
              <a:t>Нефтеюганскими</a:t>
            </a:r>
            <a:r>
              <a:rPr lang="ru-RU" sz="2400" dirty="0" smtClean="0"/>
              <a:t> электросетями и населением Ханты-Мансийска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59735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54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1994 год</a:t>
            </a:r>
            <a:br>
              <a:rPr lang="ru-RU" sz="2400" i="1" dirty="0" smtClean="0"/>
            </a:br>
            <a:r>
              <a:rPr lang="ru-RU" sz="2400" dirty="0" err="1" smtClean="0"/>
              <a:t>Горэлектросети</a:t>
            </a:r>
            <a:r>
              <a:rPr lang="ru-RU" sz="2400" dirty="0" smtClean="0"/>
              <a:t> реорганизованы в  муниципальное предприятие «Ханты-Мансийская городская электрическая сеть»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Сентябрь  1997 года </a:t>
            </a:r>
            <a:br>
              <a:rPr lang="ru-RU" sz="2400" i="1" dirty="0" smtClean="0"/>
            </a:br>
            <a:r>
              <a:rPr lang="ru-RU" sz="2400" dirty="0" smtClean="0"/>
              <a:t>На базе участка «</a:t>
            </a:r>
            <a:r>
              <a:rPr lang="ru-RU" sz="2400" dirty="0" err="1" smtClean="0"/>
              <a:t>Горсвет</a:t>
            </a:r>
            <a:r>
              <a:rPr lang="ru-RU" sz="2400" dirty="0" smtClean="0"/>
              <a:t>» создается  муниципальное унитарное предприятие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68" y="3501008"/>
            <a:ext cx="4238684" cy="3096344"/>
          </a:xfrm>
          <a:ln w="28575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660232" y="429309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 1998  началась  </a:t>
            </a:r>
          </a:p>
          <a:p>
            <a:r>
              <a:rPr lang="ru-RU" b="1" dirty="0"/>
              <a:t>а</a:t>
            </a:r>
            <a:r>
              <a:rPr lang="ru-RU" b="1" dirty="0" smtClean="0"/>
              <a:t>ктивная реконструкция </a:t>
            </a:r>
          </a:p>
          <a:p>
            <a:r>
              <a:rPr lang="ru-RU" b="1" dirty="0" smtClean="0"/>
              <a:t>сетей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353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Последний аккорд ушедшей эпохи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58" y="2492896"/>
            <a:ext cx="8699078" cy="3816424"/>
          </a:xfr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25819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ru-RU" dirty="0" smtClean="0"/>
              <a:t>Двухтысячные…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1" y="1340768"/>
            <a:ext cx="4048775" cy="2664297"/>
          </a:xfrm>
          <a:ln w="28575">
            <a:solidFill>
              <a:srgbClr val="00B0F0"/>
            </a:solidFill>
          </a:ln>
        </p:spPr>
      </p:pic>
      <p:pic>
        <p:nvPicPr>
          <p:cNvPr id="1026" name="Picture 2" descr="C:\Users\pankovag\Desktop\ГЭС\МП ГЭС за здоровый образ жизн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1" y="4005064"/>
            <a:ext cx="4048775" cy="266429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nkovag\Desktop\ГЭС\12.06.2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5"/>
            <a:ext cx="5256584" cy="3024336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nkovag\Desktop\ГЭС\2019-12-13-16-42-37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789040"/>
            <a:ext cx="4608512" cy="2880318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76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700" dirty="0" smtClean="0"/>
              <a:t>Сегодня </a:t>
            </a:r>
            <a:r>
              <a:rPr lang="ru-RU" sz="2700" dirty="0"/>
              <a:t>МП «ГЭС» осуществляет электроснабжение города  с четырёх центров питания ПС-110/10 </a:t>
            </a:r>
            <a:r>
              <a:rPr lang="ru-RU" sz="2700" dirty="0" err="1"/>
              <a:t>кВ</a:t>
            </a:r>
            <a:r>
              <a:rPr lang="ru-RU" sz="2700" dirty="0"/>
              <a:t>, с установленной мощностью трансформаторов по всем центрам питания 110/10кВ – 182МВА, имеет на своем балансе 2,5 млрд. руб. основных </a:t>
            </a:r>
            <a:r>
              <a:rPr lang="ru-RU" sz="2700" dirty="0" smtClean="0"/>
              <a:t>средств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276524"/>
            <a:ext cx="2952327" cy="4321175"/>
          </a:xfrm>
          <a:ln w="28575">
            <a:solidFill>
              <a:srgbClr val="00B0F0"/>
            </a:solidFill>
          </a:ln>
        </p:spPr>
      </p:pic>
      <p:pic>
        <p:nvPicPr>
          <p:cNvPr id="2050" name="Picture 2" descr="C:\Users\pankovag\Desktop\ГЭС\2019-12-13-16-42-37-01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50" y="2276873"/>
            <a:ext cx="2744838" cy="432048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nkovag\Desktop\ГЭС\2019-12-13-16-58-18-01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2736304" cy="432048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054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724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 smtClean="0"/>
              <a:t>Распределительные </a:t>
            </a:r>
            <a:r>
              <a:rPr lang="ru-RU" sz="3000" dirty="0"/>
              <a:t>сети 10,0,4кВ </a:t>
            </a:r>
            <a:r>
              <a:rPr lang="ru-RU" sz="3000" dirty="0" smtClean="0"/>
              <a:t>городских электрических </a:t>
            </a:r>
            <a:r>
              <a:rPr lang="ru-RU" sz="3000" dirty="0"/>
              <a:t>сетей состоят из: 353 трансформаторных подстанций, 19 распределительных пунктов, сетей электроснабжения общей протяженностью 1312 км (воздушных линий: 10кВ – 137 км, 0,4кВ - 293 км; кабельных линий: 10кВ – 443 км, 0,4кВ – 439км). Планово-предупредительные ремонты проводятся по утвержденному </a:t>
            </a:r>
            <a:r>
              <a:rPr lang="ru-RU" sz="3000" dirty="0" smtClean="0"/>
              <a:t>графику</a:t>
            </a:r>
            <a:endParaRPr lang="ru-RU" sz="3000" dirty="0"/>
          </a:p>
        </p:txBody>
      </p:sp>
      <p:pic>
        <p:nvPicPr>
          <p:cNvPr id="3075" name="Picture 3" descr="C:\Users\pankovag\Desktop\ГЭС\2019-12-13-16-57-0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2520280" cy="230425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ankovag\Desktop\ГЭС\2019-12-13-16-57-59-01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05" y="224645"/>
            <a:ext cx="2736304" cy="234026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ublic\Documents\ScanDoc\2019-12-16-09-35-17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104456" cy="237626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85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Public\Documents\ScanDoc\2019-12-16-09-39-58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334"/>
            <a:ext cx="8784976" cy="649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ublic\Documents\ScanDoc\2019-12-16-09-42-58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35" y="3933056"/>
            <a:ext cx="5557945" cy="273630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32656"/>
            <a:ext cx="3992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 новым годом Вас,</a:t>
            </a:r>
          </a:p>
          <a:p>
            <a:r>
              <a:rPr lang="ru-RU" sz="2000" b="1" dirty="0" smtClean="0"/>
              <a:t>Энергетики Ханты-Мансийска! </a:t>
            </a:r>
          </a:p>
          <a:p>
            <a:r>
              <a:rPr lang="ru-RU" sz="2000" b="1" dirty="0" smtClean="0"/>
              <a:t>С новым, юбилейным этапом развития предприятия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410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Городским электрическим сетям  - </a:t>
            </a:r>
            <a:r>
              <a:rPr lang="ru-RU" sz="4000" dirty="0" smtClean="0">
                <a:solidFill>
                  <a:srgbClr val="00B0F0"/>
                </a:solidFill>
              </a:rPr>
              <a:t>85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</a:rPr>
              <a:t>Выставка подготовлена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</a:rPr>
              <a:t>архивным отделом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</a:rPr>
              <a:t>управления культуры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</a:rPr>
              <a:t>Администрации города Ханты-Мансийска</a:t>
            </a:r>
          </a:p>
          <a:p>
            <a:endParaRPr lang="ru-RU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2019 год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9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Муниципальное  предприятие  «Городские  электрические  сети» </a:t>
            </a:r>
            <a:r>
              <a:rPr lang="ru-RU" sz="2000" dirty="0" smtClean="0"/>
              <a:t>города Ханты-Мансийск </a:t>
            </a:r>
            <a:r>
              <a:rPr lang="ru-RU" sz="2000" dirty="0"/>
              <a:t>(МП «ГЭС») </a:t>
            </a:r>
            <a:r>
              <a:rPr lang="ru-RU" sz="2000" dirty="0" smtClean="0"/>
              <a:t>- коммерческая</a:t>
            </a:r>
            <a:r>
              <a:rPr lang="ru-RU" sz="2000" dirty="0"/>
              <a:t>  организация.  Полномочия  собственника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имущества</a:t>
            </a:r>
            <a:r>
              <a:rPr lang="ru-RU" sz="2000" dirty="0"/>
              <a:t>  предприятия  осуществляет  Департамент 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муниципальной</a:t>
            </a:r>
            <a:r>
              <a:rPr lang="ru-RU" sz="2000" dirty="0"/>
              <a:t>  собственности  администрации  города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Ханты-Мансийска. Оперативное руководство осуществляет Департамент городского хозяйства администрации  </a:t>
            </a:r>
            <a:r>
              <a:rPr lang="ru-RU" sz="2000" dirty="0" smtClean="0"/>
              <a:t>города</a:t>
            </a:r>
            <a:endParaRPr lang="ru-RU" sz="2000" dirty="0"/>
          </a:p>
        </p:txBody>
      </p:sp>
      <p:pic>
        <p:nvPicPr>
          <p:cNvPr id="4" name="Объект 3" descr="C:\Users\pankovag\Pictures\памятники\ПОЧЕТНЫЕ ЖИТЕЛИ ГОРОДА\здание ГЭС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264696" cy="4104456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5176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История предприятия началась </a:t>
            </a:r>
            <a:r>
              <a:rPr lang="ru-RU" sz="2400" i="1" dirty="0"/>
              <a:t>5 декабря 1934 года </a:t>
            </a:r>
            <a:r>
              <a:rPr lang="ru-RU" sz="2400" dirty="0"/>
              <a:t>с пуска в эксплуатацию временной электростанции 36 </a:t>
            </a:r>
            <a:r>
              <a:rPr lang="ru-RU" sz="2400" dirty="0" err="1"/>
              <a:t>л.с</a:t>
            </a:r>
            <a:r>
              <a:rPr lang="ru-RU" sz="2400" dirty="0" smtClean="0"/>
              <a:t>. </a:t>
            </a:r>
            <a:r>
              <a:rPr lang="ru-RU" sz="2400" dirty="0"/>
              <a:t>К 1998 году предприятие обладало единственной подстанцией 110/10кВ с установленной мощностью трансформаторов 2х25 МВА и воздушными линиями 10/0,4 </a:t>
            </a:r>
            <a:r>
              <a:rPr lang="ru-RU" sz="2400" dirty="0" err="1"/>
              <a:t>кВ</a:t>
            </a:r>
            <a:r>
              <a:rPr lang="ru-RU" sz="2400" dirty="0"/>
              <a:t> на деревянных опорах с голым проводом общей протяженностью 390 </a:t>
            </a:r>
            <a:r>
              <a:rPr lang="ru-RU" sz="2400" dirty="0" smtClean="0"/>
              <a:t>км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83026"/>
            <a:ext cx="5112568" cy="3142318"/>
          </a:xfrm>
          <a:ln w="38100"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1026" name="Picture 2" descr="C:\Users\pankovag\Desktop\ГЭС\2019-12-13-10-40-10-01 - коп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48" y="2996952"/>
            <a:ext cx="6118538" cy="3240360"/>
          </a:xfrm>
          <a:prstGeom prst="rect">
            <a:avLst/>
          </a:prstGeom>
          <a:noFill/>
          <a:ln w="28575">
            <a:solidFill>
              <a:schemeClr val="bg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7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6250706"/>
          </a:xfrm>
        </p:spPr>
        <p:txBody>
          <a:bodyPr>
            <a:normAutofit fontScale="90000"/>
          </a:bodyPr>
          <a:lstStyle/>
          <a:p>
            <a:r>
              <a:rPr lang="ru-RU" sz="3200" i="1" dirty="0"/>
              <a:t>20  декабря 1934 года</a:t>
            </a:r>
            <a:br>
              <a:rPr lang="ru-RU" sz="3200" i="1" dirty="0"/>
            </a:br>
            <a:r>
              <a:rPr lang="ru-RU" sz="3200" dirty="0" smtClean="0"/>
              <a:t>закончены  </a:t>
            </a:r>
            <a:r>
              <a:rPr lang="ru-RU" sz="3200" dirty="0"/>
              <a:t>пусковые и испытательные работы. Электростанция начала работу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Заведующим </a:t>
            </a:r>
            <a:r>
              <a:rPr lang="ru-RU" sz="3200" dirty="0"/>
              <a:t>назначен И.В. </a:t>
            </a:r>
            <a:r>
              <a:rPr lang="ru-RU" sz="3200" dirty="0" smtClean="0"/>
              <a:t>Боровков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4048449" cy="4968552"/>
          </a:xfr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3086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920879" cy="3096344"/>
          </a:xfr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43410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8 января 1941 года</a:t>
            </a:r>
            <a:br>
              <a:rPr lang="ru-RU" sz="2800" i="1" dirty="0" smtClean="0"/>
            </a:br>
            <a:r>
              <a:rPr lang="ru-RU" sz="2800" dirty="0" smtClean="0"/>
              <a:t>Сдан в эксплуатацию локомобиль ЛМ-5 – 120 </a:t>
            </a:r>
            <a:r>
              <a:rPr lang="ru-RU" sz="2800" dirty="0" err="1" smtClean="0"/>
              <a:t>л.с</a:t>
            </a:r>
            <a:r>
              <a:rPr lang="ru-RU" sz="2800" dirty="0" smtClean="0"/>
              <a:t>. с генератором 80 кВт. Паровая машина неоднократно находилась в аварийном состоянии, но продолжала служить городу </a:t>
            </a:r>
            <a:br>
              <a:rPr lang="ru-RU" sz="2800" dirty="0" smtClean="0"/>
            </a:br>
            <a:r>
              <a:rPr lang="ru-RU" sz="2800" dirty="0" smtClean="0"/>
              <a:t>до конца 50-х годов</a:t>
            </a:r>
            <a:endParaRPr lang="ru-RU" sz="2800" dirty="0"/>
          </a:p>
        </p:txBody>
      </p:sp>
      <p:pic>
        <p:nvPicPr>
          <p:cNvPr id="3074" name="Picture 2" descr="C:\Users\pankovag\Desktop\ГЭС\КНИГА - ЭНЕРГИЯ ДУШИ\2019-12-04-12-39-57-01 - копия - копия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5153"/>
            <a:ext cx="3096344" cy="345638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30120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Накануне войны пришел на электростанцию  механик </a:t>
            </a:r>
          </a:p>
          <a:p>
            <a:r>
              <a:rPr lang="ru-RU" b="1" dirty="0" smtClean="0"/>
              <a:t>Ф.Э. </a:t>
            </a:r>
            <a:r>
              <a:rPr lang="ru-RU" b="1" dirty="0" err="1" smtClean="0"/>
              <a:t>Оттенберг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045153"/>
            <a:ext cx="3006735" cy="3456383"/>
          </a:xfrm>
          <a:ln w="28575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51920" y="5301209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Подростком  в 1943 году поступил на работу</a:t>
            </a:r>
          </a:p>
          <a:p>
            <a:r>
              <a:rPr lang="ru-RU" b="1" dirty="0" smtClean="0"/>
              <a:t>Г.А. Попов  и стал настоящим мастером</a:t>
            </a:r>
            <a:endParaRPr lang="ru-RU" b="1" dirty="0"/>
          </a:p>
        </p:txBody>
      </p:sp>
      <p:pic>
        <p:nvPicPr>
          <p:cNvPr id="3075" name="Picture 3" descr="C:\Users\pankovag\Desktop\ГЭС\КНИГА - ЭНЕРГИЯ ДУШИ\2019-12-04-12-42-57-01 - копия - копия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83"/>
            <a:ext cx="2160240" cy="379255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15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1955 год</a:t>
            </a:r>
            <a:br>
              <a:rPr lang="ru-RU" i="1" dirty="0" smtClean="0"/>
            </a:br>
            <a:r>
              <a:rPr lang="ru-RU" dirty="0" smtClean="0"/>
              <a:t>Электростанция переходит на круглосуточный режим работы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47" y="2060575"/>
            <a:ext cx="6552306" cy="4065588"/>
          </a:xfr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92980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26 июля 1962 года</a:t>
            </a:r>
            <a:br>
              <a:rPr lang="ru-RU" sz="2800" i="1" dirty="0" smtClean="0"/>
            </a:br>
            <a:r>
              <a:rPr lang="ru-RU" sz="2800" dirty="0" smtClean="0"/>
              <a:t>в Ханты-Мансийске заработал первый промышленный  дизель-генератор мощностью 1500 </a:t>
            </a:r>
            <a:r>
              <a:rPr lang="ru-RU" sz="2800" dirty="0" err="1" smtClean="0"/>
              <a:t>л.с</a:t>
            </a:r>
            <a:r>
              <a:rPr lang="ru-RU" sz="2800" dirty="0" smtClean="0"/>
              <a:t>. с генератором 1000 кВт. Появилась возможность сделать уличное освещение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5284819" cy="3456384"/>
          </a:xfrm>
          <a:ln w="28575">
            <a:solidFill>
              <a:srgbClr val="00B0F0"/>
            </a:solidFill>
          </a:ln>
        </p:spPr>
      </p:pic>
      <p:pic>
        <p:nvPicPr>
          <p:cNvPr id="2050" name="Picture 2" descr="C:\Users\pankovag\Desktop\ГЭС\КНИГА - ЭНЕРГИЯ ДУШИ\2019-12-04-12-40-28-01 - копия - копия (5)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429338" cy="284463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0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67544" y="3212976"/>
            <a:ext cx="8229600" cy="288032"/>
          </a:xfrm>
        </p:spPr>
        <p:txBody>
          <a:bodyPr>
            <a:normAutofit fontScale="90000"/>
          </a:bodyPr>
          <a:lstStyle/>
          <a:p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1733"/>
            <a:ext cx="2808312" cy="4248472"/>
          </a:xfrm>
          <a:ln w="28575"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1520" y="5666875"/>
            <a:ext cx="2520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А.Ф. </a:t>
            </a:r>
            <a:r>
              <a:rPr lang="ru-RU" b="1" i="1" dirty="0" err="1" smtClean="0"/>
              <a:t>Косомольцев</a:t>
            </a:r>
            <a:r>
              <a:rPr lang="ru-RU" b="1" i="1" dirty="0" smtClean="0"/>
              <a:t>  </a:t>
            </a:r>
          </a:p>
          <a:p>
            <a:pPr algn="ctr"/>
            <a:r>
              <a:rPr lang="ru-RU" b="1" i="1" dirty="0" smtClean="0"/>
              <a:t>был одним из лучших мотористов</a:t>
            </a:r>
            <a:endParaRPr lang="ru-RU" b="1" i="1" dirty="0"/>
          </a:p>
        </p:txBody>
      </p:sp>
      <p:pic>
        <p:nvPicPr>
          <p:cNvPr id="1027" name="Picture 3" descr="C:\Users\pankovag\Desktop\ГЭС\КНИГА - ЭНЕРГИЯ ДУШИ\2019-12-13-14-47-23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73781"/>
            <a:ext cx="2664296" cy="381642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12159" y="5999222"/>
            <a:ext cx="286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     Ф.Л Фомин – старейший           работник  предприятия</a:t>
            </a:r>
            <a:endParaRPr lang="ru-RU" b="1" dirty="0"/>
          </a:p>
        </p:txBody>
      </p:sp>
      <p:pic>
        <p:nvPicPr>
          <p:cNvPr id="1029" name="Picture 5" descr="C:\Users\pankovag\Desktop\ГЭС\2019-12-13-14-42-44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74" y="385184"/>
            <a:ext cx="3960440" cy="5688632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407271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457</TotalTime>
  <Words>213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Паркет</vt:lpstr>
      <vt:lpstr>ОБУЗДАТЬ  ЭЛЕКТРИЧЕСТВО</vt:lpstr>
      <vt:lpstr>Муниципальное  предприятие  «Городские  электрические  сети» города Ханты-Мансийск (МП «ГЭС») - коммерческая  организация.  Полномочия  собственника  имущества  предприятия  осуществляет  Департамент   муниципальной  собственности  администрации  города   Ханты-Мансийска. Оперативное руководство осуществляет Департамент городского хозяйства администрации  города</vt:lpstr>
      <vt:lpstr>История предприятия началась 5 декабря 1934 года с пуска в эксплуатацию временной электростанции 36 л.с. К 1998 году предприятие обладало единственной подстанцией 110/10кВ с установленной мощностью трансформаторов 2х25 МВА и воздушными линиями 10/0,4 кВ на деревянных опорах с голым проводом общей протяженностью 390 км</vt:lpstr>
      <vt:lpstr>20  декабря 1934 года закончены  пусковые и испытательные работы. Электростанция начала работу. Заведующим назначен И.В. Боровков    </vt:lpstr>
      <vt:lpstr>Презентация PowerPoint</vt:lpstr>
      <vt:lpstr>8 января 1941 года Сдан в эксплуатацию локомобиль ЛМ-5 – 120 л.с. с генератором 80 кВт. Паровая машина неоднократно находилась в аварийном состоянии, но продолжала служить городу  до конца 50-х годов</vt:lpstr>
      <vt:lpstr>1955 год Электростанция переходит на круглосуточный режим работы</vt:lpstr>
      <vt:lpstr>26 июля 1962 года в Ханты-Мансийске заработал первый промышленный  дизель-генератор мощностью 1500 л.с. с генератором 1000 кВт. Появилась возможность сделать уличное освещение</vt:lpstr>
      <vt:lpstr>Презентация PowerPoint</vt:lpstr>
      <vt:lpstr>Конец 70-х – начало 80-х Работает 13 дизелей. Встает вопрос о строительстве высоковольтной линии Минэнерго</vt:lpstr>
      <vt:lpstr>1982 год Началось строительство ЛЭП-110кВ от подстанции «Снежная», расположенной в 206 км от Ханты-Мансийска  28 апреля  1983 года На 30-метровой мачте зажглась мощнейшая лампа «Сириус» – символ того, что в Ханты-Мансийск от Сургутской ГРЭС пришла большая энергия  февраль 1984 года Изменен статус предприятия: городская электростанция переименована в горэлектросети. Если раньше предприятие было производителем энергии, то теперь стало  посредником между Нефтеюганскими электросетями и населением Ханты-Мансийска</vt:lpstr>
      <vt:lpstr>1994 год Горэлектросети реорганизованы в  муниципальное предприятие «Ханты-Мансийская городская электрическая сеть»  Сентябрь  1997 года  На базе участка «Горсвет» создается  муниципальное унитарное предприятие</vt:lpstr>
      <vt:lpstr>Последний аккорд ушедшей эпохи</vt:lpstr>
      <vt:lpstr>Двухтысячные…</vt:lpstr>
      <vt:lpstr>  Сегодня МП «ГЭС» осуществляет электроснабжение города  с четырёх центров питания ПС-110/10 кВ, с установленной мощностью трансформаторов по всем центрам питания 110/10кВ – 182МВА, имеет на своем балансе 2,5 млрд. руб. основных средств </vt:lpstr>
      <vt:lpstr> </vt:lpstr>
      <vt:lpstr>Презентация PowerPoint</vt:lpstr>
      <vt:lpstr>Городским электрическим сетям  - 85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ОБУЗДАТЬ  ЭЛЕКТРИЧЕСТВО</dc:title>
  <dc:creator>Панкова Галина Михайловна</dc:creator>
  <cp:lastModifiedBy>Глухова Татьяна Клавдиевна</cp:lastModifiedBy>
  <cp:revision>33</cp:revision>
  <cp:lastPrinted>2019-12-16T04:50:23Z</cp:lastPrinted>
  <dcterms:created xsi:type="dcterms:W3CDTF">2019-12-13T05:08:53Z</dcterms:created>
  <dcterms:modified xsi:type="dcterms:W3CDTF">2019-12-17T04:55:16Z</dcterms:modified>
</cp:coreProperties>
</file>