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diagrams/quickStyle1.xml" ContentType="application/vnd.openxmlformats-officedocument.drawingml.diagramQuickStyl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drawing1.xml" ContentType="application/vnd.openxmlformats-officedocument.drawingml.diagramDrawing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A111915-BE36-4E01-A7E5-04B1672EAD32}">
  <a:tblStyle styleId="{5A111915-BE36-4E01-A7E5-04B1672EAD32}" styleName="Light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5"/>
              </a:solidFill>
            </a:ln>
          </a:left>
          <a:right>
            <a:ln w="12700">
              <a:solidFill>
                <a:schemeClr val="accent5"/>
              </a:solidFill>
            </a:ln>
          </a:right>
          <a:top>
            <a:ln w="12700">
              <a:solidFill>
                <a:schemeClr val="accent5"/>
              </a:solidFill>
            </a:ln>
          </a:top>
          <a:bottom>
            <a:ln w="12700">
              <a:solidFill>
                <a:schemeClr val="accent5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top>
            <a:ln w="12700">
              <a:solidFill>
                <a:schemeClr val="accent5"/>
              </a:solidFill>
            </a:ln>
          </a:top>
          <a:bottom>
            <a:ln w="12700">
              <a:solidFill>
                <a:schemeClr val="accent5"/>
              </a:solidFill>
            </a:ln>
          </a:bottom>
        </a:tcBdr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>
          <a:left>
            <a:ln w="12700">
              <a:solidFill>
                <a:schemeClr val="accent5"/>
              </a:solidFill>
            </a:ln>
          </a:left>
          <a:right>
            <a:ln w="12700">
              <a:solidFill>
                <a:schemeClr val="accent5"/>
              </a:solidFill>
            </a:ln>
          </a:right>
        </a:tcBdr>
      </a:tcStyle>
    </a:band1V>
    <a:band2V>
      <a:tcStyle>
        <a:tcBdr>
          <a:left>
            <a:ln w="12700">
              <a:solidFill>
                <a:schemeClr val="accent5"/>
              </a:solidFill>
            </a:ln>
          </a:left>
          <a:right>
            <a:ln w="12700">
              <a:solidFill>
                <a:schemeClr val="accent5"/>
              </a:solidFill>
            </a:ln>
          </a:right>
        </a:tcBdr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12700">
              <a:solidFill>
                <a:schemeClr val="accent5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6" d="100"/>
          <a:sy n="106" d="100"/>
        </p:scale>
        <p:origin x="750" y="102"/>
      </p:cViewPr>
      <p:guideLst>
        <p:guide pos="289" orient="horz"/>
        <p:guide pos="2673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rawing1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FA6572A8-AAA4-41F4-A6C0-09B4B5D7EAA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 lang="ru-RU"/>
        </a:p>
      </dgm:t>
    </dgm:pt>
    <dgm:pt modelId="{249A1C37-9FC1-46A7-A880-276B28D13B50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446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">
              <a:solidFill>
                <a:srgbClr val="0070C0"/>
              </a:solidFill>
            </a:rPr>
            <a:t>.</a:t>
          </a:r>
          <a:endParaRPr sz="3500"/>
        </a:p>
      </dgm:t>
    </dgm:pt>
    <dgm:pt modelId="{76622286-55EF-42A1-8E92-AD14DD3E1BCA}" type="parTrans" cxnId="{89129B56-1DBE-419F-883D-6EA963396EB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1F58566-AF35-4E22-AD08-7E64753A988C}" type="sibTrans" cxnId="{89129B56-1DBE-419F-883D-6EA963396EB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9088F9F-640A-48F1-8E07-24016A832782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indent="450211" algn="l">
            <a:defRPr/>
          </a:pP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                                                                                                                                                            Закон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автономного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округа от 7 июля 2004 года № 45-оз </a:t>
          </a:r>
          <a:r>
            <a:rPr sz="1200">
              <a:solidFill>
                <a:schemeClr val="tx2">
                  <a:lumMod val="75000"/>
                </a:schemeClr>
              </a:solidFill>
              <a:latin typeface="Cambria"/>
              <a:cs typeface="Cambria"/>
            </a:rPr>
            <a:t>«</a:t>
          </a:r>
          <a:r>
            <a:rPr sz="120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  <a:latin typeface="Cambria"/>
              <a:cs typeface="Cambria"/>
            </a:rPr>
            <a:t>О поддержке семьи, материнства, отцовства и детства в Ханты-М</a:t>
          </a:r>
          <a:r>
            <a:rPr sz="120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  <a:latin typeface="Cambria"/>
              <a:cs typeface="Cambria"/>
            </a:rPr>
            <a:t>ансийском автономном </a:t>
          </a:r>
          <a:r>
            <a:rPr sz="120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  <a:latin typeface="Cambria"/>
              <a:cs typeface="Cambria"/>
            </a:rPr>
            <a:t>округе – Югре</a:t>
          </a:r>
          <a:r>
            <a:rPr sz="1200">
              <a:solidFill>
                <a:schemeClr val="tx2">
                  <a:lumMod val="75000"/>
                </a:schemeClr>
              </a:solidFill>
              <a:latin typeface="Cambria"/>
              <a:cs typeface="Cambria"/>
            </a:rPr>
            <a:t>»</a:t>
          </a:r>
          <a:endParaRPr sz="1200" b="0" i="0" u="none" strike="noStrike" cap="none" spc="0">
            <a:solidFill>
              <a:schemeClr val="tx2">
                <a:lumMod val="75000"/>
              </a:schemeClr>
            </a:solidFill>
            <a:latin typeface="Cambria"/>
            <a:cs typeface="Cambria"/>
          </a:endParaRPr>
        </a:p>
      </dgm:t>
    </dgm:pt>
    <dgm:pt modelId="{BD5C83D2-4E24-4C32-9845-4C21C8DB2A84}" type="parTrans" cxnId="{B0B464C8-F8A7-4388-8B56-D203EB9348A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90E4B3B-ADC8-48AE-A843-17DE582805D1}" type="sibTrans" cxnId="{B0B464C8-F8A7-4388-8B56-D203EB9348A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69539F3-247E-43AF-A14A-8E9285A8C726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>
            <a:defRPr/>
          </a:pPr>
          <a:endParaRPr/>
        </a:p>
      </dgm:t>
    </dgm:pt>
    <dgm:pt modelId="{611001C9-E7C0-4051-A6AF-135B68B0367A}" type="parTrans" cxnId="{B52A1979-F39B-4FA1-BDC2-2D3D0A4ABC2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1B59B0E-D17D-416F-9148-E610B0D4B12F}" type="sibTrans" cxnId="{B52A1979-F39B-4FA1-BDC2-2D3D0A4ABC2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C138BD8-EB28-4DA5-8F34-95DA81D87EDD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446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">
              <a:solidFill>
                <a:srgbClr val="0070C0"/>
              </a:solidFill>
            </a:rPr>
            <a:t>.</a:t>
          </a:r>
          <a:endParaRPr sz="3500">
            <a:solidFill>
              <a:srgbClr val="0070C0"/>
            </a:solidFill>
          </a:endParaRPr>
        </a:p>
      </dgm:t>
    </dgm:pt>
    <dgm:pt modelId="{13D4978B-5BF2-4458-9EAE-46C0D6FE9790}" type="parTrans" cxnId="{7DBA2F2C-D245-4C82-91C2-0DD945AAD21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671AAC2-F36B-4059-85D3-7F1459B7ED8A}" type="sibTrans" cxnId="{7DBA2F2C-D245-4C82-91C2-0DD945AAD21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7A91BE0-7436-4442-B360-2D046796CDEC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>
            <a:defRPr/>
          </a:pPr>
          <a:endParaRPr/>
        </a:p>
      </dgm:t>
    </dgm:pt>
    <dgm:pt modelId="{E48CD5C4-10B7-4336-9F30-BC05F5400E12}" type="parTrans" cxnId="{EBA33389-513C-4981-9A58-1AE8D5DB4D6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F88ED25-DAA3-43FB-9AE2-FC8165E3C683}" type="sibTrans" cxnId="{EBA33389-513C-4981-9A58-1AE8D5DB4D6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7465C36-F38D-463C-8E09-583DCC33622D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>
            <a:defRPr/>
          </a:pPr>
          <a:endParaRPr/>
        </a:p>
      </dgm:t>
    </dgm:pt>
    <dgm:pt modelId="{0D8BACD0-1824-40E4-AFD0-2CDB0EF35FD5}" type="parTrans" cxnId="{9DE638FB-41F6-42F8-99B0-0B9C96E7548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468A072-BA9C-43EB-805E-BA6DDAA7C537}" type="sibTrans" cxnId="{9DE638FB-41F6-42F8-99B0-0B9C96E7548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53BAF2E-9FB5-4345-A2E2-38930B6952FD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446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">
              <a:solidFill>
                <a:srgbClr val="0070C0"/>
              </a:solidFill>
            </a:rPr>
            <a:t>.</a:t>
          </a:r>
          <a:endParaRPr sz="3500">
            <a:solidFill>
              <a:srgbClr val="0070C0"/>
            </a:solidFill>
          </a:endParaRPr>
        </a:p>
      </dgm:t>
    </dgm:pt>
    <dgm:pt modelId="{31F5A779-02B6-43D5-9846-46AEC1D8FA22}" type="parTrans" cxnId="{434F5D09-A5C1-442D-B46A-34A84E8A186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F26C8C8-CA66-4400-A681-67B5F832F182}" type="sibTrans" cxnId="{434F5D09-A5C1-442D-B46A-34A84E8A186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208D81D-63A8-493A-B9C5-E47CC8A31380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>
            <a:defRPr/>
          </a:pPr>
          <a:endParaRPr/>
        </a:p>
      </dgm:t>
    </dgm:pt>
    <dgm:pt modelId="{7BCB4651-7275-4696-9755-62261CF63D66}" type="parTrans" cxnId="{02EFDA4D-F7A7-490F-A640-B7FD7DEDB76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9770585-ACB4-410B-BAD1-13B2D9FD555A}" type="sibTrans" cxnId="{02EFDA4D-F7A7-490F-A640-B7FD7DEDB76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3A210E-51C7-4B81-B74A-07B6948E5E83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>
            <a:defRPr/>
          </a:pP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Закон автономного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округа от 9 июня 2009 года № 86-оз</a:t>
          </a:r>
          <a:b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</a:b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«О дополнительных гарантиях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и дополнительных мерах социальной поддержки детей-сирот и детей, оставшихся без попечения родителей, лиц из числа детей-сирот и детей, оставшихся без попечения родителей, усыновителей, приемных родителей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в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Ханты-Мансийском автономном округе – Югре»</a:t>
          </a:r>
          <a:endParaRPr sz="1200">
            <a:solidFill>
              <a:schemeClr val="tx2">
                <a:lumMod val="75000"/>
              </a:schemeClr>
            </a:solidFill>
            <a:latin typeface="Cambria"/>
            <a:cs typeface="Cambria"/>
          </a:endParaRPr>
        </a:p>
      </dgm:t>
    </dgm:pt>
    <dgm:pt modelId="{47D9968A-E898-4401-B741-D36245606EE5}" type="parTrans" cxnId="{1D74B746-7B34-4C03-B1DE-7215BA340EA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D0448A2-67C8-4926-A826-E0BD1E21E31F}" type="sibTrans" cxnId="{1D74B746-7B34-4C03-B1DE-7215BA340EA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0538317-6924-441B-81F5-C0734779E060}" type="pres">
      <dgm:prSet presAssocID="{FA6572A8-AAA4-41F4-A6C0-09B4B5D7EAA4}" presName="linearFlow" presStyleCnt="0">
        <dgm:presLayoutVars>
          <dgm:dir val="norm"/>
          <dgm:animLvl val="lvl"/>
          <dgm:resizeHandles val="exact"/>
        </dgm:presLayoutVars>
      </dgm:prSet>
      <dgm:spPr bwMode="auto"/>
    </dgm:pt>
    <dgm:pt modelId="{B179E869-A39E-449E-BFB3-51FB4FFE61A9}" type="pres">
      <dgm:prSet presAssocID="{249A1C37-9FC1-46A7-A880-276B28D13B50}" presName="composite" presStyleCnt="0"/>
      <dgm:spPr bwMode="auto"/>
    </dgm:pt>
    <dgm:pt modelId="{B43BCC83-865E-4F3C-BEB8-462486B3EE73}" type="pres">
      <dgm:prSet presAssocID="{249A1C37-9FC1-46A7-A880-276B28D13B50}" presName="parentText" presStyleLbl="alignNode1" presStyleIdx="0" presStyleCnt="3">
        <dgm:presLayoutVars>
          <dgm:chMax val="1"/>
          <dgm:bulletEnabled val="1"/>
        </dgm:presLayoutVars>
      </dgm:prSet>
      <dgm:spPr bwMode="auto"/>
    </dgm:pt>
    <dgm:pt modelId="{CC7A1C34-D72B-474E-B3B4-5FB4226CB28A}" type="pres">
      <dgm:prSet custLinFactY="-219866" presAssocID="{249A1C37-9FC1-46A7-A880-276B28D13B50}" presName="descendantText" presStyleLbl="alignAcc1" presStyleIdx="0" presStyleCnt="3">
        <dgm:presLayoutVars>
          <dgm:bulletEnabled val="1"/>
        </dgm:presLayoutVars>
      </dgm:prSet>
      <dgm:spPr bwMode="auto"/>
    </dgm:pt>
    <dgm:pt modelId="{58CD813A-C66C-4841-8C1D-0BC569767D7A}" type="pres">
      <dgm:prSet presAssocID="{41F58566-AF35-4E22-AD08-7E64753A988C}" presName="sp" presStyleCnt="0"/>
      <dgm:spPr bwMode="auto"/>
    </dgm:pt>
    <dgm:pt modelId="{9568BB7C-F3DB-496F-933E-85A4B2ECBDA3}" type="pres">
      <dgm:prSet presAssocID="{EC138BD8-EB28-4DA5-8F34-95DA81D87EDD}" presName="composite" presStyleCnt="0"/>
      <dgm:spPr bwMode="auto"/>
    </dgm:pt>
    <dgm:pt modelId="{1A627BD9-3102-4FCD-9EC0-43153181C25C}" type="pres">
      <dgm:prSet presAssocID="{EC138BD8-EB28-4DA5-8F34-95DA81D87EDD}" presName="parentText" presStyleLbl="alignNode1" presStyleIdx="1" presStyleCnt="3">
        <dgm:presLayoutVars>
          <dgm:chMax val="1"/>
          <dgm:bulletEnabled val="1"/>
        </dgm:presLayoutVars>
      </dgm:prSet>
      <dgm:spPr bwMode="auto">
        <a:solidFill>
          <a:srgbClr val="FFC000"/>
        </a:solidFill>
        <a:ln w="12700" cap="flat" cmpd="sng" algn="ctr">
          <a:solidFill>
            <a:srgbClr val="FFC000"/>
          </a:solidFill>
          <a:prstDash val="solid"/>
          <a:miter lim="800000"/>
        </a:ln>
      </dgm:spPr>
    </dgm:pt>
    <dgm:pt modelId="{D7618FBF-544D-4400-80B3-C926F8E20FDB}" type="pres">
      <dgm:prSet custLinFactX="40736" custLinFactY="-659590" presAssocID="{EC138BD8-EB28-4DA5-8F34-95DA81D87EDD}" presName="descendantText" presStyleLbl="alignAcc1" presStyleIdx="1" presStyleCnt="3">
        <dgm:presLayoutVars>
          <dgm:bulletEnabled val="1"/>
        </dgm:presLayoutVars>
      </dgm:prSet>
      <dgm:spPr bwMode="auto">
        <a:ln w="12700" cap="flat" cmpd="sng" algn="ctr">
          <a:solidFill>
            <a:srgbClr val="FFC000"/>
          </a:solidFill>
          <a:prstDash val="solid"/>
          <a:miter lim="800000"/>
        </a:ln>
      </dgm:spPr>
    </dgm:pt>
    <dgm:pt modelId="{E9417431-897C-4551-8E39-01B66B400E7B}" type="pres">
      <dgm:prSet presAssocID="{4671AAC2-F36B-4059-85D3-7F1459B7ED8A}" presName="sp" presStyleCnt="0"/>
      <dgm:spPr bwMode="auto"/>
    </dgm:pt>
    <dgm:pt modelId="{E69D3B4E-9E84-41EF-BDD0-63C981137177}" type="pres">
      <dgm:prSet presAssocID="{853BAF2E-9FB5-4345-A2E2-38930B6952FD}" presName="composite" presStyleCnt="0"/>
      <dgm:spPr bwMode="auto"/>
    </dgm:pt>
    <dgm:pt modelId="{601020E3-46C4-45E7-B13F-7280218DC1B0}" type="pres">
      <dgm:prSet custLinFactX="-21429" presAssocID="{853BAF2E-9FB5-4345-A2E2-38930B6952FD}" presName="parentText" presStyleLbl="alignNode1" presStyleIdx="2" presStyleCnt="3">
        <dgm:presLayoutVars>
          <dgm:chMax val="1"/>
          <dgm:bulletEnabled val="1"/>
        </dgm:presLayoutVars>
      </dgm:prSet>
      <dgm:spPr bwMode="auto"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</dgm:spPr>
    </dgm:pt>
    <dgm:pt modelId="{BAF0BBFB-6EB8-409C-992D-F4D3E3ADF4C9}" type="pres">
      <dgm:prSet custLinFactX="122208" presAssocID="{853BAF2E-9FB5-4345-A2E2-38930B6952FD}" presName="descendantText" presStyleLbl="alignAcc1" presStyleIdx="2" presStyleCnt="3">
        <dgm:presLayoutVars>
          <dgm:bulletEnabled val="1"/>
        </dgm:presLayoutVars>
      </dgm:prSet>
      <dgm:spPr bwMode="auto">
        <a:ln w="12700" cap="flat" cmpd="sng" algn="ctr">
          <a:solidFill>
            <a:srgbClr val="92D050"/>
          </a:solidFill>
          <a:prstDash val="solid"/>
          <a:miter lim="800000"/>
        </a:ln>
      </dgm:spPr>
    </dgm:pt>
  </dgm:ptLst>
  <dgm:cxnLst>
    <dgm:cxn modelId="{434F5D09-A5C1-442D-B46A-34A84E8A1867}" srcId="{FA6572A8-AAA4-41F4-A6C0-09B4B5D7EAA4}" destId="{853BAF2E-9FB5-4345-A2E2-38930B6952FD}" srcOrd="2" destOrd="0" parTransId="{31F5A779-02B6-43D5-9846-46AEC1D8FA22}" sibTransId="{7F26C8C8-CA66-4400-A681-67B5F832F182}"/>
    <dgm:cxn modelId="{7DBA2F2C-D245-4C82-91C2-0DD945AAD214}" srcId="{FA6572A8-AAA4-41F4-A6C0-09B4B5D7EAA4}" destId="{EC138BD8-EB28-4DA5-8F34-95DA81D87EDD}" srcOrd="1" destOrd="0" parTransId="{13D4978B-5BF2-4458-9EAE-46C0D6FE9790}" sibTransId="{4671AAC2-F36B-4059-85D3-7F1459B7ED8A}"/>
    <dgm:cxn modelId="{79802A41-725E-4331-847B-4A80347FF29D}" type="presOf" srcId="{FA6572A8-AAA4-41F4-A6C0-09B4B5D7EAA4}" destId="{B0538317-6924-441B-81F5-C0734779E060}" srcOrd="0" destOrd="0" presId="urn:microsoft.com/office/officeart/2005/8/layout/chevron2"/>
    <dgm:cxn modelId="{1D74B746-7B34-4C03-B1DE-7215BA340EA5}" srcId="{853BAF2E-9FB5-4345-A2E2-38930B6952FD}" destId="{083A210E-51C7-4B81-B74A-07B6948E5E83}" srcOrd="1" destOrd="0" parTransId="{47D9968A-E898-4401-B741-D36245606EE5}" sibTransId="{CD0448A2-67C8-4926-A826-E0BD1E21E31F}"/>
    <dgm:cxn modelId="{B5D9FA46-95F3-4893-A6BD-50497DCA26FE}" type="presOf" srcId="{083A210E-51C7-4B81-B74A-07B6948E5E83}" destId="{BAF0BBFB-6EB8-409C-992D-F4D3E3ADF4C9}" srcOrd="0" destOrd="1" presId="urn:microsoft.com/office/officeart/2005/8/layout/chevron2"/>
    <dgm:cxn modelId="{4E767D6B-5825-4A58-89D3-5A7C5EB58270}" type="presOf" srcId="{969539F3-247E-43AF-A14A-8E9285A8C726}" destId="{CC7A1C34-D72B-474E-B3B4-5FB4226CB28A}" srcOrd="0" destOrd="1" presId="urn:microsoft.com/office/officeart/2005/8/layout/chevron2"/>
    <dgm:cxn modelId="{02EFDA4D-F7A7-490F-A640-B7FD7DEDB76C}" srcId="{853BAF2E-9FB5-4345-A2E2-38930B6952FD}" destId="{A208D81D-63A8-493A-B9C5-E47CC8A31380}" srcOrd="0" destOrd="0" parTransId="{7BCB4651-7275-4696-9755-62261CF63D66}" sibTransId="{79770585-ACB4-410B-BAD1-13B2D9FD555A}"/>
    <dgm:cxn modelId="{89129B56-1DBE-419F-883D-6EA963396EB6}" srcId="{FA6572A8-AAA4-41F4-A6C0-09B4B5D7EAA4}" destId="{249A1C37-9FC1-46A7-A880-276B28D13B50}" srcOrd="0" destOrd="0" parTransId="{76622286-55EF-42A1-8E92-AD14DD3E1BCA}" sibTransId="{41F58566-AF35-4E22-AD08-7E64753A988C}"/>
    <dgm:cxn modelId="{B52A1979-F39B-4FA1-BDC2-2D3D0A4ABC2C}" srcId="{249A1C37-9FC1-46A7-A880-276B28D13B50}" destId="{969539F3-247E-43AF-A14A-8E9285A8C726}" srcOrd="1" destOrd="0" parTransId="{611001C9-E7C0-4051-A6AF-135B68B0367A}" sibTransId="{31B59B0E-D17D-416F-9148-E610B0D4B12F}"/>
    <dgm:cxn modelId="{65009782-3E68-4B15-88A5-AA7CD0D62D3B}" type="presOf" srcId="{17465C36-F38D-463C-8E09-583DCC33622D}" destId="{D7618FBF-544D-4400-80B3-C926F8E20FDB}" srcOrd="0" destOrd="1" presId="urn:microsoft.com/office/officeart/2005/8/layout/chevron2"/>
    <dgm:cxn modelId="{EBA33389-513C-4981-9A58-1AE8D5DB4D61}" srcId="{EC138BD8-EB28-4DA5-8F34-95DA81D87EDD}" destId="{37A91BE0-7436-4442-B360-2D046796CDEC}" srcOrd="0" destOrd="0" parTransId="{E48CD5C4-10B7-4336-9F30-BC05F5400E12}" sibTransId="{6F88ED25-DAA3-43FB-9AE2-FC8165E3C683}"/>
    <dgm:cxn modelId="{DFD790AD-23D0-4CB5-ACCE-60304A4135A3}" type="presOf" srcId="{853BAF2E-9FB5-4345-A2E2-38930B6952FD}" destId="{601020E3-46C4-45E7-B13F-7280218DC1B0}" srcOrd="0" destOrd="0" presId="urn:microsoft.com/office/officeart/2005/8/layout/chevron2"/>
    <dgm:cxn modelId="{B0B464C8-F8A7-4388-8B56-D203EB9348AB}" srcId="{249A1C37-9FC1-46A7-A880-276B28D13B50}" destId="{B9088F9F-640A-48F1-8E07-24016A832782}" srcOrd="0" destOrd="0" parTransId="{BD5C83D2-4E24-4C32-9845-4C21C8DB2A84}" sibTransId="{A90E4B3B-ADC8-48AE-A843-17DE582805D1}"/>
    <dgm:cxn modelId="{29F6A9C9-EEF4-4206-8FAC-69CD1616A1C1}" type="presOf" srcId="{B9088F9F-640A-48F1-8E07-24016A832782}" destId="{CC7A1C34-D72B-474E-B3B4-5FB4226CB28A}" srcOrd="0" destOrd="0" presId="urn:microsoft.com/office/officeart/2005/8/layout/chevron2"/>
    <dgm:cxn modelId="{E556EDCE-7CD7-408F-874A-49A8181387DD}" type="presOf" srcId="{249A1C37-9FC1-46A7-A880-276B28D13B50}" destId="{B43BCC83-865E-4F3C-BEB8-462486B3EE73}" srcOrd="0" destOrd="0" presId="urn:microsoft.com/office/officeart/2005/8/layout/chevron2"/>
    <dgm:cxn modelId="{63A8D7EE-8B66-4DF6-A803-5619C89B10D9}" type="presOf" srcId="{A208D81D-63A8-493A-B9C5-E47CC8A31380}" destId="{BAF0BBFB-6EB8-409C-992D-F4D3E3ADF4C9}" srcOrd="0" destOrd="0" presId="urn:microsoft.com/office/officeart/2005/8/layout/chevron2"/>
    <dgm:cxn modelId="{4779BFEF-9E56-4772-A067-E4A986A0A35B}" type="presOf" srcId="{EC138BD8-EB28-4DA5-8F34-95DA81D87EDD}" destId="{1A627BD9-3102-4FCD-9EC0-43153181C25C}" srcOrd="0" destOrd="0" presId="urn:microsoft.com/office/officeart/2005/8/layout/chevron2"/>
    <dgm:cxn modelId="{961A05F3-1D56-4992-A3D0-DF7DC4D40835}" type="presOf" srcId="{37A91BE0-7436-4442-B360-2D046796CDEC}" destId="{D7618FBF-544D-4400-80B3-C926F8E20FDB}" srcOrd="0" destOrd="0" presId="urn:microsoft.com/office/officeart/2005/8/layout/chevron2"/>
    <dgm:cxn modelId="{9DE638FB-41F6-42F8-99B0-0B9C96E75486}" srcId="{EC138BD8-EB28-4DA5-8F34-95DA81D87EDD}" destId="{17465C36-F38D-463C-8E09-583DCC33622D}" srcOrd="1" destOrd="0" parTransId="{0D8BACD0-1824-40E4-AFD0-2CDB0EF35FD5}" sibTransId="{4468A072-BA9C-43EB-805E-BA6DDAA7C537}"/>
    <dgm:cxn modelId="{876FCD8E-AA4D-46B6-94BB-2A2811C4249C}" type="presParOf" srcId="{B0538317-6924-441B-81F5-C0734779E060}" destId="{B179E869-A39E-449E-BFB3-51FB4FFE61A9}" srcOrd="0" destOrd="0" presId="urn:microsoft.com/office/officeart/2005/8/layout/chevron2"/>
    <dgm:cxn modelId="{6C533F68-AFBE-49A8-A0ED-575B72C40297}" type="presParOf" srcId="{B179E869-A39E-449E-BFB3-51FB4FFE61A9}" destId="{B43BCC83-865E-4F3C-BEB8-462486B3EE73}" srcOrd="0" destOrd="0" presId="urn:microsoft.com/office/officeart/2005/8/layout/chevron2"/>
    <dgm:cxn modelId="{85AF9EFE-03AF-4ADA-9138-B47D3BD2C26B}" type="presParOf" srcId="{B179E869-A39E-449E-BFB3-51FB4FFE61A9}" destId="{CC7A1C34-D72B-474E-B3B4-5FB4226CB28A}" srcOrd="1" destOrd="0" presId="urn:microsoft.com/office/officeart/2005/8/layout/chevron2"/>
    <dgm:cxn modelId="{2F80361F-855E-47D9-BCE2-5F05BC3C5989}" type="presParOf" srcId="{B0538317-6924-441B-81F5-C0734779E060}" destId="{58CD813A-C66C-4841-8C1D-0BC569767D7A}" srcOrd="1" destOrd="0" presId="urn:microsoft.com/office/officeart/2005/8/layout/chevron2"/>
    <dgm:cxn modelId="{CB2006F8-E5D3-4C7F-A175-FDAF31BE5ADC}" type="presParOf" srcId="{B0538317-6924-441B-81F5-C0734779E060}" destId="{9568BB7C-F3DB-496F-933E-85A4B2ECBDA3}" srcOrd="2" destOrd="0" presId="urn:microsoft.com/office/officeart/2005/8/layout/chevron2"/>
    <dgm:cxn modelId="{6909BB16-E97A-4F84-B50D-25CC35DED009}" type="presParOf" srcId="{9568BB7C-F3DB-496F-933E-85A4B2ECBDA3}" destId="{1A627BD9-3102-4FCD-9EC0-43153181C25C}" srcOrd="0" destOrd="0" presId="urn:microsoft.com/office/officeart/2005/8/layout/chevron2"/>
    <dgm:cxn modelId="{F287CDDB-A8C0-471B-81BC-65592F9DDB8A}" type="presParOf" srcId="{9568BB7C-F3DB-496F-933E-85A4B2ECBDA3}" destId="{D7618FBF-544D-4400-80B3-C926F8E20FDB}" srcOrd="1" destOrd="0" presId="urn:microsoft.com/office/officeart/2005/8/layout/chevron2"/>
    <dgm:cxn modelId="{55A1471B-0E05-4B08-9525-AB218F325B97}" type="presParOf" srcId="{B0538317-6924-441B-81F5-C0734779E060}" destId="{E9417431-897C-4551-8E39-01B66B400E7B}" srcOrd="3" destOrd="0" presId="urn:microsoft.com/office/officeart/2005/8/layout/chevron2"/>
    <dgm:cxn modelId="{76975C82-22A3-4E9A-8E4E-9D08D8973059}" type="presParOf" srcId="{B0538317-6924-441B-81F5-C0734779E060}" destId="{E69D3B4E-9E84-41EF-BDD0-63C981137177}" srcOrd="4" destOrd="0" presId="urn:microsoft.com/office/officeart/2005/8/layout/chevron2"/>
    <dgm:cxn modelId="{0A10CCF6-F987-4B65-9C39-237192D9B57E}" type="presParOf" srcId="{E69D3B4E-9E84-41EF-BDD0-63C981137177}" destId="{601020E3-46C4-45E7-B13F-7280218DC1B0}" srcOrd="0" destOrd="0" presId="urn:microsoft.com/office/officeart/2005/8/layout/chevron2"/>
    <dgm:cxn modelId="{A7AC209E-AAC9-45C6-B615-B50EF4C718CC}" type="presParOf" srcId="{E69D3B4E-9E84-41EF-BDD0-63C981137177}" destId="{BAF0BBFB-6EB8-409C-992D-F4D3E3ADF4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572131923" name=""/>
      <dsp:cNvGrpSpPr/>
    </dsp:nvGrpSpPr>
    <dsp:grpSpPr bwMode="auto">
      <a:xfrm flipH="0" flipV="0">
        <a:off x="0" y="0"/>
        <a:ext cx="7478888" cy="4985925"/>
        <a:chOff x="0" y="0"/>
        <a:chExt cx="7478888" cy="4985925"/>
      </a:xfrm>
    </dsp:grpSpPr>
    <dsp:sp modelId="{B43BCC83-865E-4F3C-BEB8-462486B3EE73}">
      <dsp:nvSpPr>
        <dsp:cNvPr id="0" name=""/>
        <dsp:cNvSpPr/>
      </dsp:nvSpPr>
      <dsp:spPr bwMode="auto">
        <a:xfrm rot="5399976">
          <a:off x="-266580" y="269421"/>
          <a:ext cx="1777209" cy="1244045"/>
        </a:xfrm>
        <a:prstGeom prst="chevron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22224" tIns="22224" rIns="22224" bIns="22224" numCol="1" spcCol="1268" rtlCol="0" fromWordArt="0" anchor="ctr" anchorCtr="0" forceAA="0" upright="0" compatLnSpc="0">
          <a:noAutofit/>
        </a:bodyPr>
        <a:lstStyle/>
        <a:p>
          <a:pPr marL="0" lvl="0" indent="0" algn="ctr" defTabSz="16446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00">
              <a:solidFill>
                <a:srgbClr val="0070C0"/>
              </a:solidFill>
            </a:rPr>
            <a:t>.</a:t>
          </a:r>
          <a:endParaRPr sz="3500"/>
        </a:p>
      </dsp:txBody>
      <dsp:txXfrm rot="-5399976">
        <a:off x="0" y="624862"/>
        <a:ext cx="1244045" cy="533163"/>
      </dsp:txXfrm>
    </dsp:sp>
    <dsp:sp modelId="{CC7A1C34-D72B-474E-B3B4-5FB4226CB28A}">
      <dsp:nvSpPr>
        <dsp:cNvPr id="0" name=""/>
        <dsp:cNvSpPr/>
      </dsp:nvSpPr>
      <dsp:spPr bwMode="auto">
        <a:xfrm rot="5399976">
          <a:off x="3783873" y="-2536988"/>
          <a:ext cx="1155185" cy="6234841"/>
        </a:xfrm>
        <a:prstGeom prst="round2SameRect">
          <a:avLst>
            <a:gd name="adj1" fmla="val 16667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71119" tIns="6349" rIns="6349" bIns="6349" numCol="1" spcCol="1268" rtlCol="0" fromWordArt="0" anchor="ctr" anchorCtr="0" forceAA="0" upright="0" compatLnSpc="0">
          <a:noAutofit/>
        </a:bodyPr>
        <a:lstStyle/>
        <a:p>
          <a:pPr indent="450212" algn="l">
            <a:defRPr/>
          </a:pP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                                                                                                                                                            Закон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автономного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округа от 7 июля 2004 года № 45-оз </a:t>
          </a:r>
          <a:r>
            <a:rPr sz="1200">
              <a:solidFill>
                <a:schemeClr val="tx2">
                  <a:lumMod val="75000"/>
                </a:schemeClr>
              </a:solidFill>
              <a:latin typeface="Cambria"/>
              <a:cs typeface="Cambria"/>
            </a:rPr>
            <a:t>«</a:t>
          </a:r>
          <a:r>
            <a:rPr sz="120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  <a:latin typeface="Cambria"/>
              <a:cs typeface="Cambria"/>
            </a:rPr>
            <a:t>О поддержке семьи, материнства, отцовства и детства в Ханты-М</a:t>
          </a:r>
          <a:r>
            <a:rPr sz="120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  <a:latin typeface="Cambria"/>
              <a:cs typeface="Cambria"/>
            </a:rPr>
            <a:t>ансийском автономном </a:t>
          </a:r>
          <a:r>
            <a:rPr sz="120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  <a:latin typeface="Cambria"/>
              <a:cs typeface="Cambria"/>
            </a:rPr>
            <a:t>округе – Югре</a:t>
          </a:r>
          <a:r>
            <a:rPr sz="1200">
              <a:solidFill>
                <a:schemeClr val="tx2">
                  <a:lumMod val="75000"/>
                </a:schemeClr>
              </a:solidFill>
              <a:latin typeface="Cambria"/>
              <a:cs typeface="Cambria"/>
            </a:rPr>
            <a:t>»</a:t>
          </a:r>
          <a:endParaRPr sz="1200" b="0" i="0" u="none" strike="noStrike" cap="none" spc="0">
            <a:solidFill>
              <a:schemeClr val="tx2">
                <a:lumMod val="75000"/>
              </a:schemeClr>
            </a:solidFill>
            <a:latin typeface="Cambria"/>
            <a:cs typeface="Cambria"/>
          </a:endParaRPr>
        </a:p>
        <a:p>
          <a:pPr>
            <a:defRPr/>
          </a:pPr>
          <a:endParaRPr/>
        </a:p>
      </dsp:txBody>
      <dsp:txXfrm rot="-5399976">
        <a:off x="1244045" y="59231"/>
        <a:ext cx="6178449" cy="1042401"/>
      </dsp:txXfrm>
    </dsp:sp>
    <dsp:sp modelId="{1A627BD9-3102-4FCD-9EC0-43153181C25C}">
      <dsp:nvSpPr>
        <dsp:cNvPr id="0" name=""/>
        <dsp:cNvSpPr/>
      </dsp:nvSpPr>
      <dsp:spPr bwMode="auto">
        <a:xfrm rot="5399976">
          <a:off x="-266580" y="1870939"/>
          <a:ext cx="1777209" cy="1244045"/>
        </a:xfrm>
        <a:prstGeom prst="chevron">
          <a:avLst>
            <a:gd name="adj" fmla="val 50000"/>
          </a:avLst>
        </a:prstGeom>
        <a:solidFill>
          <a:srgbClr val="FFC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22224" tIns="22224" rIns="22224" bIns="22224" numCol="1" spcCol="1268" rtlCol="0" fromWordArt="0" anchor="ctr" anchorCtr="0" forceAA="0" upright="0" compatLnSpc="0">
          <a:noAutofit/>
        </a:bodyPr>
        <a:lstStyle/>
        <a:p>
          <a:pPr marL="0" lvl="0" indent="0" algn="ctr" defTabSz="16446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00">
              <a:solidFill>
                <a:srgbClr val="0070C0"/>
              </a:solidFill>
            </a:rPr>
            <a:t>.</a:t>
          </a:r>
          <a:endParaRPr sz="3500">
            <a:solidFill>
              <a:srgbClr val="0070C0"/>
            </a:solidFill>
          </a:endParaRPr>
        </a:p>
      </dsp:txBody>
      <dsp:txXfrm rot="-5399976">
        <a:off x="0" y="2226380"/>
        <a:ext cx="1244045" cy="533163"/>
      </dsp:txXfrm>
    </dsp:sp>
    <dsp:sp modelId="{D7618FBF-544D-4400-80B3-C926F8E20FDB}">
      <dsp:nvSpPr>
        <dsp:cNvPr id="0" name=""/>
        <dsp:cNvSpPr/>
      </dsp:nvSpPr>
      <dsp:spPr bwMode="auto">
        <a:xfrm rot="5399976">
          <a:off x="3783873" y="-935470"/>
          <a:ext cx="1155185" cy="6234841"/>
        </a:xfrm>
        <a:prstGeom prst="round2SameRect">
          <a:avLst>
            <a:gd name="adj1" fmla="val 16667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82182" tIns="7337" rIns="7337" bIns="7337" numCol="1" spcCol="1268" rtlCol="0" fromWordArt="0" anchor="ctr" anchorCtr="0" forceAA="0" upright="0" compatLnSpc="0">
          <a:noAutofit/>
        </a:bodyPr>
        <a:lstStyle/>
        <a:p>
          <a:pPr>
            <a:defRPr/>
          </a:pPr>
          <a:endParaRPr/>
        </a:p>
      </dsp:txBody>
      <dsp:txXfrm rot="-5399976">
        <a:off x="1244045" y="1660749"/>
        <a:ext cx="6178449" cy="1042401"/>
      </dsp:txXfrm>
    </dsp:sp>
    <dsp:sp modelId="{601020E3-46C4-45E7-B13F-7280218DC1B0}">
      <dsp:nvSpPr>
        <dsp:cNvPr id="0" name=""/>
        <dsp:cNvSpPr/>
      </dsp:nvSpPr>
      <dsp:spPr bwMode="auto">
        <a:xfrm rot="5399976">
          <a:off x="-266580" y="3472456"/>
          <a:ext cx="1777209" cy="1244045"/>
        </a:xfrm>
        <a:prstGeom prst="chevron">
          <a:avLst>
            <a:gd name="adj" fmla="val 50000"/>
          </a:avLst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22224" tIns="22224" rIns="22224" bIns="22224" numCol="1" spcCol="1268" rtlCol="0" fromWordArt="0" anchor="ctr" anchorCtr="0" forceAA="0" upright="0" compatLnSpc="0">
          <a:noAutofit/>
        </a:bodyPr>
        <a:lstStyle/>
        <a:p>
          <a:pPr marL="0" lvl="0" indent="0" algn="ctr" defTabSz="16446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00">
              <a:solidFill>
                <a:srgbClr val="0070C0"/>
              </a:solidFill>
            </a:rPr>
            <a:t>.</a:t>
          </a:r>
          <a:endParaRPr sz="3500">
            <a:solidFill>
              <a:srgbClr val="0070C0"/>
            </a:solidFill>
          </a:endParaRPr>
        </a:p>
      </dsp:txBody>
      <dsp:txXfrm rot="-5399976">
        <a:off x="0" y="3827897"/>
        <a:ext cx="1244045" cy="533163"/>
      </dsp:txXfrm>
    </dsp:sp>
    <dsp:sp modelId="{BAF0BBFB-6EB8-409C-992D-F4D3E3ADF4C9}">
      <dsp:nvSpPr>
        <dsp:cNvPr id="0" name=""/>
        <dsp:cNvSpPr/>
      </dsp:nvSpPr>
      <dsp:spPr bwMode="auto">
        <a:xfrm rot="5399976">
          <a:off x="3783873" y="666046"/>
          <a:ext cx="1155185" cy="6234841"/>
        </a:xfrm>
        <a:prstGeom prst="round2SameRect">
          <a:avLst>
            <a:gd name="adj1" fmla="val 16667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63217" tIns="5644" rIns="5644" bIns="5644" numCol="1" spcCol="1268" rtlCol="0" fromWordArt="0" anchor="ctr" anchorCtr="0" forceAA="0" upright="0" compatLnSpc="0">
          <a:noAutofit/>
        </a:bodyPr>
        <a:lstStyle/>
        <a:p>
          <a:pPr>
            <a:defRPr/>
          </a:pP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Закон автономного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округа от 9 июня 2009 года № 86-оз</a:t>
          </a:r>
          <a:b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</a:b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«О дополнительных гарантиях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и дополнительных мерах социальной поддержки детей-сирот и детей, оставшихся без попечения родителей, лиц из числа детей-сирот и детей, оставшихся без попечения родителей, усыновителей, приемных родителей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в </a:t>
          </a:r>
          <a:r>
            <a: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rPr>
            <a:t>Ханты-Мансийском автономном округе – Югре»</a:t>
          </a:r>
          <a:endParaRPr sz="1200">
            <a:solidFill>
              <a:schemeClr val="tx2">
                <a:lumMod val="75000"/>
              </a:schemeClr>
            </a:solidFill>
            <a:latin typeface="Cambria"/>
            <a:cs typeface="Cambria"/>
          </a:endParaRPr>
        </a:p>
      </dsp:txBody>
      <dsp:txXfrm rot="-5399976">
        <a:off x="1244045" y="3262267"/>
        <a:ext cx="6178449" cy="1042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 val="norm"/>
      <dgm:animLvl val="lvl"/>
      <dgm:resizeHandles val="exact"/>
    </dgm:varLst>
    <dgm:alg type="lin">
      <dgm:param type="linDir" val="fromT"/>
      <dgm:param type="nodeHorzAlign" val="l"/>
    </dgm:alg>
    <dgm:shape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0000000000001"/>
      <dgm:constr type="h" for="ch" forName="sp" refType="w" refFor="des" refForName="parentText" op="gte" fact="-0.300000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00000"/>
              <dgm:constr type="h" for="ch" forName="parentText" refType="h"/>
              <dgm:constr type="w" for="ch" forName="parentText" refType="w" op="lte" fact="0.500000"/>
              <dgm:constr type="w" for="ch" forName="parentText" refType="h" refFor="ch" refForName="parentText" op="lte" fact="0.700000"/>
              <dgm:constr type="h" for="ch" forName="parentText" refType="w" refFor="ch" refForName="parentText" op="lte" fact="3.000000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.000000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00000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00000"/>
              <dgm:constr type="h" for="ch" forName="parentText" refType="h"/>
              <dgm:constr type="w" for="ch" forName="parentText" refType="w" op="lte" fact="0.500000"/>
              <dgm:constr type="w" for="ch" forName="parentText" refType="h" refFor="ch" refForName="parentText" op="lte" fact="0.700000"/>
              <dgm:constr type="h" for="ch" forName="parentText" refType="w" refFor="ch" refForName="parentText" op="lte" fact="3.000000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.000000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00000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rot="90.000000" type="chevron" r:blip="">
            <dgm:adjLst/>
          </dgm:shape>
          <dgm:presOf axis="self" ptType="node"/>
          <dgm:constrLst>
            <dgm:constr type="lMarg" refType="primFontSz" fact="0.050000"/>
            <dgm:constr type="rMarg" refType="primFontSz" fact="0.050000"/>
            <dgm:constr type="tMarg" refType="primFontSz" fact="0.050000"/>
            <dgm:constr type="bMarg" refType="primFontSz" fact="0.050000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rot="90.00000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rot="-90.00000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0000"/>
                <dgm:constr type="bMarg" refType="primFontSz" fact="0.050000"/>
                <dgm:constr type="rMarg" refType="primFontSz" fact="0.050000"/>
              </dgm:constrLst>
            </dgm:if>
            <dgm:else name="Name9">
              <dgm:constrLst>
                <dgm:constr type="secFontSz" refType="primFontSz"/>
                <dgm:constr type="tMarg" refType="primFontSz" fact="0.050000"/>
                <dgm:constr type="bMarg" refType="primFontSz" fact="0.050000"/>
                <dgm:constr type="lMarg" refType="primFontSz" fact="0.050000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4"/>
            <a:ext cx="7772400" cy="1470024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D0D3B2-B743-46B0-BB5A-4D79F706DB97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2D5DF05-62A1-4AD1-8C83-4654B1B2DF35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7"/>
            <a:ext cx="2057400" cy="585152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7"/>
            <a:ext cx="6019799" cy="585152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D24C10-E460-4976-BC40-99D5790E73FB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3F2AB-C6BA-493B-9E03-BAE5C3044E3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899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2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89A8538-5F25-4A9F-BDB7-9E8CB111BD60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59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199" y="1600200"/>
            <a:ext cx="403859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5DB66C5-E9F1-46FA-B5E6-9B9A4C85305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2"/>
            <a:ext cx="4040187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4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4" y="1535112"/>
            <a:ext cx="4041774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4" y="2174874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D163791-90A9-47A0-93BD-2E78B73ABC48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047FA1-1D1C-4925-B5EF-0E3DA07292A6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7B9203F-0F78-4163-9701-045ED27D15A2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49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49" y="273049"/>
            <a:ext cx="511174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099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0AA5D7-D422-4BF4-B297-A2D0E026761C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4800600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5367337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42AD33C-EDEC-4848-9308-5A53288270D1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49"/>
            <a:ext cx="21335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46DB1A-A146-4254-A681-23AA882C0F1C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199" y="6356349"/>
            <a:ext cx="289559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199" y="6356349"/>
            <a:ext cx="21335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E01158-86AB-47FC-B27D-84271160C1B6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 bwMode="auto">
          <a:xfrm flipH="0" flipV="0">
            <a:off x="662360" y="2125486"/>
            <a:ext cx="8043333" cy="254881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О внесении изменений </a:t>
            </a: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в отдельные законы Ханты-Мансийского                                            автономного округа - Югры</a:t>
            </a: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	</a:t>
            </a: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Arial Narrow"/>
                <a:ea typeface="Cambria"/>
                <a:cs typeface="Arial Narrow"/>
              </a:rPr>
              <a:t> </a:t>
            </a: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Arial Narrow"/>
                <a:ea typeface="Cambria"/>
                <a:cs typeface="Arial Narrow"/>
              </a:rPr>
              <a:t> </a:t>
            </a:r>
            <a:endParaRPr sz="2800" b="1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cs typeface="Cambria"/>
            </a:endParaRPr>
          </a:p>
        </p:txBody>
      </p:sp>
      <p:grpSp>
        <p:nvGrpSpPr>
          <p:cNvPr id="2" name="Группа 1"/>
          <p:cNvGrpSpPr/>
          <p:nvPr/>
        </p:nvGrpSpPr>
        <p:grpSpPr bwMode="auto">
          <a:xfrm>
            <a:off x="269793" y="319538"/>
            <a:ext cx="5801162" cy="1276349"/>
            <a:chOff x="0" y="0"/>
            <a:chExt cx="5801162" cy="1276349"/>
          </a:xfrm>
        </p:grpSpPr>
        <p:sp>
          <p:nvSpPr>
            <p:cNvPr id="19" name="Заголовок 1"/>
            <p:cNvSpPr txBox="1"/>
            <p:nvPr/>
          </p:nvSpPr>
          <p:spPr bwMode="auto">
            <a:xfrm flipH="0" flipV="0">
              <a:off x="1263837" y="0"/>
              <a:ext cx="4537325" cy="1061553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>
                <a:spcBef>
                  <a:spcPts val="0"/>
                </a:spcBef>
                <a:buNone/>
                <a:defRPr sz="44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ru-RU" sz="1200" b="0">
                  <a:solidFill>
                    <a:schemeClr val="tx2">
                      <a:lumMod val="75000"/>
                    </a:schemeClr>
                  </a:solidFill>
                  <a:latin typeface="Cambria"/>
                  <a:cs typeface="Cambria"/>
                </a:rPr>
                <a:t>ДЕПАРТАМЕНТ СОЦИАЛЬНОГО РАЗВИТИЯ </a:t>
              </a:r>
              <a:br>
                <a:rPr lang="ru-RU" sz="1200" b="0">
                  <a:solidFill>
                    <a:schemeClr val="tx2">
                      <a:lumMod val="75000"/>
                    </a:schemeClr>
                  </a:solidFill>
                  <a:latin typeface="Cambria"/>
                  <a:cs typeface="Cambria"/>
                </a:rPr>
              </a:br>
              <a:r>
                <a:rPr lang="ru-RU" sz="1200" b="0">
                  <a:solidFill>
                    <a:schemeClr val="tx2">
                      <a:lumMod val="75000"/>
                    </a:schemeClr>
                  </a:solidFill>
                  <a:latin typeface="Cambria"/>
                  <a:cs typeface="Cambria"/>
                </a:rPr>
                <a:t>ХАНТЫ-МАНСИЙСКОГО АВТОНОМНОГО ОКРУГА – ЮГРЫ</a:t>
              </a:r>
              <a:endParaRPr sz="1200">
                <a:solidFill>
                  <a:schemeClr val="tx2"/>
                </a:solidFill>
                <a:latin typeface="Cambria"/>
                <a:cs typeface="Cambria"/>
              </a:endParaRPr>
            </a:p>
          </p:txBody>
        </p:sp>
        <p:pic>
          <p:nvPicPr>
            <p:cNvPr id="20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 rot="0" flipH="0" flipV="0">
              <a:off x="0" y="0"/>
              <a:ext cx="1276349" cy="1276349"/>
            </a:xfrm>
            <a:prstGeom prst="rect">
              <a:avLst/>
            </a:prstGeom>
            <a:noFill/>
          </p:spPr>
        </p:pic>
      </p:grpSp>
      <p:pic>
        <p:nvPicPr>
          <p:cNvPr id="1028" name="Picture 4" descr="https://selskaya-ipoteka.com/wp-content/uploads/2020/11/logo_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 rot="0" flipH="0" flipV="0">
            <a:off x="7285763" y="287851"/>
            <a:ext cx="1534583" cy="13080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8376250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232DA8-92DD-BB1F-BBB2-16BB70B9F733}" type="slidenum">
              <a:rPr lang="ru-RU"/>
              <a:t/>
            </a:fld>
            <a:endParaRPr lang="ru-RU"/>
          </a:p>
        </p:txBody>
      </p:sp>
      <p:graphicFrame>
        <p:nvGraphicFramePr>
          <p:cNvPr id="2007518778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807775" y="1761069"/>
          <a:ext cx="7478888" cy="4985925"/>
          <a:chOff x="0" y="0"/>
          <a:chExt cx="7478888" cy="498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  <p:sp>
        <p:nvSpPr>
          <p:cNvPr id="249522091" name=""/>
          <p:cNvSpPr txBox="1"/>
          <p:nvPr/>
        </p:nvSpPr>
        <p:spPr bwMode="auto">
          <a:xfrm flipH="0" flipV="0">
            <a:off x="547707" y="221744"/>
            <a:ext cx="8220450" cy="6404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l">
              <a:defRPr/>
            </a:pPr>
            <a:r>
              <a:rPr lang="ru-RU" b="1">
                <a:solidFill>
                  <a:schemeClr val="tx2">
                    <a:lumMod val="75000"/>
                  </a:schemeClr>
                </a:solidFill>
                <a:latin typeface="Cambria"/>
              </a:rPr>
              <a:t>	</a:t>
            </a:r>
            <a:r>
              <a:rPr lang="ru-RU" sz="1800" b="1">
                <a:solidFill>
                  <a:schemeClr val="tx2">
                    <a:lumMod val="75000"/>
                  </a:schemeClr>
                </a:solidFill>
                <a:latin typeface="Cambria"/>
              </a:rPr>
              <a:t>Решения, принятые Правительством автономного округа,</a:t>
            </a:r>
            <a:endParaRPr sz="1800" b="1">
              <a:solidFill>
                <a:schemeClr val="tx2">
                  <a:lumMod val="75000"/>
                </a:schemeClr>
              </a:solidFill>
              <a:latin typeface="Cambria"/>
            </a:endParaRPr>
          </a:p>
          <a:p>
            <a:pPr algn="l">
              <a:defRPr/>
            </a:pPr>
            <a:r>
              <a:rPr lang="ru-RU" sz="1800" b="1">
                <a:solidFill>
                  <a:schemeClr val="tx2">
                    <a:lumMod val="75000"/>
                  </a:schemeClr>
                </a:solidFill>
                <a:latin typeface="Cambria"/>
              </a:rPr>
              <a:t>	по внесению изменений в региональные законодательство</a:t>
            </a:r>
            <a:endParaRPr/>
          </a:p>
        </p:txBody>
      </p:sp>
      <p:cxnSp>
        <p:nvCxnSpPr>
          <p:cNvPr id="1067467528" name="Прямая соединительная линия 5"/>
          <p:cNvCxnSpPr>
            <a:cxnSpLocks/>
          </p:cNvCxnSpPr>
          <p:nvPr/>
        </p:nvCxnSpPr>
        <p:spPr bwMode="auto">
          <a:xfrm>
            <a:off x="300911" y="861645"/>
            <a:ext cx="8712965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109876928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547708" y="934860"/>
            <a:ext cx="7805208" cy="749652"/>
          </a:xfrm>
          <a:prstGeom prst="flowChartAlternateProcess">
            <a:avLst/>
          </a:prstGeom>
          <a:ln w="19049"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1600" b="1">
                <a:solidFill>
                  <a:schemeClr val="tx2">
                    <a:lumMod val="75000"/>
                  </a:schemeClr>
                </a:solidFill>
                <a:latin typeface="Cambria"/>
                <a:cs typeface="Cambria"/>
              </a:rPr>
              <a:t>Распоряжение Правительства автономного округа</a:t>
            </a:r>
            <a:br>
              <a:rPr sz="1600" b="1">
                <a:solidFill>
                  <a:schemeClr val="tx2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sz="1600" b="1">
                <a:solidFill>
                  <a:schemeClr val="tx2">
                    <a:lumMod val="75000"/>
                  </a:schemeClr>
                </a:solidFill>
                <a:latin typeface="Cambria"/>
                <a:cs typeface="Cambria"/>
              </a:rPr>
              <a:t> от 5 апреля 2024 года № 149-рп</a:t>
            </a:r>
            <a:endParaRPr sz="1600"/>
          </a:p>
        </p:txBody>
      </p:sp>
      <p:sp>
        <p:nvSpPr>
          <p:cNvPr id="101090848" name=""/>
          <p:cNvSpPr txBox="1"/>
          <p:nvPr/>
        </p:nvSpPr>
        <p:spPr bwMode="auto">
          <a:xfrm flipH="0" flipV="0">
            <a:off x="2051821" y="3365425"/>
            <a:ext cx="6298200" cy="8233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indent="449578" algn="l">
              <a:defRPr/>
            </a:pPr>
            <a:r>
              <a:rPr lang="ru-RU" sz="1200" b="0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                                                                                                                                                            Закон автономного округа от</a:t>
            </a:r>
            <a:r>
              <a:rPr lang="ru-RU" sz="1200" b="0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7 ноября 2006 года № 115-оз«О мерах социальной поддержки отдельных категорий граждан в Ханты-Мансийском автономном</a:t>
            </a:r>
            <a:br>
              <a:rPr lang="ru-RU" sz="1200" b="0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</a:br>
            <a:r>
              <a:rPr lang="ru-RU" sz="1200" b="0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округе – Югре»</a:t>
            </a:r>
            <a:endParaRPr lang="ru-RU" sz="120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4625577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00910" y="176388"/>
            <a:ext cx="8712965" cy="109361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Закон 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автономного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округа от 7 июля 2004 года № 45-оз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«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</a:rPr>
              <a:t>О поддержке семьи, материнства, отцовства и детства в Ханты-М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</a:rPr>
              <a:t>ансийском автономном 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</a:rPr>
              <a:t>округе – Югре</a:t>
            </a:r>
            <a:r>
              <a:rPr lang="ru-RU" sz="16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»</a:t>
            </a:r>
            <a:br>
              <a:rPr lang="ru-RU" sz="1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</a:br>
            <a:r>
              <a:rPr lang="ru-RU" sz="1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          	  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521612318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BADA57-CBEA-0C26-0A17-0421A9E823C9}" type="slidenum">
              <a:rPr lang="ru-RU"/>
              <a:t/>
            </a:fld>
            <a:endParaRPr lang="ru-RU"/>
          </a:p>
        </p:txBody>
      </p:sp>
      <p:graphicFrame>
        <p:nvGraphicFramePr>
          <p:cNvPr id="959315785" name=""/>
          <p:cNvGraphicFramePr>
            <a:graphicFrameLocks xmlns:a="http://schemas.openxmlformats.org/drawingml/2006/main"/>
          </p:cNvGraphicFramePr>
          <p:nvPr/>
        </p:nvGraphicFramePr>
        <p:xfrm>
          <a:off x="161144" y="883427"/>
          <a:ext cx="9022289" cy="531547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{5A111915-BE36-4E01-A7E5-04B1672EAD32}</a:tableStyleId>
              </a:tblPr>
              <a:tblGrid>
                <a:gridCol w="3741747"/>
                <a:gridCol w="5080530"/>
              </a:tblGrid>
              <a:tr h="28270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Cambria"/>
                        </a:rPr>
                        <a:t>Положения </a:t>
                      </a:r>
                      <a:r>
                        <a:rPr lang="ru-RU" sz="14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Cambria"/>
                        </a:rPr>
                        <a:t>Указа Президента РФ</a:t>
                      </a:r>
                      <a:endParaRPr sz="1400" b="1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Cambria"/>
                        </a:rPr>
                        <a:t>Положения регионального  законодательства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anchor="ctr"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  <a:miter/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4790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>
                          <a:latin typeface="Cambria"/>
                          <a:cs typeface="Cambria"/>
                        </a:rPr>
                        <a:t>     </a:t>
                      </a:r>
                      <a:r>
                        <a:rPr lang="ru-RU" sz="1400" b="1" i="0" u="none" strike="noStrike" cap="none" spc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/>
                          <a:ea typeface="Cambria"/>
                          <a:cs typeface="Cambria"/>
                        </a:rPr>
                        <a:t>7 мер социальной поддержки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anchor="ctr"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>
                          <a:latin typeface="Cambria"/>
                          <a:cs typeface="Cambria"/>
                        </a:rPr>
                        <a:t>      </a:t>
                      </a:r>
                      <a:r>
                        <a:rPr lang="ru-RU" sz="1400" b="1" i="0" u="none" strike="noStrike" cap="none" spc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400" b="1" i="0" u="none" strike="noStrike" cap="none" spc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400" b="1" i="0" u="none" strike="noStrike" cap="none" spc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/>
                          <a:ea typeface="Cambria"/>
                          <a:cs typeface="Cambria"/>
                        </a:rPr>
                        <a:t>11 мер социальной поддержки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anchor="ctr"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261171">
                <a:tc>
                  <a:txBody>
                    <a:bodyPr/>
                    <a:p>
                      <a:pPr marL="195764" indent="-195764">
                        <a:buAutoNum type="arabicPeriod"/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бесплатное обеспечение детей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до 6 лет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лекарствами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 marL="195764" indent="-195764" algn="l">
                        <a:buAutoNum type="arabicPeriod"/>
                        <a:defRPr/>
                      </a:pPr>
                      <a:r>
                        <a:rPr lang="en-US" sz="1000">
                          <a:latin typeface="Cambria"/>
                          <a:cs typeface="Cambria"/>
                        </a:rPr>
                        <a:t>                                                    </a:t>
                      </a:r>
                      <a:r>
                        <a:rPr lang="en-US" sz="1000" b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      V</a:t>
                      </a:r>
                      <a:endParaRPr sz="1000" b="1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851929"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2.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предоставление обучающимся общеобразовательных организаций бесплатного проезда автомобильным транспортом (за исключением такси) в городском и пригородном сообщении, городским наземным электрическим транспортом и метрополитеном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</a:rPr>
                        <a:t>2. 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предостав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ляется </a:t>
                      </a:r>
                      <a:r>
                        <a:rPr sz="10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ежемесячная денежная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вып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лата на проезд:</a:t>
                      </a:r>
                      <a:b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</a:b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592 рубля на каждого дошкольника;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  </a:t>
                      </a:r>
                      <a:b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</a:b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1 300 рублей на каждого школьника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;</a:t>
                      </a:r>
                      <a:endParaRPr sz="1000" b="0">
                        <a:solidFill>
                          <a:srgbClr val="000000"/>
                        </a:solidFill>
                        <a:latin typeface="Cambria"/>
                        <a:cs typeface="Cambria"/>
                      </a:endParaRPr>
                    </a:p>
                    <a:p>
                      <a:pPr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1 300 рублей на каждого студента в возрасте до 24 лет, не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вступившего в брак </a:t>
                      </a:r>
                      <a:r>
                        <a:rPr lang="ru-RU" sz="1000" b="1" i="0" u="none" strike="noStrike" cap="none" spc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(мера продлена до 31 декабря 2026 года)</a:t>
                      </a:r>
                      <a:endParaRPr sz="1000" b="1"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253440"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3.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предоставление бесплатного питания обучающимся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3.</a:t>
                      </a:r>
                      <a:r>
                        <a:rPr lang="en-US" sz="1000">
                          <a:latin typeface="Cambria"/>
                          <a:cs typeface="Cambria"/>
                        </a:rPr>
                        <a:t>                                         </a:t>
                      </a:r>
                      <a:r>
                        <a:rPr lang="en-US" sz="1000" b="1" i="0" u="none" strike="noStrike" cap="none" spc="0">
                          <a:solidFill>
                            <a:srgbClr val="00B050"/>
                          </a:solidFill>
                          <a:latin typeface="Cambria"/>
                          <a:ea typeface="Cambria"/>
                          <a:cs typeface="Cambria"/>
                        </a:rPr>
                        <a:t>                     </a:t>
                      </a:r>
                      <a:r>
                        <a:rPr lang="en-US" sz="1000" b="1" i="0" u="none" strike="noStrike" cap="none" spc="0">
                          <a:solidFill>
                            <a:srgbClr val="00B050"/>
                          </a:solidFill>
                          <a:latin typeface="Cambria"/>
                          <a:ea typeface="Cambria"/>
                          <a:cs typeface="Cambria"/>
                        </a:rPr>
                        <a:t> V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428458"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4.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обеспечение обучающихся школьной формой 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mbria"/>
                          <a:ea typeface="Cambria"/>
                          <a:cs typeface="Cambria"/>
                        </a:rPr>
                        <a:t>4.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е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диновременное пособие для подготовки ребенка (детей) из многодетной семьи к началу учебного года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 в размере 7 500 рублей</a:t>
                      </a:r>
                      <a:endParaRPr sz="100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253440"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5.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прием детей в ДОУ в первоочередном порядке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5.</a:t>
                      </a:r>
                      <a:r>
                        <a:rPr lang="en-US" sz="1000" b="1" i="0" u="none" strike="noStrike" cap="none" spc="0">
                          <a:solidFill>
                            <a:srgbClr val="00B050"/>
                          </a:solidFill>
                          <a:latin typeface="Cambria"/>
                          <a:ea typeface="Cambria"/>
                          <a:cs typeface="Cambria"/>
                        </a:rPr>
                        <a:t>                                                               </a:t>
                      </a:r>
                      <a:r>
                        <a:rPr lang="en-US" sz="1000" b="1" i="0" u="none" strike="noStrike" cap="none" spc="0">
                          <a:solidFill>
                            <a:srgbClr val="00B050"/>
                          </a:solidFill>
                          <a:latin typeface="Cambria"/>
                          <a:ea typeface="Cambria"/>
                          <a:cs typeface="Cambria"/>
                        </a:rPr>
                        <a:t>V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378350"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6.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предоставление льгот по</a:t>
                      </a:r>
                      <a:r>
                        <a:rPr sz="10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оплате</a:t>
                      </a:r>
                      <a:r>
                        <a:rPr sz="10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жилья </a:t>
                      </a:r>
                      <a:r>
                        <a:rPr sz="10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и комму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нальных  услуг в размере не ниже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30%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6</a:t>
                      </a:r>
                      <a:r>
                        <a:rPr sz="1000">
                          <a:highlight>
                            <a:srgbClr val="FFFFFF"/>
                          </a:highlight>
                          <a:latin typeface="Cambria"/>
                          <a:cs typeface="Cambria"/>
                        </a:rPr>
                        <a:t>. </a:t>
                      </a:r>
                      <a:r>
                        <a:rPr sz="1000" b="0" i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к</a:t>
                      </a:r>
                      <a:r>
                        <a:rPr sz="1000" b="0" i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омпенс</a:t>
                      </a:r>
                      <a:r>
                        <a:rPr sz="1000" b="0" i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ация расходов 45% на оплату жилого помещения и коммунальных услуг (расчет по фактическим затратам, но не более нормативов и тарифов)</a:t>
                      </a:r>
                      <a:endParaRPr sz="1000" b="0" i="0" u="none">
                        <a:highlight>
                          <a:srgbClr val="FFFFFF"/>
                        </a:highlight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678001"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7. </a:t>
                      </a: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содействие в улучшении жилищных условий и предоставлении земельных участков, обеспеченных необходимыми объектами инфраструктуры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7. </a:t>
                      </a:r>
                      <a:r>
                        <a:rPr sz="10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бесплатное предоставления земельных участков для ИЖС; </a:t>
                      </a:r>
                      <a:endParaRPr sz="100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ambria"/>
                        <a:cs typeface="Cambria"/>
                      </a:endParaRPr>
                    </a:p>
                    <a:p>
                      <a:pPr>
                        <a:defRPr/>
                      </a:pPr>
                      <a:r>
                        <a:rPr sz="10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 </a:t>
                      </a:r>
                      <a:r>
                        <a:rPr sz="10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социальная поддержка по обеспечению жилыми помещениями взамен предоставления земельного участка</a:t>
                      </a:r>
                      <a:r>
                        <a:rPr sz="10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endParaRPr sz="1000">
                        <a:highlight>
                          <a:srgbClr val="FFFFFF"/>
                        </a:highlight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253440">
                <a:tc rowSpan="4">
                  <a:txBody>
                    <a:bodyPr/>
                    <a:p>
                      <a:pPr>
                        <a:defRPr/>
                      </a:pPr>
                      <a:r>
                        <a:rPr sz="1000">
                          <a:latin typeface="Cambria"/>
                          <a:cs typeface="Cambria"/>
                        </a:rPr>
                        <a:t>                                                             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000" b="1">
                          <a:latin typeface="Cambria"/>
                          <a:cs typeface="Cambria"/>
                        </a:rPr>
                        <a:t>8. </a:t>
                      </a:r>
                      <a:r>
                        <a:rPr sz="1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Ю</a:t>
                      </a:r>
                      <a:r>
                        <a:rPr sz="10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горский семейный капитал</a:t>
                      </a:r>
                      <a:endParaRPr sz="1000" b="1">
                        <a:highlight>
                          <a:srgbClr val="FFFFFF"/>
                        </a:highlight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260050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000" b="1">
                          <a:latin typeface="Cambria"/>
                          <a:cs typeface="Cambria"/>
                        </a:rPr>
                        <a:t>9. </a:t>
                      </a:r>
                      <a:r>
                        <a:rPr sz="10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оплата газификации жилых домов (квартир)</a:t>
                      </a:r>
                      <a:endParaRPr sz="1000" b="1"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533434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000" b="1">
                          <a:latin typeface="Cambria"/>
                          <a:cs typeface="Cambria"/>
                        </a:rPr>
                        <a:t>10. </a:t>
                      </a:r>
                      <a:r>
                        <a:rPr sz="10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компенсация стоимости платного обучения детей по образовательным программам среднего проф.образования в размере 50%, но не более 40 тыс.руб.</a:t>
                      </a:r>
                      <a:endParaRPr sz="1000" b="1"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522066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000" b="1">
                          <a:latin typeface="Cambria"/>
                          <a:cs typeface="Cambria"/>
                        </a:rPr>
                        <a:t>11. </a:t>
                      </a:r>
                      <a:r>
                        <a:rPr sz="10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к</a:t>
                      </a:r>
                      <a:r>
                        <a:rPr sz="10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mbria"/>
                          <a:ea typeface="Times New Roman"/>
                          <a:cs typeface="Cambria"/>
                        </a:rPr>
                        <a:t>омпенсация расходов на проезд к месту отдыха детям из многодетных семей по путевкам</a:t>
                      </a:r>
                      <a:endParaRPr sz="1000" b="1"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</a:tbl>
          </a:graphicData>
        </a:graphic>
      </p:graphicFrame>
      <p:cxnSp>
        <p:nvCxnSpPr>
          <p:cNvPr id="2088286114" name="Прямая соединительная линия 5"/>
          <p:cNvCxnSpPr>
            <a:cxnSpLocks/>
            <a:endCxn id="1384625577" idx="3"/>
          </p:cNvCxnSpPr>
          <p:nvPr/>
        </p:nvCxnSpPr>
        <p:spPr bwMode="auto">
          <a:xfrm rot="0" flipH="0" flipV="0">
            <a:off x="161144" y="722833"/>
            <a:ext cx="8852730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722131570" name="Овал 38"/>
          <p:cNvSpPr/>
          <p:nvPr/>
        </p:nvSpPr>
        <p:spPr bwMode="auto">
          <a:xfrm>
            <a:off x="936065" y="5170760"/>
            <a:ext cx="1368151" cy="1368151"/>
          </a:xfrm>
          <a:prstGeom prst="ellipse">
            <a:avLst/>
          </a:prstGeom>
          <a:gradFill>
            <a:gsLst>
              <a:gs pos="0">
                <a:srgbClr val="00B050"/>
              </a:gs>
              <a:gs pos="50000">
                <a:srgbClr val="009442"/>
              </a:gs>
              <a:gs pos="100000">
                <a:srgbClr val="00B04E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Montserrat SemiBold"/>
              </a:rPr>
              <a:t> 60 043</a:t>
            </a:r>
            <a:endParaRPr lang="ru-RU">
              <a:latin typeface="Montserrat SemiBold"/>
            </a:endParaRPr>
          </a:p>
        </p:txBody>
      </p:sp>
      <p:sp>
        <p:nvSpPr>
          <p:cNvPr id="1401532042" name="Овал 39"/>
          <p:cNvSpPr/>
          <p:nvPr/>
        </p:nvSpPr>
        <p:spPr bwMode="auto">
          <a:xfrm flipH="0" flipV="0">
            <a:off x="62638" y="4627210"/>
            <a:ext cx="1353500" cy="1222519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D6A100"/>
              </a:gs>
              <a:gs pos="100000">
                <a:srgbClr val="FEBF0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>
                <a:latin typeface="Montserrat SemiBold"/>
              </a:rPr>
              <a:t>43 043</a:t>
            </a:r>
            <a:endParaRPr sz="1600">
              <a:solidFill>
                <a:schemeClr val="tx1"/>
              </a:solidFill>
              <a:latin typeface="Montserrat SemiBold"/>
            </a:endParaRPr>
          </a:p>
        </p:txBody>
      </p:sp>
      <p:sp>
        <p:nvSpPr>
          <p:cNvPr id="428088467" name="TextBox 48"/>
          <p:cNvSpPr txBox="1"/>
          <p:nvPr/>
        </p:nvSpPr>
        <p:spPr bwMode="auto">
          <a:xfrm flipH="0" flipV="0">
            <a:off x="1295710" y="4748877"/>
            <a:ext cx="1816758" cy="3661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9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Численность многодетных на 01.01.2024г.</a:t>
            </a:r>
            <a:endParaRPr sz="900" b="1">
              <a:solidFill>
                <a:schemeClr val="tx1">
                  <a:lumMod val="75000"/>
                  <a:lumOff val="25000"/>
                </a:schemeClr>
              </a:solidFill>
              <a:latin typeface="Montserrat Light"/>
            </a:endParaRPr>
          </a:p>
        </p:txBody>
      </p:sp>
      <p:sp>
        <p:nvSpPr>
          <p:cNvPr id="1369871823" name="TextBox 48"/>
          <p:cNvSpPr txBox="1"/>
          <p:nvPr/>
        </p:nvSpPr>
        <p:spPr bwMode="auto">
          <a:xfrm flipH="0" flipV="0">
            <a:off x="2110682" y="5598087"/>
            <a:ext cx="1821798" cy="5032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900" b="1">
                <a:solidFill>
                  <a:schemeClr val="tx1"/>
                </a:solidFill>
                <a:latin typeface="Montserrat Light"/>
              </a:rPr>
              <a:t>Прогнозируемая численность многодетных семей </a:t>
            </a:r>
            <a:endParaRPr sz="900" b="1">
              <a:solidFill>
                <a:schemeClr val="tx1"/>
              </a:solidFill>
              <a:latin typeface="Montserrat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9662453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7981BB-0916-2541-B97B-D050698DE884}" type="slidenum">
              <a:rPr lang="ru-RU"/>
              <a:t/>
            </a:fld>
            <a:endParaRPr lang="ru-RU"/>
          </a:p>
        </p:txBody>
      </p:sp>
      <p:pic>
        <p:nvPicPr>
          <p:cNvPr id="158071106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936585" y="1078115"/>
            <a:ext cx="2026026" cy="1266265"/>
          </a:xfrm>
          <a:prstGeom prst="rect">
            <a:avLst/>
          </a:prstGeom>
        </p:spPr>
      </p:pic>
      <p:sp>
        <p:nvSpPr>
          <p:cNvPr id="1577316044" name="Номер слайда 3"/>
          <p:cNvSpPr>
            <a:spLocks noGrp="1"/>
          </p:cNvSpPr>
          <p:nvPr/>
        </p:nvSpPr>
        <p:spPr bwMode="auto">
          <a:xfrm>
            <a:off x="6457950" y="6356350"/>
            <a:ext cx="2057400" cy="365124"/>
          </a:xfr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1FA8410-1FD8-BA1D-ACA3-2ECE94ABF959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7206739" name="Прямоугольник 4"/>
          <p:cNvSpPr/>
          <p:nvPr/>
        </p:nvSpPr>
        <p:spPr bwMode="auto">
          <a:xfrm>
            <a:off x="208881" y="38709"/>
            <a:ext cx="8894400" cy="57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cs typeface="Cambria"/>
              </a:rPr>
              <a:t>П</a:t>
            </a: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cs typeface="Cambria"/>
              </a:rPr>
              <a:t>рогноз дохо</a:t>
            </a: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cs typeface="Cambria"/>
              </a:rPr>
              <a:t>дов от предоставления мер социальной поддержки многодетной семье                                                               (с тремя детьми)</a:t>
            </a:r>
            <a:endParaRPr sz="1600" b="1" i="0" u="none" strike="noStrike" cap="none" spc="0">
              <a:solidFill>
                <a:srgbClr val="1F497D">
                  <a:lumMod val="75000"/>
                </a:srgbClr>
              </a:solidFill>
              <a:latin typeface="Cambria"/>
              <a:cs typeface="Cambria"/>
            </a:endParaRPr>
          </a:p>
        </p:txBody>
      </p:sp>
      <p:cxnSp>
        <p:nvCxnSpPr>
          <p:cNvPr id="25693063" name="Прямая соединительная линия 5"/>
          <p:cNvCxnSpPr>
            <a:cxnSpLocks/>
          </p:cNvCxnSpPr>
          <p:nvPr/>
        </p:nvCxnSpPr>
        <p:spPr bwMode="auto">
          <a:xfrm>
            <a:off x="269182" y="688232"/>
            <a:ext cx="8712966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pic>
        <p:nvPicPr>
          <p:cNvPr id="116833275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516116" y="1072170"/>
            <a:ext cx="2026027" cy="1266266"/>
          </a:xfrm>
          <a:prstGeom prst="rect">
            <a:avLst/>
          </a:prstGeom>
        </p:spPr>
      </p:pic>
      <p:sp>
        <p:nvSpPr>
          <p:cNvPr id="300684725" name="TextBox 58"/>
          <p:cNvSpPr txBox="1"/>
          <p:nvPr/>
        </p:nvSpPr>
        <p:spPr bwMode="auto">
          <a:xfrm flipH="0" flipV="0">
            <a:off x="58801" y="892017"/>
            <a:ext cx="4644088" cy="372189"/>
          </a:xfrm>
          <a:prstGeom prst="rect">
            <a:avLst/>
          </a:prstGeom>
          <a:noFill/>
        </p:spPr>
        <p:txBody>
          <a:bodyPr wrap="square" lIns="127991" tIns="63995" rIns="127991" bIns="63995" rtlCol="0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4472C4">
                    <a:lumMod val="50000"/>
                  </a:srgbClr>
                </a:solidFill>
                <a:latin typeface="Arial Narrow"/>
              </a:rPr>
              <a:t>В соответствии </a:t>
            </a:r>
            <a:r>
              <a:rPr lang="ru-RU" sz="1600" b="1">
                <a:solidFill>
                  <a:srgbClr val="4472C4">
                    <a:lumMod val="50000"/>
                  </a:srgbClr>
                </a:solidFill>
                <a:latin typeface="Arial Narrow"/>
              </a:rPr>
              <a:t>с действующим законодательством</a:t>
            </a:r>
            <a:endParaRPr sz="1600" b="1">
              <a:solidFill>
                <a:srgbClr val="4472C4">
                  <a:lumMod val="50000"/>
                </a:srgbClr>
              </a:solidFill>
              <a:latin typeface="Arial Narrow"/>
            </a:endParaRPr>
          </a:p>
        </p:txBody>
      </p:sp>
      <p:sp>
        <p:nvSpPr>
          <p:cNvPr id="396184019" name="TextBox 58"/>
          <p:cNvSpPr txBox="1"/>
          <p:nvPr/>
        </p:nvSpPr>
        <p:spPr bwMode="auto">
          <a:xfrm>
            <a:off x="4795731" y="892017"/>
            <a:ext cx="4186414" cy="372189"/>
          </a:xfrm>
          <a:prstGeom prst="rect">
            <a:avLst/>
          </a:prstGeom>
          <a:noFill/>
        </p:spPr>
        <p:txBody>
          <a:bodyPr wrap="none" lIns="127991" tIns="63995" rIns="127991" bIns="63995" rtlCol="0">
            <a:spAutoFit/>
          </a:bodyPr>
          <a:lstStyle/>
          <a:p>
            <a:pPr>
              <a:defRPr/>
            </a:pPr>
            <a:r>
              <a:rPr lang="ru-RU" sz="1600" b="1" i="0" u="none" strike="noStrike" cap="none" spc="0">
                <a:solidFill>
                  <a:srgbClr val="4472C4">
                    <a:lumMod val="50000"/>
                  </a:srgbClr>
                </a:solidFill>
                <a:latin typeface="Arial Narrow"/>
                <a:ea typeface="Calibri"/>
                <a:cs typeface="Arial Narrow"/>
              </a:rPr>
              <a:t>После </a:t>
            </a:r>
            <a:r>
              <a:rPr lang="ru-RU" sz="1600" b="1" i="0" u="none" strike="noStrike" cap="none" spc="0">
                <a:solidFill>
                  <a:srgbClr val="4472C4">
                    <a:lumMod val="50000"/>
                  </a:srgbClr>
                </a:solidFill>
                <a:latin typeface="Arial Narrow"/>
                <a:ea typeface="Calibri"/>
                <a:cs typeface="Arial Narrow"/>
              </a:rPr>
              <a:t>синхронизации </a:t>
            </a:r>
            <a:r>
              <a:rPr lang="ru-RU" sz="1600" b="1" i="0" u="none" strike="noStrike" cap="none" spc="0">
                <a:solidFill>
                  <a:srgbClr val="4472C4">
                    <a:lumMod val="50000"/>
                  </a:srgbClr>
                </a:solidFill>
                <a:latin typeface="Arial Narrow"/>
                <a:ea typeface="Calibri"/>
                <a:cs typeface="Arial Narrow"/>
              </a:rPr>
              <a:t>с </a:t>
            </a:r>
            <a:r>
              <a:rPr lang="ru-RU" sz="1600" b="1" i="0" u="none" strike="noStrike" cap="none" spc="0">
                <a:solidFill>
                  <a:srgbClr val="4472C4">
                    <a:lumMod val="50000"/>
                  </a:srgbClr>
                </a:solidFill>
                <a:latin typeface="Arial Narrow"/>
                <a:ea typeface="Calibri"/>
                <a:cs typeface="Arial Narrow"/>
              </a:rPr>
              <a:t>Указом Президента РФ</a:t>
            </a:r>
            <a:endParaRPr lang="ru-RU" sz="1600" b="1" i="0" u="none" strike="noStrike" cap="none" spc="0">
              <a:solidFill>
                <a:srgbClr val="4472C4">
                  <a:lumMod val="50000"/>
                </a:srgbClr>
              </a:solidFill>
              <a:latin typeface="Arial Narrow"/>
              <a:cs typeface="Arial Narrow"/>
            </a:endParaRPr>
          </a:p>
        </p:txBody>
      </p:sp>
      <p:cxnSp>
        <p:nvCxnSpPr>
          <p:cNvPr id="2053014809" name=""/>
          <p:cNvCxnSpPr>
            <a:cxnSpLocks/>
          </p:cNvCxnSpPr>
          <p:nvPr/>
        </p:nvCxnSpPr>
        <p:spPr bwMode="auto">
          <a:xfrm flipH="0" flipV="1">
            <a:off x="733817" y="2338437"/>
            <a:ext cx="1105522" cy="206352"/>
          </a:xfrm>
          <a:prstGeom prst="line">
            <a:avLst/>
          </a:prstGeom>
          <a:ln w="38099" cap="flat" cmpd="sng" algn="ctr">
            <a:solidFill>
              <a:srgbClr val="0070C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897784" name=""/>
          <p:cNvCxnSpPr>
            <a:cxnSpLocks/>
          </p:cNvCxnSpPr>
          <p:nvPr/>
        </p:nvCxnSpPr>
        <p:spPr bwMode="auto">
          <a:xfrm flipH="1" flipV="1">
            <a:off x="3300274" y="2375115"/>
            <a:ext cx="899583" cy="219549"/>
          </a:xfrm>
          <a:prstGeom prst="line">
            <a:avLst/>
          </a:prstGeom>
          <a:ln w="38099" cap="flat" cmpd="sng" algn="ctr">
            <a:solidFill>
              <a:srgbClr val="0070C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190164" name=""/>
          <p:cNvCxnSpPr>
            <a:cxnSpLocks/>
          </p:cNvCxnSpPr>
          <p:nvPr/>
        </p:nvCxnSpPr>
        <p:spPr bwMode="auto">
          <a:xfrm flipH="0" flipV="1">
            <a:off x="2529129" y="2375113"/>
            <a:ext cx="0" cy="219550"/>
          </a:xfrm>
          <a:prstGeom prst="line">
            <a:avLst/>
          </a:prstGeom>
          <a:ln w="38099" cap="flat" cmpd="sng" algn="ctr">
            <a:solidFill>
              <a:srgbClr val="0070C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9229762" name=""/>
          <p:cNvGraphicFramePr>
            <a:graphicFrameLocks xmlns:a="http://schemas.openxmlformats.org/drawingml/2006/main"/>
          </p:cNvGraphicFramePr>
          <p:nvPr/>
        </p:nvGraphicFramePr>
        <p:xfrm>
          <a:off x="72359" y="2694515"/>
          <a:ext cx="2446554" cy="74421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{5A111915-BE36-4E01-A7E5-04B1672EAD32}</a:tableStyleId>
              </a:tblPr>
              <a:tblGrid>
                <a:gridCol w="1038976"/>
                <a:gridCol w="692650"/>
                <a:gridCol w="901438"/>
                <a:gridCol w="865813"/>
                <a:gridCol w="901440"/>
              </a:tblGrid>
              <a:tr h="25979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9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Компенсация за ЖКУ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9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ЕДВ на проезд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9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Питание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defRPr/>
                      </a:pPr>
                      <a:r>
                        <a:rPr sz="9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в школе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9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Подготовка ребенка к школе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9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Лекарств. </a:t>
                      </a:r>
                      <a:r>
                        <a:rPr sz="9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обеспечение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</a:tr>
              <a:tr h="25979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69 316,56</a:t>
                      </a:r>
                      <a:endParaRPr sz="14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34 056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198 720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27 949,5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1 584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123982809" name=""/>
          <p:cNvGraphicFramePr>
            <a:graphicFrameLocks xmlns:a="http://schemas.openxmlformats.org/drawingml/2006/main"/>
          </p:cNvGraphicFramePr>
          <p:nvPr/>
        </p:nvGraphicFramePr>
        <p:xfrm>
          <a:off x="4702173" y="2694515"/>
          <a:ext cx="4409604" cy="1109977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{5A111915-BE36-4E01-A7E5-04B1672EAD32}</a:tableStyleId>
              </a:tblPr>
              <a:tblGrid>
                <a:gridCol w="1038976"/>
                <a:gridCol w="811438"/>
                <a:gridCol w="779231"/>
                <a:gridCol w="865813"/>
                <a:gridCol w="901438"/>
              </a:tblGrid>
              <a:tr h="25979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Компенсация за ЖКУ</a:t>
                      </a:r>
                      <a:endParaRPr sz="10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ЕДВ на проезд</a:t>
                      </a:r>
                      <a:endParaRPr sz="10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Питание</a:t>
                      </a:r>
                      <a:endParaRPr sz="10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defRPr/>
                      </a:pPr>
                      <a:r>
                        <a:rPr sz="10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в школе</a:t>
                      </a:r>
                      <a:endParaRPr sz="10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Подготовка ребенка к школе</a:t>
                      </a:r>
                      <a:endParaRPr sz="10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Лекарств. </a:t>
                      </a:r>
                      <a:r>
                        <a:rPr sz="90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обеспечение</a:t>
                      </a:r>
                      <a:endParaRPr sz="9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25979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50 587,68</a:t>
                      </a:r>
                      <a:endParaRPr sz="14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34 056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198 720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27 949,5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1 584</a:t>
                      </a:r>
                      <a:endParaRPr sz="14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cxnSp>
        <p:nvCxnSpPr>
          <p:cNvPr id="1298424417" name=""/>
          <p:cNvCxnSpPr>
            <a:cxnSpLocks/>
          </p:cNvCxnSpPr>
          <p:nvPr/>
        </p:nvCxnSpPr>
        <p:spPr bwMode="auto">
          <a:xfrm flipH="0" flipV="1">
            <a:off x="5328748" y="2356776"/>
            <a:ext cx="931058" cy="188012"/>
          </a:xfrm>
          <a:prstGeom prst="line">
            <a:avLst/>
          </a:prstGeom>
          <a:ln w="38099" cap="flat" cmpd="sng" algn="ctr">
            <a:solidFill>
              <a:srgbClr val="00B05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63515" name=""/>
          <p:cNvCxnSpPr>
            <a:cxnSpLocks/>
          </p:cNvCxnSpPr>
          <p:nvPr/>
        </p:nvCxnSpPr>
        <p:spPr bwMode="auto">
          <a:xfrm flipH="1" flipV="1">
            <a:off x="7720743" y="2381061"/>
            <a:ext cx="899582" cy="219549"/>
          </a:xfrm>
          <a:prstGeom prst="line">
            <a:avLst/>
          </a:prstGeom>
          <a:ln w="38099" cap="flat" cmpd="sng" algn="ctr">
            <a:solidFill>
              <a:srgbClr val="00B05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7365042" name=""/>
          <p:cNvCxnSpPr>
            <a:cxnSpLocks/>
          </p:cNvCxnSpPr>
          <p:nvPr/>
        </p:nvCxnSpPr>
        <p:spPr bwMode="auto">
          <a:xfrm flipH="0" flipV="1">
            <a:off x="6949599" y="2381061"/>
            <a:ext cx="0" cy="219549"/>
          </a:xfrm>
          <a:prstGeom prst="line">
            <a:avLst/>
          </a:prstGeom>
          <a:ln w="38099" cap="flat" cmpd="sng" algn="ctr">
            <a:solidFill>
              <a:srgbClr val="00B05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700994" name=""/>
          <p:cNvSpPr/>
          <p:nvPr/>
        </p:nvSpPr>
        <p:spPr bwMode="auto">
          <a:xfrm rot="16199932" flipH="0" flipV="0">
            <a:off x="2114974" y="1536788"/>
            <a:ext cx="298035" cy="4383262"/>
          </a:xfrm>
          <a:prstGeom prst="leftBrace">
            <a:avLst>
              <a:gd name="adj1" fmla="val 8333"/>
              <a:gd name="adj2" fmla="val 93762"/>
            </a:avLst>
          </a:prstGeom>
          <a:ln w="19049" cap="flat" cmpd="sng" algn="ctr">
            <a:solidFill>
              <a:srgbClr val="C00000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04359769" name=""/>
          <p:cNvSpPr/>
          <p:nvPr/>
        </p:nvSpPr>
        <p:spPr bwMode="auto">
          <a:xfrm rot="16199932" flipH="0" flipV="0">
            <a:off x="6771129" y="1540170"/>
            <a:ext cx="298035" cy="4383261"/>
          </a:xfrm>
          <a:prstGeom prst="leftBrace">
            <a:avLst>
              <a:gd name="adj1" fmla="val 8333"/>
              <a:gd name="adj2" fmla="val 59971"/>
            </a:avLst>
          </a:prstGeom>
          <a:ln w="19049" cap="flat" cmpd="sng" algn="ctr">
            <a:solidFill>
              <a:srgbClr val="C00000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aphicFrame>
        <p:nvGraphicFramePr>
          <p:cNvPr id="2059070658" name=""/>
          <p:cNvGraphicFramePr>
            <a:graphicFrameLocks xmlns:a="http://schemas.openxmlformats.org/drawingml/2006/main"/>
          </p:cNvGraphicFramePr>
          <p:nvPr/>
        </p:nvGraphicFramePr>
        <p:xfrm>
          <a:off x="151734" y="3904886"/>
          <a:ext cx="8900791" cy="2838416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{5A111915-BE36-4E01-A7E5-04B1672EAD32}</a:tableStyleId>
              </a:tblPr>
              <a:tblGrid>
                <a:gridCol w="3447297"/>
                <a:gridCol w="2540112"/>
                <a:gridCol w="2900682"/>
              </a:tblGrid>
              <a:tr h="3795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Объем выплат, 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руб.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:</a:t>
                      </a:r>
                      <a:endParaRPr sz="1400" b="1" i="0" u="none" strike="noStrike" cap="none" spc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В соответствии 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с действующим законодательством</a:t>
                      </a:r>
                      <a:endParaRPr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Arial Narrow"/>
                        </a:rPr>
                        <a:t>После 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Arial Narrow"/>
                        </a:rPr>
                        <a:t>синхронизации 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Arial Narrow"/>
                        </a:rPr>
                        <a:t>с 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Arial Narrow"/>
                        </a:rPr>
                        <a:t>Указом Президента РФ </a:t>
                      </a: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Arial Narrow"/>
                        </a:rPr>
                        <a:t>по предложениям Депсоцразвития Югры</a:t>
                      </a:r>
                      <a:endParaRPr sz="1400" b="1" i="0" u="none" strike="noStrike" cap="none" spc="0">
                        <a:solidFill>
                          <a:schemeClr val="tx1"/>
                        </a:solidFill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795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На семью в месяц</a:t>
                      </a:r>
                      <a:endParaRPr lang="ru-RU" sz="1400" b="1" i="0" u="none" strike="noStrike" cap="none" spc="0">
                        <a:solidFill>
                          <a:srgbClr val="4472C4">
                            <a:lumMod val="50000"/>
                          </a:srgbClr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0">
                          <a:solidFill>
                            <a:srgbClr val="002060"/>
                          </a:solidFill>
                        </a:rPr>
                        <a:t>27 636</a:t>
                      </a:r>
                      <a:endParaRPr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26 075</a:t>
                      </a:r>
                      <a:endParaRPr lang="ru-RU" sz="18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37499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/>
                          <a:cs typeface="Arial Narrow"/>
                        </a:rPr>
                        <a:t>На семью в год</a:t>
                      </a:r>
                      <a:endParaRPr lang="ru-RU" sz="1400" b="1" i="0" u="none" strike="noStrike" cap="none" spc="0">
                        <a:solidFill>
                          <a:srgbClr val="4472C4">
                            <a:lumMod val="50000"/>
                          </a:srgbClr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0">
                          <a:solidFill>
                            <a:srgbClr val="002060"/>
                          </a:solidFill>
                        </a:rPr>
                        <a:t>331 626</a:t>
                      </a:r>
                      <a:endParaRPr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312 897</a:t>
                      </a:r>
                      <a:endParaRPr lang="ru-RU" sz="1800" b="0" i="0" u="none" strike="noStrike" cap="none" spc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3795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/>
                          <a:cs typeface="Arial Narrow"/>
                        </a:rPr>
                        <a:t>На семью за 10 лет</a:t>
                      </a:r>
                      <a:endParaRPr lang="ru-RU" sz="1400" b="1" i="0" u="none" strike="noStrike" cap="none" spc="0">
                        <a:solidFill>
                          <a:srgbClr val="4472C4">
                            <a:lumMod val="50000"/>
                          </a:srgbClr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002060"/>
                          </a:solidFill>
                          <a:latin typeface="Calibri"/>
                          <a:ea typeface="Arial"/>
                          <a:cs typeface="Arial"/>
                        </a:rPr>
                        <a:t>3 316 261</a:t>
                      </a:r>
                      <a:endParaRPr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0">
                          <a:solidFill>
                            <a:srgbClr val="002060"/>
                          </a:solidFill>
                        </a:rPr>
                        <a:t>3 128 972</a:t>
                      </a:r>
                      <a:endParaRPr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379540">
                <a:tc rowSpan="2">
                  <a:txBody>
                    <a:bodyPr/>
                    <a:p>
                      <a:pPr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/>
                          <a:cs typeface="Arial Narrow"/>
                        </a:rPr>
                        <a:t>На семью в связи с продлением </a:t>
                      </a:r>
                      <a:r>
                        <a:rPr lang="ru-RU" sz="1400" b="1" i="0" u="none" strike="noStrike" cap="none" spc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периода назначения МСП на 5 лет ( до достижения старшим ребенком возраста 23 лет)</a:t>
                      </a:r>
                      <a:endParaRPr lang="ru-RU" sz="1400" b="1" i="0" u="none" strike="noStrike" cap="none" spc="0">
                        <a:solidFill>
                          <a:srgbClr val="4472C4">
                            <a:lumMod val="50000"/>
                          </a:srgbClr>
                        </a:solidFill>
                        <a:latin typeface="Arial Narrow"/>
                        <a:cs typeface="Arial Narrow"/>
                      </a:endParaRPr>
                    </a:p>
                    <a:p>
                      <a:pPr>
                        <a:defRPr/>
                      </a:pPr>
                      <a:endParaRPr lang="ru-RU" sz="1400" b="1" i="0" u="none" strike="noStrike" cap="none" spc="0">
                        <a:solidFill>
                          <a:srgbClr val="4472C4">
                            <a:lumMod val="50000"/>
                          </a:srgbClr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b="0">
                          <a:solidFill>
                            <a:srgbClr val="002060"/>
                          </a:solidFill>
                        </a:rPr>
                        <a:t>х</a:t>
                      </a:r>
                      <a:endParaRPr b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defRPr/>
                      </a:pPr>
                      <a:endParaRPr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0">
                          <a:solidFill>
                            <a:srgbClr val="002060"/>
                          </a:solidFill>
                        </a:rPr>
                        <a:t>4 693 458</a:t>
                      </a:r>
                      <a:endParaRPr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379540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>
                          <a:solidFill>
                            <a:srgbClr val="002060"/>
                          </a:solidFill>
                          <a:latin typeface="Cambria"/>
                          <a:cs typeface="Cambria"/>
                        </a:rPr>
                        <a:t>Объем поддержки увеличится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cs typeface="Cambria"/>
                        </a:rPr>
                        <a:t>до </a:t>
                      </a:r>
                      <a:br>
                        <a:rPr b="0">
                          <a:solidFill>
                            <a:srgbClr val="002060"/>
                          </a:solidFill>
                        </a:rPr>
                      </a:br>
                      <a:r>
                        <a:rPr b="1">
                          <a:solidFill>
                            <a:srgbClr val="C00000"/>
                          </a:solidFill>
                        </a:rPr>
                        <a:t>1 377 197</a:t>
                      </a:r>
                      <a:endParaRPr b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cxnSp>
        <p:nvCxnSpPr>
          <p:cNvPr id="209714833" name=""/>
          <p:cNvCxnSpPr>
            <a:cxnSpLocks/>
          </p:cNvCxnSpPr>
          <p:nvPr/>
        </p:nvCxnSpPr>
        <p:spPr bwMode="auto">
          <a:xfrm flipH="0" flipV="0">
            <a:off x="4191040" y="3804494"/>
            <a:ext cx="0" cy="97012"/>
          </a:xfrm>
          <a:prstGeom prst="line">
            <a:avLst/>
          </a:prstGeom>
          <a:ln w="19049" cap="flat" cmpd="sng" algn="ctr">
            <a:solidFill>
              <a:srgbClr val="C0000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6336529" name=""/>
          <p:cNvSpPr/>
          <p:nvPr/>
        </p:nvSpPr>
        <p:spPr bwMode="auto">
          <a:xfrm flipH="0" flipV="0">
            <a:off x="7248523" y="3728421"/>
            <a:ext cx="308679" cy="17308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478664" name=""/>
          <p:cNvSpPr/>
          <p:nvPr/>
        </p:nvSpPr>
        <p:spPr bwMode="auto">
          <a:xfrm flipH="0" flipV="0">
            <a:off x="4036700" y="3731802"/>
            <a:ext cx="308678" cy="17308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513835" name=""/>
          <p:cNvSpPr txBox="1"/>
          <p:nvPr/>
        </p:nvSpPr>
        <p:spPr bwMode="auto">
          <a:xfrm flipH="0" flipV="0">
            <a:off x="151734" y="3457120"/>
            <a:ext cx="1136282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1200" b="1" i="0" u="none" strike="noStrike" cap="none" spc="0">
                <a:solidFill>
                  <a:srgbClr val="4472C4">
                    <a:lumMod val="50000"/>
                  </a:srgbClr>
                </a:solidFill>
                <a:latin typeface="Cambria"/>
                <a:cs typeface="Cambria"/>
              </a:rPr>
              <a:t>руб.</a:t>
            </a:r>
            <a:r>
              <a:rPr lang="ru-RU" sz="1200" b="1" i="0" u="none" strike="noStrike" cap="none" spc="0">
                <a:solidFill>
                  <a:srgbClr val="4472C4">
                    <a:lumMod val="50000"/>
                  </a:srgbClr>
                </a:solidFill>
                <a:latin typeface="Cambria"/>
                <a:cs typeface="Cambria"/>
              </a:rPr>
              <a:t> в год</a:t>
            </a:r>
            <a:endParaRPr sz="1200" b="1" i="0" u="none" strike="noStrike" cap="none" spc="0">
              <a:solidFill>
                <a:srgbClr val="4472C4">
                  <a:lumMod val="50000"/>
                </a:srgbClr>
              </a:solidFill>
              <a:latin typeface="Cambria"/>
              <a:cs typeface="Cambria"/>
            </a:endParaRPr>
          </a:p>
        </p:txBody>
      </p:sp>
      <p:sp>
        <p:nvSpPr>
          <p:cNvPr id="1461665678" name=""/>
          <p:cNvSpPr txBox="1"/>
          <p:nvPr/>
        </p:nvSpPr>
        <p:spPr bwMode="auto">
          <a:xfrm flipH="0" flipV="0">
            <a:off x="8098020" y="3511678"/>
            <a:ext cx="955225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1200" b="1" i="0" u="none" strike="noStrike" cap="none" spc="0">
                <a:solidFill>
                  <a:srgbClr val="4472C4">
                    <a:lumMod val="50000"/>
                  </a:srgbClr>
                </a:solidFill>
                <a:latin typeface="Cambria"/>
                <a:cs typeface="Cambria"/>
              </a:rPr>
              <a:t>руб.</a:t>
            </a:r>
            <a:r>
              <a:rPr sz="1200" b="1" i="0" u="none" strike="noStrike" cap="none" spc="0">
                <a:solidFill>
                  <a:srgbClr val="4472C4">
                    <a:lumMod val="50000"/>
                  </a:srgbClr>
                </a:solidFill>
                <a:latin typeface="Cambria"/>
                <a:cs typeface="Cambria"/>
              </a:rPr>
              <a:t> в год</a:t>
            </a:r>
            <a:endParaRPr sz="1200" b="1" i="0" u="none" strike="noStrike" cap="none" spc="0">
              <a:solidFill>
                <a:srgbClr val="4472C4">
                  <a:lumMod val="50000"/>
                </a:srgb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0192573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728FF0B-B98A-A94C-8763-E4D399FD5E50}" type="slidenum">
              <a:rPr lang="ru-RU"/>
              <a:t/>
            </a:fld>
            <a:endParaRPr lang="ru-RU"/>
          </a:p>
        </p:txBody>
      </p:sp>
      <p:sp>
        <p:nvSpPr>
          <p:cNvPr id="12735050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457199" y="740833"/>
            <a:ext cx="8229600" cy="71437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1500" b="1">
                <a:solidFill>
                  <a:schemeClr val="tx2"/>
                </a:solidFill>
                <a:latin typeface="Cambria"/>
                <a:cs typeface="Cambria"/>
              </a:rPr>
              <a:t>Установление беззаявительных ежегодных денежных выплат </a:t>
            </a:r>
            <a:br>
              <a:rPr sz="1500" b="1">
                <a:solidFill>
                  <a:schemeClr val="tx2"/>
                </a:solidFill>
                <a:latin typeface="Cambria"/>
                <a:cs typeface="Cambria"/>
              </a:rPr>
            </a:br>
            <a:r>
              <a:rPr sz="1500" b="1">
                <a:solidFill>
                  <a:schemeClr val="tx2"/>
                </a:solidFill>
                <a:latin typeface="Cambria"/>
                <a:cs typeface="Cambria"/>
              </a:rPr>
              <a:t>отдельным категориям граждан </a:t>
            </a:r>
            <a:br>
              <a:rPr sz="1400" b="1">
                <a:solidFill>
                  <a:schemeClr val="tx2"/>
                </a:solidFill>
                <a:latin typeface="Cambria"/>
                <a:cs typeface="Cambria"/>
              </a:rPr>
            </a:br>
            <a:r>
              <a:rPr sz="1400" b="1">
                <a:solidFill>
                  <a:srgbClr val="00B050"/>
                </a:solidFill>
                <a:latin typeface="Cambria"/>
                <a:cs typeface="Cambria"/>
              </a:rPr>
              <a:t>за боевые заслуги перед Отечеством</a:t>
            </a:r>
            <a:endParaRPr sz="1400" b="1">
              <a:solidFill>
                <a:srgbClr val="00B050"/>
              </a:solidFill>
              <a:latin typeface="Cambria"/>
              <a:cs typeface="Cambria"/>
            </a:endParaRPr>
          </a:p>
        </p:txBody>
      </p:sp>
      <p:sp>
        <p:nvSpPr>
          <p:cNvPr id="748144569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endParaRPr sz="100">
              <a:solidFill>
                <a:schemeClr val="bg1"/>
              </a:solidFill>
            </a:endParaRPr>
          </a:p>
        </p:txBody>
      </p:sp>
      <p:sp>
        <p:nvSpPr>
          <p:cNvPr id="203891719" name="Номер слайда 5"/>
          <p:cNvSpPr>
            <a:spLocks noGrp="1"/>
          </p:cNvSpPr>
          <p:nvPr/>
        </p:nvSpPr>
        <p:spPr bwMode="auto">
          <a:xfrm>
            <a:off x="6553199" y="6356349"/>
            <a:ext cx="2133599" cy="365124"/>
          </a:xfr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3167AC6-4088-11A8-274C-A4AC7C06AAA3}" type="slidenum">
              <a:rPr lang="ru-RU"/>
              <a:t/>
            </a:fld>
            <a:endParaRPr lang="ru-RU"/>
          </a:p>
        </p:txBody>
      </p:sp>
      <p:sp>
        <p:nvSpPr>
          <p:cNvPr id="616241724" name=""/>
          <p:cNvSpPr/>
          <p:nvPr/>
        </p:nvSpPr>
        <p:spPr bwMode="auto">
          <a:xfrm flipH="0" flipV="0">
            <a:off x="457200" y="3227720"/>
            <a:ext cx="3159468" cy="2545418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l">
              <a:lnSpc>
                <a:spcPct val="114999"/>
              </a:lnSpc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В 2024 году </a:t>
            </a: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на основании решения Правительства автономного округа </a:t>
            </a: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оказаны единовременные денежны выплаты:</a:t>
            </a:r>
            <a:endParaRPr sz="1400">
              <a:latin typeface="Cambria"/>
              <a:cs typeface="Cambria"/>
            </a:endParaRPr>
          </a:p>
          <a:p>
            <a:pPr algn="l">
              <a:lnSpc>
                <a:spcPct val="114999"/>
              </a:lnSpc>
              <a:defRPr/>
            </a:pPr>
            <a:endParaRPr sz="1400">
              <a:solidFill>
                <a:srgbClr val="000000"/>
              </a:solidFill>
              <a:latin typeface="Cambria"/>
              <a:cs typeface="Cambria"/>
            </a:endParaRPr>
          </a:p>
          <a:p>
            <a:pPr marL="283878" indent="-283878" algn="l">
              <a:lnSpc>
                <a:spcPct val="114999"/>
              </a:lnSpc>
              <a:buFont typeface="Arial"/>
              <a:buChar char="•"/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инвалидам боевых действий;</a:t>
            </a:r>
            <a:endParaRPr sz="1400">
              <a:solidFill>
                <a:srgbClr val="000000"/>
              </a:solidFill>
              <a:latin typeface="Cambria"/>
              <a:cs typeface="Cambria"/>
            </a:endParaRPr>
          </a:p>
          <a:p>
            <a:pPr marL="283878" indent="-283878" algn="l">
              <a:lnSpc>
                <a:spcPct val="114999"/>
              </a:lnSpc>
              <a:buFont typeface="Arial"/>
              <a:buChar char="•"/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ветеранам боевых действий;</a:t>
            </a:r>
            <a:endParaRPr sz="1400">
              <a:solidFill>
                <a:srgbClr val="000000"/>
              </a:solidFill>
              <a:latin typeface="Cambria"/>
              <a:cs typeface="Cambria"/>
            </a:endParaRPr>
          </a:p>
          <a:p>
            <a:pPr marL="283878" indent="-283878" algn="l">
              <a:lnSpc>
                <a:spcPct val="114999"/>
              </a:lnSpc>
              <a:buFont typeface="Arial"/>
              <a:buChar char="•"/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членам семей погибших (умерших) инвалидов войны, ветеранов боевых действий</a:t>
            </a:r>
            <a:endParaRPr sz="140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2003999680" name="Заголовок 1"/>
          <p:cNvSpPr>
            <a:spLocks noGrp="1"/>
          </p:cNvSpPr>
          <p:nvPr/>
        </p:nvSpPr>
        <p:spPr bwMode="auto">
          <a:xfrm flipH="0" flipV="0">
            <a:off x="535455" y="1258588"/>
            <a:ext cx="3951996" cy="6751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75000" lnSpcReduction="5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sz="2800">
                <a:solidFill>
                  <a:schemeClr val="tx2"/>
                </a:solidFill>
                <a:latin typeface="Cambria"/>
              </a:rPr>
              <a:t>От единовременных решений </a:t>
            </a:r>
            <a:endParaRPr sz="2800">
              <a:solidFill>
                <a:schemeClr val="tx2"/>
              </a:solidFill>
              <a:latin typeface="Cambria"/>
            </a:endParaRPr>
          </a:p>
        </p:txBody>
      </p:sp>
      <p:sp>
        <p:nvSpPr>
          <p:cNvPr id="311260333" name="Заголовок 1"/>
          <p:cNvSpPr>
            <a:spLocks noGrp="1"/>
          </p:cNvSpPr>
          <p:nvPr/>
        </p:nvSpPr>
        <p:spPr bwMode="auto">
          <a:xfrm flipH="0" flipV="0">
            <a:off x="4969219" y="2362523"/>
            <a:ext cx="4120497" cy="65849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sz="2500">
                <a:solidFill>
                  <a:schemeClr val="tx2"/>
                </a:solidFill>
                <a:latin typeface="Cambria"/>
              </a:rPr>
              <a:t>к ежегодным выплатам</a:t>
            </a:r>
            <a:endParaRPr sz="2800">
              <a:solidFill>
                <a:schemeClr val="tx2"/>
              </a:solidFill>
              <a:latin typeface="Cambria"/>
            </a:endParaRPr>
          </a:p>
        </p:txBody>
      </p:sp>
      <p:sp modelId="{601020E3-46C4-45E7-B13F-7280218DC1B0}">
        <p:nvSpPr>
          <p:cNvPr id="414613897" name=""/>
          <p:cNvSpPr/>
          <p:nvPr/>
        </p:nvSpPr>
        <p:spPr bwMode="auto">
          <a:xfrm rot="1774838" flipH="0" flipV="0">
            <a:off x="4064968" y="1876563"/>
            <a:ext cx="1014060" cy="604292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vert270" wrap="square" lIns="22221" tIns="22221" rIns="22221" bIns="22221" numCol="1" spcCol="1265" rtlCol="0" fromWordArt="0" anchor="ctr" anchorCtr="0" forceAA="0" upright="0" compatLnSpc="0">
            <a:noAutofit/>
          </a:bodyPr>
          <a:lstStyle/>
          <a:p>
            <a:pPr marL="0" lvl="0" indent="0" algn="ctr" defTabSz="164464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00">
                <a:solidFill>
                  <a:srgbClr val="0070C0"/>
                </a:solidFill>
              </a:rPr>
              <a:t>.</a:t>
            </a:r>
            <a:endParaRPr sz="3500">
              <a:solidFill>
                <a:srgbClr val="0070C0"/>
              </a:solidFill>
            </a:endParaRPr>
          </a:p>
        </p:txBody>
      </p:sp>
      <p:sp>
        <p:nvSpPr>
          <p:cNvPr id="1126566672" name="Овал 39"/>
          <p:cNvSpPr/>
          <p:nvPr/>
        </p:nvSpPr>
        <p:spPr bwMode="auto">
          <a:xfrm flipH="0" flipV="0">
            <a:off x="535455" y="1933689"/>
            <a:ext cx="1353498" cy="122251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D6A100"/>
              </a:gs>
              <a:gs pos="100000">
                <a:srgbClr val="FEBF0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>
                <a:latin typeface="Cambria"/>
                <a:cs typeface="Cambria"/>
              </a:rPr>
              <a:t>Более 16 тыс. человек</a:t>
            </a:r>
            <a:endParaRPr sz="1600">
              <a:solidFill>
                <a:schemeClr val="tx1"/>
              </a:solidFill>
              <a:latin typeface="Montserrat SemiBold"/>
            </a:endParaRPr>
          </a:p>
        </p:txBody>
      </p:sp>
      <p:pic>
        <p:nvPicPr>
          <p:cNvPr id="297432055" name="Рисунок 4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101475" y="2932119"/>
            <a:ext cx="1304069" cy="767098"/>
          </a:xfrm>
          <a:prstGeom prst="rect">
            <a:avLst/>
          </a:prstGeom>
        </p:spPr>
      </p:pic>
      <p:sp>
        <p:nvSpPr>
          <p:cNvPr id="305171441" name=""/>
          <p:cNvSpPr txBox="1"/>
          <p:nvPr/>
        </p:nvSpPr>
        <p:spPr bwMode="auto">
          <a:xfrm flipH="0" flipV="0">
            <a:off x="106735" y="133098"/>
            <a:ext cx="8910698" cy="5489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indent="449578" algn="l">
              <a:defRPr/>
            </a:pPr>
            <a:r>
              <a:rPr lang="ru-RU" sz="15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Закон автономного округа от</a:t>
            </a:r>
            <a:r>
              <a:rPr lang="ru-RU" sz="15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7 ноября 2006 года № 115-оз «О мерах социальной поддержки отдельных категорий граждан в Ханты-Мансийском автономном</a:t>
            </a:r>
            <a:r>
              <a:rPr lang="ru-RU" sz="15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 </a:t>
            </a:r>
            <a:r>
              <a:rPr lang="ru-RU" sz="15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Arial Narrow"/>
                <a:cs typeface="Cambria"/>
              </a:rPr>
              <a:t>округе – Югре»</a:t>
            </a:r>
            <a:endParaRPr sz="1550" b="0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ea typeface="Arial Narrow"/>
              <a:cs typeface="Cambria"/>
            </a:endParaRPr>
          </a:p>
        </p:txBody>
      </p:sp>
      <p:cxnSp>
        <p:nvCxnSpPr>
          <p:cNvPr id="227164212" name="Прямая соединительная линия 5"/>
          <p:cNvCxnSpPr>
            <a:cxnSpLocks/>
          </p:cNvCxnSpPr>
          <p:nvPr/>
        </p:nvCxnSpPr>
        <p:spPr bwMode="auto">
          <a:xfrm flipH="0" flipV="0">
            <a:off x="106736" y="681739"/>
            <a:ext cx="8875411" cy="36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1754055571" name=""/>
          <p:cNvSpPr/>
          <p:nvPr/>
        </p:nvSpPr>
        <p:spPr bwMode="auto">
          <a:xfrm flipH="0" flipV="0">
            <a:off x="5256374" y="3699216"/>
            <a:ext cx="3160188" cy="1563971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l">
              <a:lnSpc>
                <a:spcPct val="114999"/>
              </a:lnSpc>
              <a:defRPr/>
            </a:pPr>
            <a:endParaRPr sz="1400">
              <a:solidFill>
                <a:srgbClr val="000000"/>
              </a:solidFill>
              <a:latin typeface="Cambria"/>
              <a:cs typeface="Cambria"/>
            </a:endParaRPr>
          </a:p>
          <a:p>
            <a:pPr marL="283878" indent="-283878" algn="l">
              <a:lnSpc>
                <a:spcPct val="114999"/>
              </a:lnSpc>
              <a:buFont typeface="Arial"/>
              <a:buChar char="•"/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инвалидам боевых действий;</a:t>
            </a:r>
            <a:endParaRPr sz="1400">
              <a:solidFill>
                <a:srgbClr val="000000"/>
              </a:solidFill>
              <a:latin typeface="Cambria"/>
              <a:cs typeface="Cambria"/>
            </a:endParaRPr>
          </a:p>
          <a:p>
            <a:pPr marL="283878" indent="-283878" algn="l">
              <a:lnSpc>
                <a:spcPct val="114999"/>
              </a:lnSpc>
              <a:buFont typeface="Arial"/>
              <a:buChar char="•"/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ветеранам боевых действий;</a:t>
            </a:r>
            <a:endParaRPr sz="1400">
              <a:solidFill>
                <a:srgbClr val="000000"/>
              </a:solidFill>
              <a:latin typeface="Cambria"/>
              <a:cs typeface="Cambria"/>
            </a:endParaRPr>
          </a:p>
          <a:p>
            <a:pPr marL="283878" indent="-283878" algn="l">
              <a:lnSpc>
                <a:spcPct val="114999"/>
              </a:lnSpc>
              <a:buFont typeface="Arial"/>
              <a:buChar char="•"/>
              <a:defRPr/>
            </a:pPr>
            <a:r>
              <a:rPr sz="1400">
                <a:solidFill>
                  <a:srgbClr val="000000"/>
                </a:solidFill>
                <a:latin typeface="Cambria"/>
                <a:ea typeface="Times New Roman"/>
                <a:cs typeface="Cambria"/>
              </a:rPr>
              <a:t>членам семей погибших (умерших) инвалидов войны, ветеранов боевых действий</a:t>
            </a:r>
            <a:endParaRPr sz="140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1450455" name="Прямоугольник 4"/>
          <p:cNvSpPr/>
          <p:nvPr/>
        </p:nvSpPr>
        <p:spPr bwMode="auto">
          <a:xfrm flipH="0" flipV="0">
            <a:off x="208880" y="38709"/>
            <a:ext cx="8938319" cy="1310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ea typeface="Cambria"/>
                <a:cs typeface="Cambria"/>
              </a:rPr>
              <a:t>Закон автономного округа от 9 июня 2009 года № 86-оз «</a:t>
            </a: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ea typeface="Cambria"/>
                <a:cs typeface="Cambria"/>
              </a:rPr>
              <a:t>О дополнительных</a:t>
            </a:r>
            <a:endParaRPr lang="ru-RU" sz="1600" b="1" i="0" u="none" strike="noStrike" cap="none" spc="0">
              <a:solidFill>
                <a:srgbClr val="1F497D">
                  <a:lumMod val="75000"/>
                </a:srgbClr>
              </a:solidFill>
              <a:latin typeface="Cambria"/>
              <a:ea typeface="Cambria"/>
              <a:cs typeface="Cambria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ea typeface="Cambria"/>
                <a:cs typeface="Cambria"/>
              </a:rPr>
              <a:t>гарантиях и дополнительных мерах социальной поддержки детей-сирот и детей, оставшихся без попечения родителей, лиц из числа детей-сирот и детей,</a:t>
            </a:r>
            <a:endParaRPr lang="ru-RU" sz="1600" b="1" i="0" u="none" strike="noStrike" cap="none" spc="0">
              <a:solidFill>
                <a:srgbClr val="1F497D">
                  <a:lumMod val="75000"/>
                </a:srgbClr>
              </a:solidFill>
              <a:latin typeface="Cambria"/>
              <a:ea typeface="Cambria"/>
              <a:cs typeface="Cambria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ea typeface="Cambria"/>
                <a:cs typeface="Cambria"/>
              </a:rPr>
              <a:t>оставшихся без попечения родителей, усыновителей, приемных родителей</a:t>
            </a:r>
            <a:endParaRPr lang="ru-RU" sz="1600" b="1" i="0" u="none" strike="noStrike" cap="none" spc="0">
              <a:solidFill>
                <a:srgbClr val="1F497D">
                  <a:lumMod val="75000"/>
                </a:srgbClr>
              </a:solidFill>
              <a:latin typeface="Cambria"/>
              <a:ea typeface="Cambria"/>
              <a:cs typeface="Cambria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0" u="none" strike="noStrike" cap="none" spc="0">
                <a:solidFill>
                  <a:srgbClr val="1F497D">
                    <a:lumMod val="75000"/>
                  </a:srgbClr>
                </a:solidFill>
                <a:latin typeface="Cambria"/>
                <a:ea typeface="Cambria"/>
                <a:cs typeface="Cambria"/>
              </a:rPr>
              <a:t>в Ханты-Мансийском автономном округе - Югре»</a:t>
            </a:r>
            <a:endParaRPr lang="ru-RU" sz="1600" b="1" i="0" u="none" strike="noStrike" cap="none" spc="0">
              <a:solidFill>
                <a:srgbClr val="1F497D">
                  <a:lumMod val="75000"/>
                </a:srgbClr>
              </a:solidFill>
              <a:latin typeface="Cambria"/>
              <a:cs typeface="Cambria"/>
            </a:endParaRPr>
          </a:p>
        </p:txBody>
      </p:sp>
      <p:cxnSp>
        <p:nvCxnSpPr>
          <p:cNvPr id="799887796" name="Прямая соединительная линия 5"/>
          <p:cNvCxnSpPr>
            <a:cxnSpLocks/>
          </p:cNvCxnSpPr>
          <p:nvPr/>
        </p:nvCxnSpPr>
        <p:spPr bwMode="auto">
          <a:xfrm>
            <a:off x="269181" y="1411426"/>
            <a:ext cx="8712965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graphicFrame>
        <p:nvGraphicFramePr>
          <p:cNvPr id="1897305431" name=""/>
          <p:cNvGraphicFramePr>
            <a:graphicFrameLocks xmlns:a="http://schemas.openxmlformats.org/drawingml/2006/main"/>
          </p:cNvGraphicFramePr>
          <p:nvPr/>
        </p:nvGraphicFramePr>
        <p:xfrm>
          <a:off x="208176" y="1402552"/>
          <a:ext cx="8834976" cy="533068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{5A111915-BE36-4E01-A7E5-04B1672EAD32}</a:tableStyleId>
              </a:tblPr>
              <a:tblGrid>
                <a:gridCol w="3741746"/>
                <a:gridCol w="5080529"/>
              </a:tblGrid>
              <a:tr h="300810">
                <a:tc>
                  <a:txBody>
                    <a:bodyPr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Cambria"/>
                        </a:rPr>
                        <a:t>В соответствии </a:t>
                      </a:r>
                      <a:r>
                        <a:rPr lang="ru-RU" sz="14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Cambria"/>
                        </a:rPr>
                        <a:t>с действующим законодательством</a:t>
                      </a:r>
                      <a:endParaRPr lang="ru-RU" sz="1400" b="1" i="0" u="none" strike="noStrike" cap="none" spc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Cambria"/>
                        </a:rPr>
                        <a:t>После принятия проекта Закона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anchor="ctr"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00810">
                <a:tc gridSpan="2">
                  <a:txBody>
                    <a:bodyPr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400">
                          <a:latin typeface="Cambria"/>
                          <a:cs typeface="Cambria"/>
                        </a:rPr>
                        <a:t>   </a:t>
                      </a:r>
                      <a:r>
                        <a:rPr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400" b="1" i="0" u="none" strike="noStrike" cap="none" spc="0">
                          <a:solidFill>
                            <a:schemeClr val="accent1"/>
                          </a:solidFill>
                          <a:latin typeface="Cambria"/>
                          <a:ea typeface="Times New Roman"/>
                          <a:cs typeface="Cambria"/>
                        </a:rPr>
                        <a:t>Ежемесячная выплата на содержание</a:t>
                      </a:r>
                      <a:r>
                        <a:rPr lang="ru-RU" sz="1400" b="1" i="0" u="none" strike="noStrike" cap="none" spc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anchor="ctr"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59474">
                <a:tc>
                  <a:txBody>
                    <a:bodyPr/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Выплата предоставляет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ся детям-сиротам</a:t>
                      </a:r>
                      <a:b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</a:b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в следующих размерах: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от 0 до 6 лет - 19 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680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рубл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ей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от 6 до 14 лет -  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25 700 рубл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ей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от 14 до 16 лет - 32 200 рублей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от 16 до 18 лет - 30 800 рублей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Индексация размеров не производилась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с 2013 года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Установить ежемесячную выплату в размере величины прожиточного минимума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(далее – ВПМ):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0"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от 0 до 16 лет -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20 435 </a:t>
                      </a: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рублей (ВПМ для детей);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от 16 до 18 лет - 22 274 рубля (ВПМ для трудоспособного населения)</a:t>
                      </a:r>
                      <a:endParaRPr sz="1200" i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Ежегодная индексация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в связи с ежегодным изменением ВПМ</a:t>
                      </a:r>
                      <a:endParaRPr sz="1300" b="0" i="0" u="none" strike="noStrike" cap="none" spc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  <a:tr h="272860">
                <a:tc gridSpan="2">
                  <a:txBody>
                    <a:bodyPr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accent1"/>
                          </a:solidFill>
                          <a:latin typeface="Cambria"/>
                          <a:ea typeface="Times New Roman"/>
                          <a:cs typeface="Cambria"/>
                        </a:rPr>
                        <a:t>Выплата вознаграждения приемным родителям</a:t>
                      </a:r>
                      <a:endParaRPr sz="1400" i="0" u="none" strike="noStrike" cap="none" spc="0">
                        <a:solidFill>
                          <a:schemeClr val="accent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17968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Вознаграждение предоставляется с учетом районного коэффициента и северной надбавки</a:t>
                      </a: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одному из приемных родителей на воспитание каждого ребенка в следующих размерах: 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l">
                        <a:defRPr/>
                      </a:pP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- </a:t>
                      </a:r>
                      <a:r>
                        <a:rPr sz="1200" b="1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6 215</a:t>
                      </a: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рублей, а также следующих доплат: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l">
                        <a:defRPr/>
                      </a:pP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- </a:t>
                      </a:r>
                      <a:r>
                        <a:rPr sz="1200" b="1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2 175</a:t>
                      </a: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рублей </a:t>
                      </a: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на ребенка-инвалида, или ребенка, состоящего на диспансерном учете в связи с имеющимся хроническим заболеванием, или ребенка с ограниченными возможностями здоровья;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l">
                        <a:defRPr/>
                      </a:pP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- </a:t>
                      </a:r>
                      <a:r>
                        <a:rPr sz="1200" b="1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1 864</a:t>
                      </a:r>
                      <a:r>
                        <a:rPr sz="1200">
                          <a:solidFill>
                            <a:srgbClr val="002060"/>
                          </a:solidFill>
                          <a:latin typeface="Cambria"/>
                          <a:ea typeface="Arial"/>
                          <a:cs typeface="Cambria"/>
                        </a:rPr>
                        <a:t> рубля на  ребенка в возрасте от 12 лет</a:t>
                      </a:r>
                      <a:endParaRPr sz="130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</a:tcPr>
                </a:tc>
                <a:tc>
                  <a:txBody>
                    <a:bodyPr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Установить размеры выплаты в зависимости от состояния здоровья ребенка и его возраста с учетом территории выявления органом опеки и попечительства (далее – ООП):</a:t>
                      </a:r>
                      <a:endParaRPr sz="1200" b="0" i="0" u="none" strike="noStrike" cap="none" spc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6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215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рублей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–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на ребенка, состоящего на учете в ООП автономного округа;</a:t>
                      </a:r>
                      <a:endParaRPr sz="1200" b="0" i="0" u="none" strike="noStrike" cap="none" spc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8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390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рублей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–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на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ребенка-инвалида, выявленного ООП автономного округа;</a:t>
                      </a:r>
                      <a:endParaRPr sz="1200" b="0" i="0" u="none" strike="noStrike" cap="none" spc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8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079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рублей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–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на ребенка в возрасте от 12 лет, выявленного ООП автономного округа;</a:t>
                      </a:r>
                      <a:endParaRPr sz="1200" b="0" i="0" u="none" strike="noStrike" cap="none" spc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10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ru-RU" sz="1200" b="1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254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рубля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–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ru-RU" sz="1200" b="0" i="0" u="none" strike="noStrike" cap="none" spc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Cambria"/>
                        </a:rPr>
                        <a:t>на ребенка-инвалида в возрасте от 12 лет, выявленного ООП автономного округа</a:t>
                      </a:r>
                      <a:endParaRPr sz="1300" b="0" i="0" u="none" strike="noStrike" cap="none" spc="0">
                        <a:solidFill>
                          <a:srgbClr val="00206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699" algn="ctr">
                      <a:solidFill>
                        <a:schemeClr val="accent5">
                          <a:lumMod val="75000"/>
                        </a:schemeClr>
                      </a:solidFill>
                    </a:lnL>
                    <a:lnR w="12699" algn="ctr">
                      <a:solidFill>
                        <a:schemeClr val="accent5">
                          <a:lumMod val="75000"/>
                        </a:schemeClr>
                      </a:solidFill>
                    </a:lnR>
                    <a:lnT w="12699" algn="ctr">
                      <a:solidFill>
                        <a:schemeClr val="accent5">
                          <a:lumMod val="75000"/>
                        </a:schemeClr>
                      </a:solidFill>
                    </a:lnT>
                    <a:lnB w="12699" algn="ctr">
                      <a:solidFill>
                        <a:schemeClr val="accent5">
                          <a:lumMod val="75000"/>
                        </a:schemeClr>
                      </a:solidFill>
                    </a:lnB>
                  </a:tcPr>
                </a:tc>
              </a:tr>
            </a:tbl>
          </a:graphicData>
        </a:graphic>
      </p:graphicFrame>
      <p:cxnSp>
        <p:nvCxnSpPr>
          <p:cNvPr id="607952305" name="Прямая соединительная линия 5"/>
          <p:cNvCxnSpPr>
            <a:cxnSpLocks/>
          </p:cNvCxnSpPr>
          <p:nvPr/>
        </p:nvCxnSpPr>
        <p:spPr bwMode="auto">
          <a:xfrm rot="0" flipH="0" flipV="0">
            <a:off x="190422" y="1287971"/>
            <a:ext cx="8852729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1136605" name="Заголовок 1"/>
          <p:cNvSpPr>
            <a:spLocks noGrp="1"/>
          </p:cNvSpPr>
          <p:nvPr>
            <p:ph type="ctrTitle" idx="4294967295"/>
          </p:nvPr>
        </p:nvSpPr>
        <p:spPr bwMode="auto">
          <a:xfrm flipH="0" flipV="0">
            <a:off x="662359" y="2125485"/>
            <a:ext cx="8043332" cy="254881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Спасибо</a:t>
            </a:r>
            <a:b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</a:b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Cambria"/>
                <a:ea typeface="Cambria"/>
                <a:cs typeface="Cambria"/>
              </a:rPr>
              <a:t> за внимание!</a:t>
            </a: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Arial Narrow"/>
                <a:ea typeface="Cambria"/>
                <a:cs typeface="Arial Narrow"/>
              </a:rPr>
              <a:t> </a:t>
            </a:r>
            <a:r>
              <a:rPr lang="ru-RU" sz="2800" b="1" i="0" u="none" strike="noStrike" cap="none" spc="0">
                <a:solidFill>
                  <a:schemeClr val="tx2">
                    <a:lumMod val="75000"/>
                  </a:schemeClr>
                </a:solidFill>
                <a:latin typeface="Arial Narrow"/>
                <a:ea typeface="Cambria"/>
                <a:cs typeface="Arial Narrow"/>
              </a:rPr>
              <a:t> </a:t>
            </a:r>
            <a:endParaRPr sz="2800" b="1" i="0" u="none" strike="noStrike" cap="none" spc="0">
              <a:solidFill>
                <a:schemeClr val="tx2">
                  <a:lumMod val="75000"/>
                </a:schemeClr>
              </a:solidFill>
              <a:latin typeface="Cambria"/>
              <a:cs typeface="Cambria"/>
            </a:endParaRPr>
          </a:p>
        </p:txBody>
      </p:sp>
      <p:grpSp>
        <p:nvGrpSpPr>
          <p:cNvPr id="958471475" name="Группа 1"/>
          <p:cNvGrpSpPr/>
          <p:nvPr/>
        </p:nvGrpSpPr>
        <p:grpSpPr bwMode="auto">
          <a:xfrm>
            <a:off x="269793" y="319536"/>
            <a:ext cx="5801161" cy="1276348"/>
            <a:chOff x="0" y="0"/>
            <a:chExt cx="5801161" cy="1276348"/>
          </a:xfrm>
        </p:grpSpPr>
        <p:sp>
          <p:nvSpPr>
            <p:cNvPr id="2124180807" name="Заголовок 1"/>
            <p:cNvSpPr txBox="1"/>
            <p:nvPr/>
          </p:nvSpPr>
          <p:spPr bwMode="auto">
            <a:xfrm flipH="0" flipV="0">
              <a:off x="1263836" y="0"/>
              <a:ext cx="4537324" cy="1061552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>
                <a:spcBef>
                  <a:spcPts val="0"/>
                </a:spcBef>
                <a:buNone/>
                <a:defRPr sz="44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ru-RU" sz="1200" b="0">
                  <a:solidFill>
                    <a:schemeClr val="tx2">
                      <a:lumMod val="75000"/>
                    </a:schemeClr>
                  </a:solidFill>
                  <a:latin typeface="Cambria"/>
                  <a:cs typeface="Cambria"/>
                </a:rPr>
                <a:t>ДЕПАРТАМЕНТ СОЦИАЛЬНОГО РАЗВИТИЯ </a:t>
              </a:r>
              <a:br>
                <a:rPr lang="ru-RU" sz="1200" b="0">
                  <a:solidFill>
                    <a:schemeClr val="tx2">
                      <a:lumMod val="75000"/>
                    </a:schemeClr>
                  </a:solidFill>
                  <a:latin typeface="Cambria"/>
                  <a:cs typeface="Cambria"/>
                </a:rPr>
              </a:br>
              <a:r>
                <a:rPr lang="ru-RU" sz="1200" b="0">
                  <a:solidFill>
                    <a:schemeClr val="tx2">
                      <a:lumMod val="75000"/>
                    </a:schemeClr>
                  </a:solidFill>
                  <a:latin typeface="Cambria"/>
                  <a:cs typeface="Cambria"/>
                </a:rPr>
                <a:t>ХАНТЫ-МАНСИЙСКОГО АВТОНОМНОГО ОКРУГА – ЮГРЫ</a:t>
              </a:r>
              <a:endParaRPr sz="1200">
                <a:solidFill>
                  <a:schemeClr val="tx2"/>
                </a:solidFill>
                <a:latin typeface="Cambria"/>
                <a:cs typeface="Cambria"/>
              </a:endParaRPr>
            </a:p>
          </p:txBody>
        </p:sp>
        <p:pic>
          <p:nvPicPr>
            <p:cNvPr id="878897110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 rot="0" flipH="0" flipV="0">
              <a:off x="0" y="0"/>
              <a:ext cx="1276348" cy="1276348"/>
            </a:xfrm>
            <a:prstGeom prst="rect">
              <a:avLst/>
            </a:prstGeom>
            <a:noFill/>
          </p:spPr>
        </p:pic>
      </p:grpSp>
      <p:pic>
        <p:nvPicPr>
          <p:cNvPr id="946198487" name="Picture 4" descr="https://selskaya-ipoteka.com/wp-content/uploads/2020/11/logo_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 rot="0" flipH="0" flipV="0">
            <a:off x="7285762" y="287850"/>
            <a:ext cx="1534582" cy="13080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Р7-Офис/7.3.0.0</Application>
  <DocSecurity>0</DocSecurity>
  <PresentationFormat>Экран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Колесникова Диана Раисовна</dc:creator>
  <cp:keywords/>
  <dc:description/>
  <dc:identifier/>
  <dc:language/>
  <cp:lastModifiedBy/>
  <cp:revision>255</cp:revision>
  <dcterms:created xsi:type="dcterms:W3CDTF">2018-03-28T12:09:30Z</dcterms:created>
  <dcterms:modified xsi:type="dcterms:W3CDTF">2024-04-10T06:06:18Z</dcterms:modified>
  <cp:category/>
  <cp:contentStatus/>
  <cp:version/>
</cp:coreProperties>
</file>