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1" r:id="rId5"/>
    <p:sldId id="266" r:id="rId6"/>
    <p:sldId id="268" r:id="rId7"/>
    <p:sldId id="273" r:id="rId8"/>
    <p:sldId id="274" r:id="rId9"/>
    <p:sldId id="270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009900"/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2" d="100"/>
          <a:sy n="82" d="100"/>
        </p:scale>
        <p:origin x="-1110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94"/>
            <a:ext cx="9248172" cy="6874188"/>
          </a:xfrm>
          <a:prstGeom prst="rect">
            <a:avLst/>
          </a:prstGeom>
        </p:spPr>
      </p:pic>
      <p:pic>
        <p:nvPicPr>
          <p:cNvPr id="8" name="Picture 5" descr="C:\Users\BezverhniyaTA\Desktop\Общественная палата города\Разное\Эмблема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764" y="3680749"/>
            <a:ext cx="2608644" cy="252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67546" y="948517"/>
            <a:ext cx="77781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результаты </a:t>
            </a:r>
            <a:r>
              <a:rPr lang="ru-RU" sz="3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</a:p>
          <a:p>
            <a:pPr algn="ctr"/>
            <a:r>
              <a:rPr lang="ru-RU" sz="3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Общественной </a:t>
            </a:r>
            <a:r>
              <a:rPr lang="ru-RU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палаты </a:t>
            </a:r>
            <a:endParaRPr lang="ru-RU" sz="3600" b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Ханты-Мансийска </a:t>
            </a:r>
            <a:endParaRPr lang="ru-RU" sz="3600" b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</a:t>
            </a:r>
            <a:endParaRPr lang="ru-RU" sz="3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172" y="8012"/>
            <a:ext cx="9248172" cy="6874188"/>
          </a:xfrm>
          <a:prstGeom prst="rect">
            <a:avLst/>
          </a:prstGeom>
        </p:spPr>
      </p:pic>
      <p:pic>
        <p:nvPicPr>
          <p:cNvPr id="8" name="Picture 5" descr="C:\Users\BezverhniyaTA\Desktop\Общественная палата города\Разное\Эмблема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678" y="2963001"/>
            <a:ext cx="2608644" cy="252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5889" y="1932689"/>
            <a:ext cx="7778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591" y="5486282"/>
            <a:ext cx="1226916" cy="124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96625" y="5893755"/>
            <a:ext cx="7188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Краско Мария Геннадьевна,</a:t>
            </a:r>
            <a:endParaRPr lang="ru-RU" sz="16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Общественной палаты города Ханты-Мансийска,</a:t>
            </a:r>
            <a:endParaRPr lang="ru-RU" sz="16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krasko-mg@mail.ru</a:t>
            </a:r>
            <a:endParaRPr lang="ru-RU" sz="16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42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089" y="401723"/>
            <a:ext cx="5816159" cy="8988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/>
              <a:t/>
            </a:r>
            <a:br>
              <a:rPr lang="ru-RU" sz="4800" dirty="0"/>
            </a:b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5342" y="369777"/>
            <a:ext cx="755826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31813"/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 </a:t>
            </a:r>
            <a:r>
              <a:rPr lang="ru-RU" sz="1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палата города Ханты-Мансийска образована в июле 2020 года в составе 21 человека</a:t>
            </a:r>
            <a:r>
              <a:rPr lang="ru-RU" sz="1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1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кандидатур утверждены Главой города </a:t>
            </a:r>
            <a:r>
              <a:rPr lang="ru-RU" sz="1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Ханты-Мансийска (правопреемник </a:t>
            </a:r>
            <a:r>
              <a:rPr lang="ru-RU" sz="1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совета города, завершившего работу в июне 2020 </a:t>
            </a:r>
            <a:r>
              <a:rPr lang="ru-RU" sz="1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года);</a:t>
            </a:r>
            <a:endParaRPr lang="ru-RU" sz="17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1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кандидатур утверждены Думой города </a:t>
            </a:r>
            <a:r>
              <a:rPr lang="ru-RU" sz="1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Ханты-Мансийска;</a:t>
            </a:r>
            <a:endParaRPr lang="ru-RU" sz="17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1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кандидатур </a:t>
            </a:r>
            <a:r>
              <a:rPr lang="ru-RU" sz="1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утверждены </a:t>
            </a:r>
            <a:r>
              <a:rPr lang="ru-RU" sz="1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Общественной палатой города </a:t>
            </a:r>
            <a:r>
              <a:rPr lang="ru-RU" sz="1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Ханты-Мансийск.</a:t>
            </a:r>
            <a:endParaRPr lang="ru-RU" sz="17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531813"/>
            <a:r>
              <a:rPr lang="ru-RU" sz="1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7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531813"/>
            <a:r>
              <a:rPr lang="ru-RU" sz="1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Председатель </a:t>
            </a:r>
            <a:r>
              <a:rPr lang="ru-RU" sz="1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Общественной </a:t>
            </a:r>
            <a:r>
              <a:rPr lang="ru-RU" sz="1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палаты города </a:t>
            </a:r>
            <a:r>
              <a:rPr lang="ru-RU" sz="1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7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Мария Геннадьевна Краско</a:t>
            </a:r>
            <a:r>
              <a:rPr lang="ru-RU" sz="1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531813"/>
            <a:r>
              <a:rPr lang="ru-RU" sz="1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</a:t>
            </a:r>
            <a:r>
              <a:rPr lang="ru-RU" sz="1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председателя Общественной палаты города – </a:t>
            </a:r>
            <a:r>
              <a:rPr lang="ru-RU" sz="17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</a:t>
            </a:r>
            <a:r>
              <a:rPr lang="ru-RU" sz="17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Мартунович</a:t>
            </a:r>
            <a:r>
              <a:rPr lang="ru-RU" sz="17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Галаян</a:t>
            </a:r>
            <a:r>
              <a:rPr lang="ru-RU" sz="1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700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7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531813"/>
            <a:r>
              <a:rPr lang="ru-RU" sz="1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составе палаты работают две комиссии: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социальным </a:t>
            </a:r>
            <a:r>
              <a:rPr lang="ru-RU" sz="1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(председатель – </a:t>
            </a:r>
            <a:r>
              <a:rPr lang="ru-RU" sz="17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 Николаевна Чернова</a:t>
            </a:r>
            <a:r>
              <a:rPr lang="ru-RU" sz="1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r>
              <a:rPr lang="ru-RU" sz="1700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7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экономическому развитию (председатель – </a:t>
            </a:r>
            <a:r>
              <a:rPr lang="ru-RU" sz="17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 Михайлович Белкин</a:t>
            </a:r>
            <a:r>
              <a:rPr lang="ru-RU" sz="1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7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BezverhniyaTA\Desktop\Общественная палата\Фото ОП\11 11 21 Общественная палата\DSC_50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303" y="4579081"/>
            <a:ext cx="3238984" cy="216176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BezverhniyaTA\Desktop\Общественная палата\Фото ОП\Общие фото\DSC_37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505" y="4579081"/>
            <a:ext cx="3223828" cy="215157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77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28802" y="380739"/>
            <a:ext cx="444602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1813" algn="l"/>
              </a:tabLst>
            </a:pPr>
            <a:r>
              <a:rPr lang="ru-RU" sz="20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9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19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Общественной палаты города Ханты-Мансийска </a:t>
            </a:r>
            <a:r>
              <a:rPr lang="ru-RU" sz="19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</a:t>
            </a:r>
            <a:r>
              <a:rPr lang="ru-RU" sz="19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действующим законодательством Российской Федерации, Ханты-Мансийского автономного округа – Югры, Уставом города Ханты-Мансийска, решением Думы города Ханты-Мансийска от 30.01.2017 №77-VI РД «О положении об Общественной палате города Ханты-Мансийска</a:t>
            </a:r>
            <a:r>
              <a:rPr lang="ru-RU" sz="19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планом работы.</a:t>
            </a:r>
            <a:endParaRPr lang="ru-RU" sz="19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531813" algn="l"/>
              </a:tabLst>
            </a:pPr>
            <a:r>
              <a:rPr lang="ru-RU" sz="19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9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</a:t>
            </a:r>
            <a:r>
              <a:rPr lang="ru-RU" sz="19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формами деятельности Общественной палаты города являются заседания Общественной палаты города, заседания комиссий и рабочих </a:t>
            </a:r>
            <a:r>
              <a:rPr lang="ru-RU" sz="19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групп. </a:t>
            </a:r>
          </a:p>
          <a:p>
            <a:pPr algn="just">
              <a:tabLst>
                <a:tab pos="531813" algn="l"/>
              </a:tabLst>
            </a:pPr>
            <a:r>
              <a:rPr lang="ru-RU" sz="19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Обеспечение </a:t>
            </a:r>
            <a:r>
              <a:rPr lang="ru-RU" sz="19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Общественной палаты осуществляется Управлением общественных связей Администрации города </a:t>
            </a:r>
            <a:r>
              <a:rPr lang="ru-RU" sz="19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Ханты-Мансийска</a:t>
            </a:r>
            <a:r>
              <a:rPr lang="en-US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C:\Users\BezverhniyaTA\Desktop\Общественная палата\Фото ОП\Общие фото\DSC_36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823" y="3674987"/>
            <a:ext cx="3376324" cy="225335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BezverhniyaTA\Desktop\Общественная палата\Фото ОП\Общие фото\DSC_51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734" y="854075"/>
            <a:ext cx="3333413" cy="222479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947" y="5471841"/>
            <a:ext cx="1270099" cy="122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87465" y="323484"/>
            <a:ext cx="7778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рассмотренные на заседаниях в 2021 году:</a:t>
            </a:r>
            <a:endParaRPr lang="ru-RU" sz="2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93744" y="785149"/>
            <a:ext cx="747190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85750" algn="just">
              <a:buFont typeface="Wingdings" panose="05000000000000000000" pitchFamily="2" charset="2"/>
              <a:buChar char="Ø"/>
              <a:tabLst>
                <a:tab pos="531813" algn="l"/>
              </a:tabLst>
            </a:pPr>
            <a:r>
              <a:rPr lang="ru-RU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деятельности Администрации города Ханты-Мансийска в 2020 году;</a:t>
            </a:r>
          </a:p>
          <a:p>
            <a:pPr lvl="0" indent="-285750" algn="just">
              <a:buFont typeface="Wingdings" panose="05000000000000000000" pitchFamily="2" charset="2"/>
              <a:buChar char="Ø"/>
              <a:tabLst>
                <a:tab pos="531813" algn="l"/>
              </a:tabLst>
            </a:pPr>
            <a:r>
              <a:rPr lang="ru-RU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цифровых услуг для жителей города;</a:t>
            </a:r>
          </a:p>
          <a:p>
            <a:pPr lvl="0" indent="-285750" algn="just">
              <a:buFont typeface="Wingdings" panose="05000000000000000000" pitchFamily="2" charset="2"/>
              <a:buChar char="Ø"/>
              <a:tabLst>
                <a:tab pos="531813" algn="l"/>
              </a:tabLst>
            </a:pPr>
            <a:r>
              <a:rPr lang="ru-RU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преступности и правонарушений среди несовершеннолетних на территории города Ханты-Мансийска по итогам 2020 года; </a:t>
            </a:r>
          </a:p>
          <a:p>
            <a:pPr lvl="0" indent="-285750" algn="just">
              <a:buFont typeface="Wingdings" panose="05000000000000000000" pitchFamily="2" charset="2"/>
              <a:buChar char="Ø"/>
              <a:tabLst>
                <a:tab pos="531813" algn="l"/>
              </a:tabLst>
            </a:pPr>
            <a:r>
              <a:rPr lang="ru-RU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мер, принимаемых Администрацией города Ханты-Мансийска, по минимизации коррупционных рисков, возникающих при исполнении муниципальными служащими </a:t>
            </a:r>
            <a:r>
              <a:rPr lang="ru-RU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коррупционно</a:t>
            </a:r>
            <a:r>
              <a:rPr lang="ru-RU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опасных функций на предмет полноты и достаточности;</a:t>
            </a:r>
          </a:p>
          <a:p>
            <a:pPr lvl="0" indent="-285750" algn="just">
              <a:buFont typeface="Wingdings" panose="05000000000000000000" pitchFamily="2" charset="2"/>
              <a:buChar char="Ø"/>
              <a:tabLst>
                <a:tab pos="531813" algn="l"/>
              </a:tabLst>
            </a:pPr>
            <a:r>
              <a:rPr lang="ru-RU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комфортной городской среды для маломобильных жителей и инвалидов;</a:t>
            </a:r>
          </a:p>
          <a:p>
            <a:pPr lvl="0" indent="-285750" algn="just">
              <a:buFont typeface="Wingdings" panose="05000000000000000000" pitchFamily="2" charset="2"/>
              <a:buChar char="Ø"/>
              <a:tabLst>
                <a:tab pos="531813" algn="l"/>
              </a:tabLst>
            </a:pPr>
            <a:r>
              <a:rPr lang="ru-RU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наркоситуации</a:t>
            </a:r>
            <a:r>
              <a:rPr lang="ru-RU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Ханты-Мансийском автономном округе – Югре за 2020 год;</a:t>
            </a:r>
          </a:p>
          <a:p>
            <a:pPr lvl="0" indent="-285750" algn="just">
              <a:buFont typeface="Wingdings" panose="05000000000000000000" pitchFamily="2" charset="2"/>
              <a:buChar char="Ø"/>
              <a:tabLst>
                <a:tab pos="531813" algn="l"/>
              </a:tabLst>
            </a:pPr>
            <a:r>
              <a:rPr lang="ru-RU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органами Администрации города Ханты-Мансийска в 2020 году Плана противодействия коррупции в Администрации города Ханты-Мансийска на 2018-2020 годы;</a:t>
            </a:r>
          </a:p>
          <a:p>
            <a:pPr lvl="0" indent="-285750" algn="just">
              <a:buFont typeface="Wingdings" panose="05000000000000000000" pitchFamily="2" charset="2"/>
              <a:buChar char="Ø"/>
              <a:tabLst>
                <a:tab pos="531813" algn="l"/>
              </a:tabLst>
            </a:pPr>
            <a:r>
              <a:rPr lang="ru-RU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города Ханты-Мансийска в реализации федерального проекта «Формирование комфортной городской среды»;</a:t>
            </a:r>
          </a:p>
          <a:p>
            <a:pPr lvl="0" indent="-285750" algn="just">
              <a:buFont typeface="Wingdings" panose="05000000000000000000" pitchFamily="2" charset="2"/>
              <a:buChar char="Ø"/>
              <a:tabLst>
                <a:tab pos="531813" algn="l"/>
              </a:tabLst>
            </a:pPr>
            <a:r>
              <a:rPr lang="ru-RU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«население – администрация города Ханты-Мансийска», обращения </a:t>
            </a:r>
            <a:r>
              <a:rPr lang="ru-RU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граждан;</a:t>
            </a:r>
            <a:endParaRPr lang="ru-RU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92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898" y="5567429"/>
            <a:ext cx="1238484" cy="1192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87465" y="323484"/>
            <a:ext cx="7778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рассмотренные на заседаниях в 2021 году</a:t>
            </a:r>
            <a:endParaRPr lang="ru-RU" sz="2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93744" y="785149"/>
            <a:ext cx="747190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85750" algn="just">
              <a:buFont typeface="Wingdings" panose="05000000000000000000" pitchFamily="2" charset="2"/>
              <a:buChar char="Ø"/>
              <a:tabLst>
                <a:tab pos="531813" algn="l"/>
              </a:tabLst>
            </a:pPr>
            <a:r>
              <a:rPr lang="ru-RU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доступа негосударственных (немуниципальных) организаций (коммерческих, некоммерческих) к предоставлению услуг (выполнению работ) в социальной сфере в 2020 году;</a:t>
            </a:r>
          </a:p>
          <a:p>
            <a:pPr lvl="0" indent="-285750" algn="just">
              <a:buFont typeface="Wingdings" panose="05000000000000000000" pitchFamily="2" charset="2"/>
              <a:buChar char="Ø"/>
              <a:tabLst>
                <a:tab pos="531813" algn="l"/>
              </a:tabLst>
            </a:pPr>
            <a:r>
              <a:rPr lang="ru-RU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проектов общественных объединений, физических лиц, получивших гранты Губернатора ХМАО – Югры в 2020 году; 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</a:t>
            </a:r>
            <a:r>
              <a:rPr lang="ru-RU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спортивных объектов и детских площадок города;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перспективы развития автомобильной инфраструктуры и общественного транспорта;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деятельности гаражных и дачных объединений, перспективы развития; 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эффективных решений и разработка мер по реализации государственной политики в области обращения с животными;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проекта бюджета города Ханты-Мансийска на 2022 год и на плановый период 2023 и 2024 годов;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кандидатур к присвоению почетного звания «Почетный житель города Ханты-Мансийска»: </a:t>
            </a:r>
            <a:r>
              <a:rPr lang="ru-RU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Лозямова</a:t>
            </a:r>
            <a:r>
              <a:rPr lang="ru-RU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З.Н., </a:t>
            </a:r>
            <a:r>
              <a:rPr lang="ru-RU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Бахтияров</a:t>
            </a:r>
            <a:r>
              <a:rPr lang="ru-RU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Г.Ф., Барышников А.Е.;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 приёмка строящихся, реконструирующихся (ремонтирующихся) городских объектов. </a:t>
            </a:r>
            <a:endParaRPr lang="en-US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43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99209" y="288151"/>
            <a:ext cx="82447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r>
              <a:rPr lang="ru-RU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рассмотренные на заседаниях </a:t>
            </a:r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Комиссий, рабочих </a:t>
            </a:r>
            <a:r>
              <a:rPr lang="ru-RU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</a:t>
            </a:r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93744" y="701818"/>
            <a:ext cx="747190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национального проекта «Спорт – норма жизни»;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физкультурно-спортивного комплекса «Готов к труду и обороне». Результаты. Перспективы.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1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осмотра детских площадок, согласно перечню предоставленному Департаментом городского хозяйства Администрации города Ханты-Мансийска;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мер, принимаемых Администрацией города Ханты-Мансийска, по минимизации коррупционных рисков, возникающих при исполнении муниципальными служащими </a:t>
            </a:r>
            <a:r>
              <a:rPr lang="ru-RU" sz="17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коррупционно</a:t>
            </a:r>
            <a:r>
              <a:rPr lang="ru-RU" sz="1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-опасных функций на предмет полноты и достаточности; 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планирование основных мероприятий Общественной палаты города  на 2022 год;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установления порядка награждения почетным дипломом Общественной палаты иных муниципалитетов.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555" y="4312139"/>
            <a:ext cx="3640137" cy="2580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BezverhniyaTA\Desktop\Общественная палата\Фото ОП\Общие фото\20211118_154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012" y="4456692"/>
            <a:ext cx="3210755" cy="224574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05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449" y="5486405"/>
            <a:ext cx="1202413" cy="115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88020" y="250784"/>
            <a:ext cx="767763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31813"/>
            <a:r>
              <a:rPr lang="ru-RU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общественного контроля в 2021 году осуществлены: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мониторинги </a:t>
            </a:r>
            <a:r>
              <a:rPr lang="ru-RU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соблюдения ограничительных мер, направленных на предупреждение завоза и распространения новой </a:t>
            </a:r>
            <a:r>
              <a:rPr lang="ru-RU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в общественных местах;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ремонтных работ дорожного полотна по улице Гагарина;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спортивных объектов и детских площадок на территории города Ханты-Мансийска;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приемка  </a:t>
            </a:r>
            <a:r>
              <a:rPr lang="ru-RU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 пешеходной тропы от  Долины ручьев до Храма Воскресения Христова;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приемка </a:t>
            </a:r>
            <a:r>
              <a:rPr lang="ru-RU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ремонтных работ площади у Храма Воскресения Христова;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приемка </a:t>
            </a:r>
            <a:r>
              <a:rPr lang="ru-RU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дороги по ул. </a:t>
            </a:r>
            <a:r>
              <a:rPr lang="ru-RU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Гагарина;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приемка 5 многоквартирных домов и 4 объектов общественного назначения;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городского общественного транспорта;</a:t>
            </a:r>
          </a:p>
          <a:p>
            <a:pPr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детских площадок города, считающихся бесхозными</a:t>
            </a:r>
            <a:r>
              <a:rPr lang="ru-RU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531813"/>
            <a:r>
              <a:rPr lang="ru-RU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Оценивая значимость вопроса создания доступной среды для маломобильных групп населения в городе Ханты-Мансийске</a:t>
            </a:r>
            <a:r>
              <a:rPr lang="ru-RU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организовано </a:t>
            </a:r>
            <a:r>
              <a:rPr lang="ru-RU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двухдневного обучающего семинара для 60 руководителей и сотрудников муниципальных </a:t>
            </a:r>
            <a:r>
              <a:rPr lang="ru-RU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государственных учреждений, представителей малого и среднего бизнеса города Ханты-Мансийска по теме: «Доступная среда» с приглашением экспертов ГК «ИСТОК – АУДИО» из </a:t>
            </a:r>
            <a:r>
              <a:rPr lang="ru-RU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г.Москвы</a:t>
            </a:r>
            <a:r>
              <a:rPr lang="ru-RU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Семинар включал в себя теоретические и практические занятия. </a:t>
            </a:r>
          </a:p>
        </p:txBody>
      </p:sp>
    </p:spTree>
    <p:extLst>
      <p:ext uri="{BB962C8B-B14F-4D97-AF65-F5344CB8AC3E}">
        <p14:creationId xmlns:p14="http://schemas.microsoft.com/office/powerpoint/2010/main" val="311826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299" y="5497987"/>
            <a:ext cx="1190381" cy="1145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293744" y="368460"/>
            <a:ext cx="7471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1813" algn="l"/>
              </a:tabLst>
            </a:pPr>
            <a:r>
              <a:rPr lang="ru-RU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68101" y="368460"/>
            <a:ext cx="7969579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31813"/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Одиннадцать </a:t>
            </a:r>
            <a:r>
              <a:rPr lang="ru-RU" sz="1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членов Общественной палаты города осуществляют общественную деятельность в составе Общественных советов при органах местного самоуправления, подведомственных муниципальных учреждениях, </a:t>
            </a:r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советах </a:t>
            </a:r>
            <a:r>
              <a:rPr lang="ru-RU" sz="1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органах государственной власти ХМАО – Югры: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</a:t>
            </a:r>
            <a:r>
              <a:rPr lang="ru-RU" sz="1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по вопросам жилищно-коммунального хозяйства при Главе города </a:t>
            </a:r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</a:t>
            </a:r>
            <a:r>
              <a:rPr lang="ru-RU" sz="1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по развитию физической культуры и спорта при Управлении физической культуры, спорта и молодежной политики Администрации города </a:t>
            </a:r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</a:t>
            </a:r>
            <a:r>
              <a:rPr lang="ru-RU" sz="1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по развитию физической культуры и спорта при Управлении физической культуры, спорта и молодежной политики Администрации города </a:t>
            </a:r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</a:t>
            </a:r>
            <a:r>
              <a:rPr lang="ru-RU" sz="1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делам национально-культурных объединений и религиозных организаций города </a:t>
            </a:r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Краеведческий совет города Ханты-Мансийска;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</a:t>
            </a:r>
            <a:r>
              <a:rPr lang="ru-RU" sz="1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местному самоуправлению Думы города Ханты-Мансийска 7 </a:t>
            </a:r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созыва;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Координационный </a:t>
            </a:r>
            <a:r>
              <a:rPr lang="ru-RU" sz="1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малого и среднего предпринимательства города Ханты-Мансийска (заместитель председателя), общественный совет </a:t>
            </a:r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</a:t>
            </a:r>
            <a:r>
              <a:rPr lang="ru-RU" sz="1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при </a:t>
            </a:r>
            <a:r>
              <a:rPr lang="ru-RU" sz="1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Депздраве</a:t>
            </a:r>
            <a:r>
              <a:rPr lang="ru-RU" sz="1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ХМАО – Югры, Совет при уполномоченном по правам человека в ХМАО – </a:t>
            </a:r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Югре;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</a:t>
            </a:r>
            <a:r>
              <a:rPr lang="ru-RU" sz="1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по развитию общего и дополнительного </a:t>
            </a:r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</a:t>
            </a:r>
            <a:r>
              <a:rPr lang="ru-RU" sz="1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при Департаменте управления финансами Администрации города </a:t>
            </a:r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</a:t>
            </a:r>
            <a:r>
              <a:rPr lang="ru-RU" sz="1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МКУ «Служба социальной поддержки населения», Координационный совет по патриотическому воспитанию детей и молодежи при Администрации города Ханты-Мансийска</a:t>
            </a:r>
            <a:r>
              <a:rPr lang="ru-RU" sz="1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52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8732" y="2151873"/>
            <a:ext cx="3228544" cy="2354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sp>
        <p:nvSpPr>
          <p:cNvPr id="8" name="Прямоугольник 7"/>
          <p:cNvSpPr/>
          <p:nvPr/>
        </p:nvSpPr>
        <p:spPr>
          <a:xfrm>
            <a:off x="1088020" y="368460"/>
            <a:ext cx="76776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1813" algn="l"/>
              </a:tabLst>
            </a:pPr>
            <a:r>
              <a:rPr lang="ru-RU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Членами </a:t>
            </a:r>
            <a:r>
              <a:rPr lang="ru-RU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Общественной палаты города принимается активное участие  во многих общественно-значимых социальные мероприятия 2021 года, проводимых в городе: городских торжественных мероприятиях, посвященных памятным датам; акциях по сбору гуманитарной помощи, акциях в поддержку детей; субботниках по уборке и озеленению общественных территорий города</a:t>
            </a:r>
            <a:r>
              <a:rPr lang="ru-RU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b="1" dirty="0"/>
              <a:t> </a:t>
            </a:r>
            <a:endParaRPr lang="ru-RU" sz="1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644" y="2097372"/>
            <a:ext cx="3588152" cy="246305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BezverhniyaTA\Desktop\Общественная палата\Фото ОП\Общие фото\DSC_31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035" y="4398063"/>
            <a:ext cx="3409746" cy="227565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BezverhniyaTA\Desktop\rGY5i4JMVPtOK-a8nE1EaejbAW3mWie2eFbhlZRFb0dPM6WyyxB1M1seHqn601f4J8m7B77MtIDNzogPWgDwbEe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423" y="4398063"/>
            <a:ext cx="3078865" cy="230914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39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397</Words>
  <Application>Microsoft Office PowerPoint</Application>
  <PresentationFormat>Экран (4:3)</PresentationFormat>
  <Paragraphs>74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Безверхняя Татьяна Анатольевна</cp:lastModifiedBy>
  <cp:revision>95</cp:revision>
  <dcterms:created xsi:type="dcterms:W3CDTF">2014-11-21T11:00:06Z</dcterms:created>
  <dcterms:modified xsi:type="dcterms:W3CDTF">2022-08-09T12:57:22Z</dcterms:modified>
</cp:coreProperties>
</file>