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06"/>
  </p:normalViewPr>
  <p:slideViewPr>
    <p:cSldViewPr>
      <p:cViewPr>
        <p:scale>
          <a:sx n="52" d="100"/>
          <a:sy n="52" d="100"/>
        </p:scale>
        <p:origin x="-2304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17A1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rgbClr val="005E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17A1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17A1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1599" y="387677"/>
            <a:ext cx="234378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17A1B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4007" y="2033129"/>
            <a:ext cx="6178550" cy="51028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rgbClr val="005E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5CBFABC-1E87-8041-B74F-F4AE84108B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4"/>
            <a:ext cx="7556500" cy="10688791"/>
          </a:xfrm>
          <a:prstGeom prst="rect">
            <a:avLst/>
          </a:prstGeom>
        </p:spPr>
      </p:pic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644650" y="393700"/>
            <a:ext cx="23437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ВНИМАНИЕ!</a:t>
            </a:r>
          </a:p>
        </p:txBody>
      </p:sp>
      <p:grpSp>
        <p:nvGrpSpPr>
          <p:cNvPr id="18" name="object 18"/>
          <p:cNvGrpSpPr/>
          <p:nvPr/>
        </p:nvGrpSpPr>
        <p:grpSpPr>
          <a:xfrm>
            <a:off x="916901" y="2432671"/>
            <a:ext cx="286385" cy="290195"/>
            <a:chOff x="916901" y="2089480"/>
            <a:chExt cx="286385" cy="290195"/>
          </a:xfrm>
        </p:grpSpPr>
        <p:sp>
          <p:nvSpPr>
            <p:cNvPr id="19" name="object 19"/>
            <p:cNvSpPr/>
            <p:nvPr/>
          </p:nvSpPr>
          <p:spPr>
            <a:xfrm>
              <a:off x="916901" y="2089480"/>
              <a:ext cx="286385" cy="290195"/>
            </a:xfrm>
            <a:custGeom>
              <a:avLst/>
              <a:gdLst/>
              <a:ahLst/>
              <a:cxnLst/>
              <a:rect l="l" t="t" r="r" b="b"/>
              <a:pathLst>
                <a:path w="286384" h="290194">
                  <a:moveTo>
                    <a:pt x="47701" y="0"/>
                  </a:moveTo>
                  <a:lnTo>
                    <a:pt x="29139" y="3759"/>
                  </a:lnTo>
                  <a:lnTo>
                    <a:pt x="13982" y="13982"/>
                  </a:lnTo>
                  <a:lnTo>
                    <a:pt x="3759" y="29139"/>
                  </a:lnTo>
                  <a:lnTo>
                    <a:pt x="0" y="47701"/>
                  </a:lnTo>
                  <a:lnTo>
                    <a:pt x="0" y="242481"/>
                  </a:lnTo>
                  <a:lnTo>
                    <a:pt x="3759" y="261042"/>
                  </a:lnTo>
                  <a:lnTo>
                    <a:pt x="13982" y="276199"/>
                  </a:lnTo>
                  <a:lnTo>
                    <a:pt x="29139" y="286422"/>
                  </a:lnTo>
                  <a:lnTo>
                    <a:pt x="47701" y="290182"/>
                  </a:lnTo>
                  <a:lnTo>
                    <a:pt x="238506" y="290182"/>
                  </a:lnTo>
                  <a:lnTo>
                    <a:pt x="257067" y="286422"/>
                  </a:lnTo>
                  <a:lnTo>
                    <a:pt x="272224" y="276199"/>
                  </a:lnTo>
                  <a:lnTo>
                    <a:pt x="281706" y="262140"/>
                  </a:lnTo>
                  <a:lnTo>
                    <a:pt x="47701" y="262140"/>
                  </a:lnTo>
                  <a:lnTo>
                    <a:pt x="40078" y="260576"/>
                  </a:lnTo>
                  <a:lnTo>
                    <a:pt x="33832" y="256349"/>
                  </a:lnTo>
                  <a:lnTo>
                    <a:pt x="29606" y="250103"/>
                  </a:lnTo>
                  <a:lnTo>
                    <a:pt x="28041" y="242481"/>
                  </a:lnTo>
                  <a:lnTo>
                    <a:pt x="28041" y="47701"/>
                  </a:lnTo>
                  <a:lnTo>
                    <a:pt x="29606" y="40078"/>
                  </a:lnTo>
                  <a:lnTo>
                    <a:pt x="33832" y="33832"/>
                  </a:lnTo>
                  <a:lnTo>
                    <a:pt x="40078" y="29606"/>
                  </a:lnTo>
                  <a:lnTo>
                    <a:pt x="47701" y="28041"/>
                  </a:lnTo>
                  <a:lnTo>
                    <a:pt x="47701" y="0"/>
                  </a:lnTo>
                  <a:close/>
                </a:path>
                <a:path w="286384" h="290194">
                  <a:moveTo>
                    <a:pt x="238506" y="0"/>
                  </a:moveTo>
                  <a:lnTo>
                    <a:pt x="47701" y="0"/>
                  </a:lnTo>
                  <a:lnTo>
                    <a:pt x="47701" y="28041"/>
                  </a:lnTo>
                  <a:lnTo>
                    <a:pt x="238506" y="28041"/>
                  </a:lnTo>
                  <a:lnTo>
                    <a:pt x="246133" y="29606"/>
                  </a:lnTo>
                  <a:lnTo>
                    <a:pt x="252379" y="33832"/>
                  </a:lnTo>
                  <a:lnTo>
                    <a:pt x="256602" y="40078"/>
                  </a:lnTo>
                  <a:lnTo>
                    <a:pt x="258165" y="47701"/>
                  </a:lnTo>
                  <a:lnTo>
                    <a:pt x="258165" y="242481"/>
                  </a:lnTo>
                  <a:lnTo>
                    <a:pt x="256602" y="250103"/>
                  </a:lnTo>
                  <a:lnTo>
                    <a:pt x="252379" y="256349"/>
                  </a:lnTo>
                  <a:lnTo>
                    <a:pt x="246133" y="260576"/>
                  </a:lnTo>
                  <a:lnTo>
                    <a:pt x="238506" y="262140"/>
                  </a:lnTo>
                  <a:lnTo>
                    <a:pt x="281706" y="262140"/>
                  </a:lnTo>
                  <a:lnTo>
                    <a:pt x="282447" y="261042"/>
                  </a:lnTo>
                  <a:lnTo>
                    <a:pt x="286207" y="242481"/>
                  </a:lnTo>
                  <a:lnTo>
                    <a:pt x="286207" y="47701"/>
                  </a:lnTo>
                  <a:lnTo>
                    <a:pt x="282447" y="29139"/>
                  </a:lnTo>
                  <a:lnTo>
                    <a:pt x="272224" y="13982"/>
                  </a:lnTo>
                  <a:lnTo>
                    <a:pt x="257067" y="3759"/>
                  </a:lnTo>
                  <a:lnTo>
                    <a:pt x="238506" y="0"/>
                  </a:lnTo>
                  <a:close/>
                </a:path>
              </a:pathLst>
            </a:custGeom>
            <a:solidFill>
              <a:srgbClr val="124E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7409" y="2159139"/>
              <a:ext cx="168249" cy="167906"/>
            </a:xfrm>
            <a:prstGeom prst="rect">
              <a:avLst/>
            </a:prstGeom>
          </p:spPr>
        </p:pic>
      </p:grpSp>
      <p:sp>
        <p:nvSpPr>
          <p:cNvPr id="32" name="object 32"/>
          <p:cNvSpPr txBox="1">
            <a:spLocks noGrp="1"/>
          </p:cNvSpPr>
          <p:nvPr>
            <p:ph type="body" idx="1"/>
          </p:nvPr>
        </p:nvSpPr>
        <p:spPr>
          <a:xfrm>
            <a:off x="904006" y="2376320"/>
            <a:ext cx="6531844" cy="3589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575" indent="393700" algn="l">
              <a:lnSpc>
                <a:spcPct val="109600"/>
              </a:lnSpc>
              <a:spcBef>
                <a:spcPts val="100"/>
              </a:spcBef>
            </a:pPr>
            <a:r>
              <a:rPr dirty="0"/>
              <a:t>Пенсионный </a:t>
            </a:r>
            <a:r>
              <a:rPr spc="-10" dirty="0"/>
              <a:t>фонд </a:t>
            </a:r>
            <a:r>
              <a:rPr spc="-15" dirty="0"/>
              <a:t>России </a:t>
            </a:r>
            <a:r>
              <a:rPr dirty="0"/>
              <a:t>и Фонд </a:t>
            </a:r>
            <a:r>
              <a:rPr spc="-10" dirty="0"/>
              <a:t>социального </a:t>
            </a:r>
            <a:r>
              <a:rPr spc="-515" dirty="0"/>
              <a:t> </a:t>
            </a:r>
            <a:r>
              <a:rPr spc="-10" dirty="0" err="1"/>
              <a:t>страхования</a:t>
            </a:r>
            <a:r>
              <a:rPr spc="-5" dirty="0"/>
              <a:t> </a:t>
            </a:r>
            <a:r>
              <a:rPr spc="-10" dirty="0" err="1"/>
              <a:t>объедин</a:t>
            </a:r>
            <a:r>
              <a:rPr lang="ru-RU" spc="-10" dirty="0" err="1"/>
              <a:t>ились</a:t>
            </a:r>
            <a:r>
              <a:rPr spc="-10" dirty="0"/>
              <a:t> </a:t>
            </a:r>
            <a:r>
              <a:rPr dirty="0" err="1"/>
              <a:t>в</a:t>
            </a:r>
            <a:r>
              <a:rPr spc="-5" dirty="0"/>
              <a:t> </a:t>
            </a:r>
            <a:r>
              <a:rPr dirty="0" err="1">
                <a:solidFill>
                  <a:srgbClr val="17A1B6"/>
                </a:solidFill>
              </a:rPr>
              <a:t>Фонд</a:t>
            </a:r>
            <a:r>
              <a:rPr spc="-5" dirty="0">
                <a:solidFill>
                  <a:srgbClr val="17A1B6"/>
                </a:solidFill>
              </a:rPr>
              <a:t> </a:t>
            </a:r>
            <a:r>
              <a:rPr spc="-5" dirty="0" err="1">
                <a:solidFill>
                  <a:srgbClr val="17A1B6"/>
                </a:solidFill>
              </a:rPr>
              <a:t>пенсионного</a:t>
            </a:r>
            <a:r>
              <a:rPr dirty="0">
                <a:solidFill>
                  <a:srgbClr val="17A1B6"/>
                </a:solidFill>
              </a:rPr>
              <a:t> </a:t>
            </a:r>
            <a:r>
              <a:rPr lang="ru-RU" dirty="0">
                <a:solidFill>
                  <a:srgbClr val="17A1B6"/>
                </a:solidFill>
              </a:rPr>
              <a:t/>
            </a:r>
            <a:br>
              <a:rPr lang="ru-RU" dirty="0">
                <a:solidFill>
                  <a:srgbClr val="17A1B6"/>
                </a:solidFill>
              </a:rPr>
            </a:br>
            <a:r>
              <a:rPr dirty="0" err="1">
                <a:solidFill>
                  <a:srgbClr val="17A1B6"/>
                </a:solidFill>
              </a:rPr>
              <a:t>и</a:t>
            </a:r>
            <a:r>
              <a:rPr spc="-5" dirty="0">
                <a:solidFill>
                  <a:srgbClr val="17A1B6"/>
                </a:solidFill>
              </a:rPr>
              <a:t> </a:t>
            </a:r>
            <a:r>
              <a:rPr spc="-10" dirty="0" err="1">
                <a:solidFill>
                  <a:srgbClr val="17A1B6"/>
                </a:solidFill>
              </a:rPr>
              <a:t>социального</a:t>
            </a:r>
            <a:r>
              <a:rPr dirty="0">
                <a:solidFill>
                  <a:srgbClr val="17A1B6"/>
                </a:solidFill>
              </a:rPr>
              <a:t> </a:t>
            </a:r>
            <a:r>
              <a:rPr spc="-15" dirty="0" err="1">
                <a:solidFill>
                  <a:srgbClr val="17A1B6"/>
                </a:solidFill>
              </a:rPr>
              <a:t>страхования</a:t>
            </a:r>
            <a:r>
              <a:rPr spc="-10" dirty="0">
                <a:solidFill>
                  <a:srgbClr val="17A1B6"/>
                </a:solidFill>
              </a:rPr>
              <a:t> </a:t>
            </a:r>
            <a:r>
              <a:rPr spc="-15" dirty="0">
                <a:solidFill>
                  <a:srgbClr val="17A1B6"/>
                </a:solidFill>
              </a:rPr>
              <a:t>Российской</a:t>
            </a:r>
            <a:r>
              <a:rPr spc="-20" dirty="0">
                <a:solidFill>
                  <a:srgbClr val="17A1B6"/>
                </a:solidFill>
              </a:rPr>
              <a:t> </a:t>
            </a:r>
            <a:r>
              <a:rPr dirty="0">
                <a:solidFill>
                  <a:srgbClr val="17A1B6"/>
                </a:solidFill>
              </a:rPr>
              <a:t>Федерации</a:t>
            </a:r>
            <a:r>
              <a:rPr spc="-25" dirty="0">
                <a:solidFill>
                  <a:srgbClr val="17A1B6"/>
                </a:solidFill>
              </a:rPr>
              <a:t> </a:t>
            </a:r>
            <a:r>
              <a:rPr b="0" spc="-5" dirty="0">
                <a:latin typeface="Arial"/>
                <a:cs typeface="Arial"/>
              </a:rPr>
              <a:t>(Социальный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фонд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spc="-15" dirty="0">
                <a:latin typeface="Arial"/>
                <a:cs typeface="Arial"/>
              </a:rPr>
              <a:t>России)</a:t>
            </a:r>
          </a:p>
          <a:p>
            <a:pPr marL="12700" marR="5080" algn="l" defTabSz="360000">
              <a:lnSpc>
                <a:spcPct val="114100"/>
              </a:lnSpc>
              <a:spcBef>
                <a:spcPts val="1814"/>
              </a:spcBef>
            </a:pPr>
            <a:r>
              <a:rPr lang="ru-RU" sz="1800" b="0" dirty="0">
                <a:solidFill>
                  <a:srgbClr val="ED135C"/>
                </a:solidFill>
                <a:latin typeface="Arial"/>
                <a:cs typeface="Arial"/>
              </a:rPr>
              <a:t>	</a:t>
            </a:r>
            <a:r>
              <a:rPr b="0" dirty="0" err="1">
                <a:solidFill>
                  <a:srgbClr val="ED135C"/>
                </a:solidFill>
                <a:latin typeface="Arial"/>
                <a:cs typeface="Arial"/>
              </a:rPr>
              <a:t>С</a:t>
            </a:r>
            <a:r>
              <a:rPr b="0" spc="-140" dirty="0">
                <a:solidFill>
                  <a:srgbClr val="ED135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ED135C"/>
                </a:solidFill>
              </a:rPr>
              <a:t>1</a:t>
            </a:r>
            <a:r>
              <a:rPr spc="-305" dirty="0">
                <a:solidFill>
                  <a:srgbClr val="ED135C"/>
                </a:solidFill>
              </a:rPr>
              <a:t> </a:t>
            </a:r>
            <a:r>
              <a:rPr b="0" dirty="0">
                <a:solidFill>
                  <a:srgbClr val="ED135C"/>
                </a:solidFill>
                <a:latin typeface="Arial"/>
                <a:cs typeface="Arial"/>
              </a:rPr>
              <a:t>января</a:t>
            </a:r>
            <a:r>
              <a:rPr b="0" spc="-135" dirty="0">
                <a:solidFill>
                  <a:srgbClr val="ED135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ED135C"/>
                </a:solidFill>
              </a:rPr>
              <a:t>2</a:t>
            </a:r>
            <a:r>
              <a:rPr sz="2400" spc="-35" dirty="0">
                <a:solidFill>
                  <a:srgbClr val="ED135C"/>
                </a:solidFill>
              </a:rPr>
              <a:t>0</a:t>
            </a:r>
            <a:r>
              <a:rPr sz="2400" spc="-30" dirty="0">
                <a:solidFill>
                  <a:srgbClr val="ED135C"/>
                </a:solidFill>
              </a:rPr>
              <a:t>2</a:t>
            </a:r>
            <a:r>
              <a:rPr sz="2400" dirty="0">
                <a:solidFill>
                  <a:srgbClr val="ED135C"/>
                </a:solidFill>
              </a:rPr>
              <a:t>3</a:t>
            </a:r>
            <a:r>
              <a:rPr spc="-305" dirty="0">
                <a:solidFill>
                  <a:srgbClr val="ED135C"/>
                </a:solidFill>
              </a:rPr>
              <a:t> </a:t>
            </a:r>
            <a:r>
              <a:rPr b="0" spc="10" dirty="0">
                <a:solidFill>
                  <a:srgbClr val="ED135C"/>
                </a:solidFill>
                <a:latin typeface="Arial"/>
                <a:cs typeface="Arial"/>
              </a:rPr>
              <a:t>год</a:t>
            </a:r>
            <a:r>
              <a:rPr b="0" dirty="0">
                <a:solidFill>
                  <a:srgbClr val="ED135C"/>
                </a:solidFill>
                <a:latin typeface="Arial"/>
                <a:cs typeface="Arial"/>
              </a:rPr>
              <a:t>а</a:t>
            </a:r>
            <a:r>
              <a:rPr b="0" spc="-140" dirty="0">
                <a:solidFill>
                  <a:srgbClr val="ED135C"/>
                </a:solidFill>
                <a:latin typeface="Arial"/>
                <a:cs typeface="Arial"/>
              </a:rPr>
              <a:t> </a:t>
            </a:r>
            <a:r>
              <a:rPr b="0" dirty="0" err="1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b="0" spc="-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pc="15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Название региона</a:t>
            </a:r>
            <a:r>
              <a:rPr lang="en-US" spc="15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ru-RU" spc="15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региона</a:t>
            </a:r>
            <a:r>
              <a:rPr lang="ru-RU" b="0" dirty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ru-RU" b="0" dirty="0">
                <a:solidFill>
                  <a:srgbClr val="231F20"/>
                </a:solidFill>
                <a:latin typeface="Arial"/>
                <a:cs typeface="Arial"/>
              </a:rPr>
            </a:br>
            <a:r>
              <a:rPr lang="ru-RU" b="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b="0" dirty="0">
                <a:solidFill>
                  <a:srgbClr val="ED135C"/>
                </a:solidFill>
                <a:latin typeface="Arial"/>
                <a:cs typeface="Arial"/>
              </a:rPr>
              <a:t>	</a:t>
            </a:r>
            <a:r>
              <a:rPr lang="ru-RU" spc="15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региона </a:t>
            </a:r>
            <a:r>
              <a:rPr lang="ru-RU" b="0" spc="5" dirty="0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lang="ru-RU" b="0" spc="35" dirty="0">
                <a:solidFill>
                  <a:srgbClr val="231F20"/>
                </a:solidFill>
                <a:latin typeface="Arial"/>
                <a:cs typeface="Arial"/>
              </a:rPr>
              <a:t>с</a:t>
            </a:r>
            <a:r>
              <a:rPr lang="ru-RU" b="0" dirty="0">
                <a:solidFill>
                  <a:srgbClr val="231F20"/>
                </a:solidFill>
                <a:latin typeface="Arial"/>
                <a:cs typeface="Arial"/>
              </a:rPr>
              <a:t>е </a:t>
            </a:r>
            <a:r>
              <a:rPr lang="ru-RU" b="0" spc="10" dirty="0" err="1">
                <a:solidFill>
                  <a:srgbClr val="231F20"/>
                </a:solidFill>
                <a:latin typeface="Arial"/>
                <a:cs typeface="Arial"/>
              </a:rPr>
              <a:t>гос</a:t>
            </a:r>
            <a:r>
              <a:rPr lang="ru-RU" b="0" spc="-5" dirty="0" err="1">
                <a:solidFill>
                  <a:srgbClr val="231F20"/>
                </a:solidFill>
                <a:latin typeface="Arial"/>
                <a:cs typeface="Arial"/>
              </a:rPr>
              <a:t>у</a:t>
            </a:r>
            <a:r>
              <a:rPr b="0" spc="5" dirty="0" err="1">
                <a:solidFill>
                  <a:srgbClr val="231F20"/>
                </a:solidFill>
                <a:latin typeface="Arial"/>
                <a:cs typeface="Arial"/>
              </a:rPr>
              <a:t>дарственные</a:t>
            </a:r>
            <a:r>
              <a:rPr b="0" spc="5" dirty="0">
                <a:solidFill>
                  <a:srgbClr val="231F20"/>
                </a:solidFill>
                <a:latin typeface="Arial"/>
                <a:cs typeface="Arial"/>
              </a:rPr>
              <a:t> услуги </a:t>
            </a:r>
            <a:r>
              <a:rPr b="0" dirty="0" err="1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b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b="0" dirty="0">
                <a:solidFill>
                  <a:srgbClr val="231F20"/>
                </a:solidFill>
                <a:latin typeface="Arial"/>
                <a:cs typeface="Arial"/>
              </a:rPr>
              <a:t>сфере</a:t>
            </a:r>
            <a:r>
              <a:rPr lang="ru-RU" b="0" spc="10" dirty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ru-RU" b="0" spc="10" dirty="0">
                <a:solidFill>
                  <a:srgbClr val="231F20"/>
                </a:solidFill>
                <a:latin typeface="Arial"/>
                <a:cs typeface="Arial"/>
              </a:rPr>
            </a:br>
            <a:r>
              <a:rPr lang="ru-RU" b="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b="0" dirty="0">
                <a:solidFill>
                  <a:srgbClr val="ED135C"/>
                </a:solidFill>
                <a:latin typeface="Arial"/>
                <a:cs typeface="Arial"/>
              </a:rPr>
              <a:t>	</a:t>
            </a:r>
            <a:r>
              <a:rPr lang="ru-RU" b="0" spc="10" dirty="0">
                <a:solidFill>
                  <a:srgbClr val="231F20"/>
                </a:solidFill>
                <a:latin typeface="Arial"/>
                <a:cs typeface="Arial"/>
              </a:rPr>
              <a:t>социального </a:t>
            </a:r>
            <a:r>
              <a:rPr lang="ru-RU" b="0" spc="10" dirty="0" err="1">
                <a:solidFill>
                  <a:srgbClr val="231F20"/>
                </a:solidFill>
                <a:latin typeface="Arial"/>
                <a:cs typeface="Arial"/>
              </a:rPr>
              <a:t>обес</a:t>
            </a:r>
            <a:r>
              <a:rPr b="0" spc="10" dirty="0" err="1">
                <a:solidFill>
                  <a:srgbClr val="231F20"/>
                </a:solidFill>
                <a:latin typeface="Arial"/>
                <a:cs typeface="Arial"/>
              </a:rPr>
              <a:t>пече</a:t>
            </a:r>
            <a:r>
              <a:rPr b="0" spc="-5" dirty="0" err="1">
                <a:solidFill>
                  <a:srgbClr val="231F20"/>
                </a:solidFill>
                <a:latin typeface="Arial"/>
                <a:cs typeface="Arial"/>
              </a:rPr>
              <a:t>ния</a:t>
            </a:r>
            <a:r>
              <a:rPr b="0" spc="-5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b="0" dirty="0">
                <a:solidFill>
                  <a:srgbClr val="231F20"/>
                </a:solidFill>
                <a:latin typeface="Arial"/>
                <a:cs typeface="Arial"/>
              </a:rPr>
              <a:t>возложенные </a:t>
            </a:r>
            <a:r>
              <a:rPr b="0" dirty="0" err="1">
                <a:solidFill>
                  <a:srgbClr val="231F20"/>
                </a:solidFill>
                <a:latin typeface="Arial"/>
                <a:cs typeface="Arial"/>
              </a:rPr>
              <a:t>ранее</a:t>
            </a:r>
            <a:r>
              <a:rPr b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0" dirty="0">
                <a:solidFill>
                  <a:srgbClr val="231F20"/>
                </a:solidFill>
                <a:latin typeface="Arial"/>
                <a:cs typeface="Arial"/>
              </a:rPr>
              <a:t/>
            </a:r>
            <a:br>
              <a:rPr lang="en-US" b="0" dirty="0">
                <a:solidFill>
                  <a:srgbClr val="231F20"/>
                </a:solidFill>
                <a:latin typeface="Arial"/>
                <a:cs typeface="Arial"/>
              </a:rPr>
            </a:br>
            <a:r>
              <a:rPr b="0" dirty="0" err="1">
                <a:solidFill>
                  <a:srgbClr val="231F20"/>
                </a:solidFill>
                <a:latin typeface="Arial"/>
                <a:cs typeface="Arial"/>
              </a:rPr>
              <a:t>на</a:t>
            </a:r>
            <a:r>
              <a:rPr b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b="0" spc="5" dirty="0" err="1">
                <a:solidFill>
                  <a:srgbClr val="231F20"/>
                </a:solidFill>
                <a:latin typeface="Arial"/>
                <a:cs typeface="Arial"/>
              </a:rPr>
              <a:t>Пенсионный</a:t>
            </a:r>
            <a:r>
              <a:rPr lang="ru-RU" b="0" spc="5" dirty="0">
                <a:solidFill>
                  <a:srgbClr val="231F20"/>
                </a:solidFill>
              </a:rPr>
              <a:t> </a:t>
            </a:r>
            <a:r>
              <a:rPr b="0" spc="10" dirty="0" err="1">
                <a:solidFill>
                  <a:srgbClr val="231F20"/>
                </a:solidFill>
                <a:latin typeface="Arial"/>
                <a:cs typeface="Arial"/>
              </a:rPr>
              <a:t>фонд</a:t>
            </a:r>
            <a:r>
              <a:rPr lang="ru-RU" b="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b="0" dirty="0" err="1">
                <a:solidFill>
                  <a:srgbClr val="231F20"/>
                </a:solidFill>
                <a:latin typeface="Arial"/>
                <a:cs typeface="Arial"/>
              </a:rPr>
              <a:t>и</a:t>
            </a:r>
            <a:r>
              <a:rPr b="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b="0" spc="10" dirty="0" err="1">
                <a:solidFill>
                  <a:srgbClr val="231F20"/>
                </a:solidFill>
                <a:latin typeface="Arial"/>
                <a:cs typeface="Arial"/>
              </a:rPr>
              <a:t>Фонд</a:t>
            </a:r>
            <a:r>
              <a:rPr b="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b="0" spc="10" dirty="0" err="1">
                <a:solidFill>
                  <a:srgbClr val="231F20"/>
                </a:solidFill>
                <a:latin typeface="Arial"/>
                <a:cs typeface="Arial"/>
              </a:rPr>
              <a:t>социального</a:t>
            </a:r>
            <a:r>
              <a:rPr lang="en-US" b="0" spc="190" dirty="0">
                <a:solidFill>
                  <a:srgbClr val="231F20"/>
                </a:solidFill>
              </a:rPr>
              <a:t> </a:t>
            </a:r>
            <a:r>
              <a:rPr b="0" dirty="0" err="1">
                <a:solidFill>
                  <a:srgbClr val="231F20"/>
                </a:solidFill>
                <a:latin typeface="Arial"/>
                <a:cs typeface="Arial"/>
              </a:rPr>
              <a:t>страхования</a:t>
            </a:r>
            <a:r>
              <a:rPr b="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b="0" spc="1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b="0" spc="5" dirty="0" err="1">
                <a:solidFill>
                  <a:srgbClr val="231F20"/>
                </a:solidFill>
                <a:latin typeface="Arial"/>
                <a:cs typeface="Arial"/>
              </a:rPr>
              <a:t>оказыва</a:t>
            </a:r>
            <a:r>
              <a:rPr lang="ru-RU" b="0" spc="5" dirty="0">
                <a:solidFill>
                  <a:srgbClr val="231F20"/>
                </a:solidFill>
                <a:latin typeface="Arial"/>
                <a:cs typeface="Arial"/>
              </a:rPr>
              <a:t>ю</a:t>
            </a:r>
            <a:r>
              <a:rPr b="0" spc="5" dirty="0" err="1">
                <a:solidFill>
                  <a:srgbClr val="231F20"/>
                </a:solidFill>
                <a:latin typeface="Arial"/>
                <a:cs typeface="Arial"/>
              </a:rPr>
              <a:t>тся</a:t>
            </a:r>
            <a:r>
              <a:rPr lang="ru-RU" b="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b="0" dirty="0" err="1">
                <a:solidFill>
                  <a:srgbClr val="ED135C"/>
                </a:solidFill>
                <a:latin typeface="Arial"/>
                <a:cs typeface="Arial"/>
              </a:rPr>
              <a:t>в</a:t>
            </a:r>
            <a:r>
              <a:rPr lang="ru-RU" b="0" dirty="0">
                <a:solidFill>
                  <a:srgbClr val="ED135C"/>
                </a:solidFill>
              </a:rPr>
              <a:t> </a:t>
            </a:r>
            <a:r>
              <a:rPr lang="ru-RU" b="0" spc="10" dirty="0">
                <a:solidFill>
                  <a:srgbClr val="ED135C"/>
                </a:solidFill>
                <a:latin typeface="Arial"/>
                <a:cs typeface="Arial"/>
              </a:rPr>
              <a:t>клиентских </a:t>
            </a:r>
            <a:r>
              <a:rPr b="0" spc="15" dirty="0" err="1">
                <a:solidFill>
                  <a:srgbClr val="ED135C"/>
                </a:solidFill>
                <a:latin typeface="Arial"/>
                <a:cs typeface="Arial"/>
              </a:rPr>
              <a:t>с</a:t>
            </a:r>
            <a:r>
              <a:rPr lang="ru-RU" b="0" spc="15">
                <a:solidFill>
                  <a:srgbClr val="ED135C"/>
                </a:solidFill>
                <a:latin typeface="Arial"/>
                <a:cs typeface="Arial"/>
              </a:rPr>
              <a:t>лужб</a:t>
            </a:r>
            <a:r>
              <a:rPr b="0" spc="15" dirty="0" err="1">
                <a:solidFill>
                  <a:srgbClr val="ED135C"/>
                </a:solidFill>
                <a:latin typeface="Arial"/>
                <a:cs typeface="Arial"/>
              </a:rPr>
              <a:t>ах</a:t>
            </a:r>
            <a:r>
              <a:rPr lang="ru-RU" b="0" spc="15" dirty="0">
                <a:solidFill>
                  <a:srgbClr val="231F20"/>
                </a:solidFill>
              </a:rPr>
              <a:t> </a:t>
            </a:r>
            <a:r>
              <a:rPr spc="-15" dirty="0" err="1">
                <a:solidFill>
                  <a:srgbClr val="17A1B6"/>
                </a:solidFill>
              </a:rPr>
              <a:t>Социального</a:t>
            </a:r>
            <a:r>
              <a:rPr spc="-15" dirty="0">
                <a:solidFill>
                  <a:srgbClr val="17A1B6"/>
                </a:solidFill>
              </a:rPr>
              <a:t> </a:t>
            </a:r>
            <a:r>
              <a:rPr spc="-15" dirty="0" err="1">
                <a:solidFill>
                  <a:srgbClr val="17A1B6"/>
                </a:solidFill>
              </a:rPr>
              <a:t>фонда</a:t>
            </a:r>
            <a:r>
              <a:rPr spc="-15" dirty="0">
                <a:solidFill>
                  <a:srgbClr val="17A1B6"/>
                </a:solidFill>
              </a:rPr>
              <a:t> </a:t>
            </a:r>
            <a:r>
              <a:rPr lang="ru-RU" spc="-15" dirty="0">
                <a:solidFill>
                  <a:srgbClr val="17A1B6"/>
                </a:solidFill>
              </a:rPr>
              <a:t>России</a:t>
            </a:r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946505" y="3980674"/>
            <a:ext cx="179705" cy="1009015"/>
          </a:xfrm>
          <a:custGeom>
            <a:avLst/>
            <a:gdLst/>
            <a:ahLst/>
            <a:cxnLst/>
            <a:rect l="l" t="t" r="r" b="b"/>
            <a:pathLst>
              <a:path w="179705" h="1009014">
                <a:moveTo>
                  <a:pt x="0" y="0"/>
                </a:moveTo>
                <a:lnTo>
                  <a:pt x="0" y="1008634"/>
                </a:lnTo>
                <a:lnTo>
                  <a:pt x="179095" y="502945"/>
                </a:lnTo>
                <a:lnTo>
                  <a:pt x="0" y="0"/>
                </a:lnTo>
                <a:close/>
              </a:path>
            </a:pathLst>
          </a:custGeom>
          <a:solidFill>
            <a:srgbClr val="0EAC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485901" y="7061746"/>
            <a:ext cx="5721349" cy="1256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 err="1">
                <a:solidFill>
                  <a:srgbClr val="005E8A"/>
                </a:solidFill>
                <a:latin typeface="Arial"/>
                <a:cs typeface="Arial"/>
              </a:rPr>
              <a:t>Контактная</a:t>
            </a:r>
            <a:r>
              <a:rPr sz="2000" spc="-55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sz="2000" spc="-5" dirty="0" err="1">
                <a:solidFill>
                  <a:srgbClr val="005E8A"/>
                </a:solidFill>
                <a:latin typeface="Arial"/>
                <a:cs typeface="Arial"/>
              </a:rPr>
              <a:t>информация</a:t>
            </a:r>
            <a:r>
              <a:rPr lang="en-US" sz="2000" spc="-5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sz="2000" spc="5" dirty="0" err="1">
                <a:solidFill>
                  <a:srgbClr val="005E8A"/>
                </a:solidFill>
                <a:latin typeface="Arial"/>
                <a:cs typeface="Arial"/>
              </a:rPr>
              <a:t>клиентских</a:t>
            </a:r>
            <a:r>
              <a:rPr sz="2000" spc="-40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sz="2000" spc="15" dirty="0" err="1">
                <a:solidFill>
                  <a:srgbClr val="005E8A"/>
                </a:solidFill>
                <a:latin typeface="Arial"/>
                <a:cs typeface="Arial"/>
              </a:rPr>
              <a:t>служб</a:t>
            </a:r>
            <a:r>
              <a:rPr sz="2000" spc="-35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lang="en-US" sz="2000" spc="-35" dirty="0">
                <a:solidFill>
                  <a:srgbClr val="005E8A"/>
                </a:solidFill>
                <a:latin typeface="Arial"/>
                <a:cs typeface="Arial"/>
              </a:rPr>
              <a:t/>
            </a:r>
            <a:br>
              <a:rPr lang="en-US" sz="2000" spc="-35" dirty="0">
                <a:solidFill>
                  <a:srgbClr val="005E8A"/>
                </a:solidFill>
                <a:latin typeface="Arial"/>
                <a:cs typeface="Arial"/>
              </a:rPr>
            </a:br>
            <a:r>
              <a:rPr sz="2000" dirty="0" err="1">
                <a:solidFill>
                  <a:srgbClr val="005E8A"/>
                </a:solidFill>
                <a:latin typeface="Arial"/>
                <a:cs typeface="Arial"/>
              </a:rPr>
              <a:t>в</a:t>
            </a:r>
            <a:r>
              <a:rPr sz="2000" spc="-30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005E8A"/>
                </a:solidFill>
                <a:latin typeface="Arial"/>
                <a:cs typeface="Arial"/>
              </a:rPr>
              <a:t>городах</a:t>
            </a:r>
            <a:r>
              <a:rPr lang="en-US" sz="2000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005E8A"/>
                </a:solidFill>
                <a:latin typeface="Arial"/>
                <a:cs typeface="Arial"/>
              </a:rPr>
              <a:t>и</a:t>
            </a:r>
            <a:r>
              <a:rPr sz="2000" spc="-35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005E8A"/>
                </a:solidFill>
                <a:latin typeface="Arial"/>
                <a:cs typeface="Arial"/>
              </a:rPr>
              <a:t>районах</a:t>
            </a:r>
            <a:endParaRPr lang="en-US" sz="2000" spc="10" dirty="0">
              <a:solidFill>
                <a:srgbClr val="005E8A"/>
              </a:solidFill>
              <a:latin typeface="Arial"/>
              <a:cs typeface="Arial"/>
            </a:endParaRPr>
          </a:p>
          <a:p>
            <a:pPr marL="12700">
              <a:spcBef>
                <a:spcPts val="100"/>
              </a:spcBef>
            </a:pPr>
            <a:r>
              <a:rPr lang="ru-RU" sz="2000" spc="-5" dirty="0">
                <a:solidFill>
                  <a:srgbClr val="005E8A"/>
                </a:solidFill>
                <a:latin typeface="Arial"/>
                <a:cs typeface="Arial"/>
              </a:rPr>
              <a:t>Контактная</a:t>
            </a:r>
            <a:r>
              <a:rPr lang="ru-RU" sz="2000" spc="-55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lang="ru-RU" sz="2000" spc="-5" dirty="0">
                <a:solidFill>
                  <a:srgbClr val="005E8A"/>
                </a:solidFill>
                <a:latin typeface="Arial"/>
                <a:cs typeface="Arial"/>
              </a:rPr>
              <a:t>информация </a:t>
            </a:r>
            <a:r>
              <a:rPr lang="ru-RU" sz="2000" spc="5" dirty="0">
                <a:solidFill>
                  <a:srgbClr val="005E8A"/>
                </a:solidFill>
                <a:latin typeface="Arial"/>
                <a:cs typeface="Arial"/>
              </a:rPr>
              <a:t>клиентских</a:t>
            </a:r>
            <a:r>
              <a:rPr lang="ru-RU" sz="2000" spc="-40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lang="ru-RU" sz="2000" spc="15" dirty="0">
                <a:solidFill>
                  <a:srgbClr val="005E8A"/>
                </a:solidFill>
                <a:latin typeface="Arial"/>
                <a:cs typeface="Arial"/>
              </a:rPr>
              <a:t>служб</a:t>
            </a:r>
            <a:r>
              <a:rPr lang="ru-RU" sz="2000" spc="-35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br>
              <a:rPr lang="ru-RU" sz="2000" spc="-35" dirty="0">
                <a:solidFill>
                  <a:srgbClr val="005E8A"/>
                </a:solidFill>
                <a:latin typeface="Arial"/>
                <a:cs typeface="Arial"/>
              </a:rPr>
            </a:br>
            <a:r>
              <a:rPr lang="ru-RU" sz="2000" dirty="0">
                <a:solidFill>
                  <a:srgbClr val="005E8A"/>
                </a:solidFill>
                <a:latin typeface="Arial"/>
                <a:cs typeface="Arial"/>
              </a:rPr>
              <a:t>в</a:t>
            </a:r>
            <a:r>
              <a:rPr lang="ru-RU" sz="2000" spc="-30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lang="ru-RU" sz="2000" dirty="0">
                <a:solidFill>
                  <a:srgbClr val="005E8A"/>
                </a:solidFill>
                <a:latin typeface="Arial"/>
                <a:cs typeface="Arial"/>
              </a:rPr>
              <a:t>городах и</a:t>
            </a:r>
            <a:r>
              <a:rPr lang="ru-RU" sz="2000" spc="-35" dirty="0">
                <a:solidFill>
                  <a:srgbClr val="005E8A"/>
                </a:solidFill>
                <a:latin typeface="Arial"/>
                <a:cs typeface="Arial"/>
              </a:rPr>
              <a:t> </a:t>
            </a:r>
            <a:r>
              <a:rPr lang="ru-RU" sz="2000" dirty="0">
                <a:solidFill>
                  <a:srgbClr val="005E8A"/>
                </a:solidFill>
                <a:latin typeface="Arial"/>
                <a:cs typeface="Arial"/>
              </a:rPr>
              <a:t>районах</a:t>
            </a:r>
            <a:endParaRPr lang="ru-RU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18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ВНИМАНИЕ!</dc:title>
  <dc:creator>administrator</dc:creator>
  <cp:lastModifiedBy>Колтыпина Галина Алексеевна</cp:lastModifiedBy>
  <cp:revision>16</cp:revision>
  <dcterms:created xsi:type="dcterms:W3CDTF">2022-10-25T11:50:56Z</dcterms:created>
  <dcterms:modified xsi:type="dcterms:W3CDTF">2022-12-30T08:24:31Z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2022-10-25T00:00:00Z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2022-10-25T00:00:00Z</vt:filetime>
  </property>
</Properties>
</file>