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70" r:id="rId7"/>
    <p:sldId id="271" r:id="rId8"/>
    <p:sldId id="261" r:id="rId9"/>
    <p:sldId id="262" r:id="rId10"/>
    <p:sldId id="263" r:id="rId11"/>
    <p:sldId id="273" r:id="rId12"/>
    <p:sldId id="274" r:id="rId13"/>
    <p:sldId id="264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600"/>
    <a:srgbClr val="3C1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5" autoAdjust="0"/>
    <p:restoredTop sz="94628"/>
  </p:normalViewPr>
  <p:slideViewPr>
    <p:cSldViewPr snapToGrid="0" snapToObjects="1">
      <p:cViewPr varScale="1">
        <p:scale>
          <a:sx n="116" d="100"/>
          <a:sy n="116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3F92FB3D-956B-406E-9D78-A249A8EA39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5DBAB95-CFE1-420B-8A8C-2EA2985113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E744-0278-4D48-83B3-40D06AE27949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5497A68-F182-4DA5-9ED6-591BD92E09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8B80C40-E378-4C3B-A189-6F93784C7B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59B4F-5FFC-409D-AB00-321253679F8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646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68AAB-7519-4D48-AF6A-CB3148FD8A8A}" type="datetimeFigureOut">
              <a:rPr lang="ru-RU" smtClean="0"/>
              <a:t>30.09.2024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E2E57-9A10-4CB8-AE9D-83225B6FE5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414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E2E57-9A10-4CB8-AE9D-83225B6FE5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rtlCol="0"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36ED51D-342A-453D-9C0A-4BDEC9CD58EE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 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Полилиния 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Полилиния 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38AA01-66C5-47AB-BE57-518CBA638347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9C1298-FAA2-40D1-87FB-4F912D69B98D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AB5D67-AED3-4921-ADED-4A44CC65EBD7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C181D4E-CEC0-40A5-806A-544D5F8AA868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лилиния 6" title="Отметки-уголки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464791-3149-44F4-98DB-41A1BD185F3E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D1D2B0-C285-4750-80CC-162C71148256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465782-A9EE-4C32-B704-8128213E89B2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BF79A7-1DA0-4D0C-A7FF-4470170CA646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 title="Фоновая фигура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 rtlCol="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CF1C73C-6258-45BD-8A25-69EEF375B85E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 title="Фоновая фигура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32120" y="0"/>
            <a:ext cx="6659880" cy="6857999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A038BF-1172-4CE0-96E1-C1E0EB5F7DCE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38F46EE4-6AED-4FE4-A04C-E5FABDEAFEE2}" type="datetime1">
              <a:rPr lang="ru-RU" smtClean="0"/>
              <a:t>30.09.2024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69E57DC2-970A-4B3E-BB1C-7A09969E49D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 8" title="Боковая панель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олилиния 6">
            <a:extLst>
              <a:ext uri="{FF2B5EF4-FFF2-40B4-BE49-F238E27FC236}">
                <a16:creationId xmlns="" xmlns:a16="http://schemas.microsoft.com/office/drawing/2014/main" id="{69C1BB7B-F21E-41A2-B30C-D8507B9602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1306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34" name="Полилиния 6">
            <a:extLst>
              <a:ext uri="{FF2B5EF4-FFF2-40B4-BE49-F238E27FC236}">
                <a16:creationId xmlns="" xmlns:a16="http://schemas.microsoft.com/office/drawing/2014/main" id="{DF6D7DDE-F8A1-4105-9729-F9EB5F81A3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1306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1568" y="1683807"/>
            <a:ext cx="9197352" cy="2098226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rgbClr val="3C1C0D"/>
                </a:solidFill>
                <a:latin typeface="Bahnschrift Condensed" panose="020B0502040204020203" pitchFamily="34" charset="0"/>
              </a:rPr>
              <a:t>Архив: </a:t>
            </a:r>
            <a:r>
              <a:rPr lang="ru-RU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/>
            </a:r>
            <a:br>
              <a:rPr lang="ru-RU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</a:br>
            <a:r>
              <a:rPr lang="ru-RU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>прошлое </a:t>
            </a:r>
            <a:r>
              <a:rPr lang="ru-RU" dirty="0">
                <a:solidFill>
                  <a:srgbClr val="3C1C0D"/>
                </a:solidFill>
                <a:latin typeface="Bahnschrift Condensed" panose="020B0502040204020203" pitchFamily="34" charset="0"/>
              </a:rPr>
              <a:t>и настоящее</a:t>
            </a:r>
            <a:endParaRPr lang="ru-RU" dirty="0">
              <a:solidFill>
                <a:schemeClr val="bg2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Подзаголовок 3">
            <a:extLst>
              <a:ext uri="{FF2B5EF4-FFF2-40B4-BE49-F238E27FC236}">
                <a16:creationId xmlns="" xmlns:a16="http://schemas.microsoft.com/office/drawing/2014/main" id="{6E661E49-0788-40C2-A5B6-638ADED71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0543" y="4394968"/>
            <a:ext cx="8639403" cy="1086237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rgbClr val="3C1C0D"/>
                </a:solidFill>
                <a:latin typeface="Bahnschrift Condensed" panose="020B0502040204020203" pitchFamily="34" charset="0"/>
              </a:rPr>
              <a:t>Виртуальная выставка</a:t>
            </a:r>
            <a:r>
              <a:rPr lang="ru-RU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>, посвященная </a:t>
            </a:r>
            <a:r>
              <a:rPr lang="ru-RU" dirty="0">
                <a:solidFill>
                  <a:srgbClr val="3C1C0D"/>
                </a:solidFill>
                <a:latin typeface="Bahnschrift Condensed" panose="020B0502040204020203" pitchFamily="34" charset="0"/>
              </a:rPr>
              <a:t>90-летию </a:t>
            </a:r>
            <a:r>
              <a:rPr lang="ru-RU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>Архивной </a:t>
            </a:r>
            <a:r>
              <a:rPr lang="ru-RU" dirty="0">
                <a:solidFill>
                  <a:srgbClr val="3C1C0D"/>
                </a:solidFill>
                <a:latin typeface="Bahnschrift Condensed" panose="020B0502040204020203" pitchFamily="34" charset="0"/>
              </a:rPr>
              <a:t>отрасли Югры </a:t>
            </a:r>
          </a:p>
          <a:p>
            <a:pPr rtl="0"/>
            <a:endParaRPr lang="ru-RU" dirty="0">
              <a:solidFill>
                <a:srgbClr val="3C1C0D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Подзаголовок 3">
            <a:extLst>
              <a:ext uri="{FF2B5EF4-FFF2-40B4-BE49-F238E27FC236}">
                <a16:creationId xmlns="" xmlns:a16="http://schemas.microsoft.com/office/drawing/2014/main" id="{6E661E49-0788-40C2-A5B6-638ADED71159}"/>
              </a:ext>
            </a:extLst>
          </p:cNvPr>
          <p:cNvSpPr txBox="1">
            <a:spLocks/>
          </p:cNvSpPr>
          <p:nvPr/>
        </p:nvSpPr>
        <p:spPr>
          <a:xfrm>
            <a:off x="9467836" y="6208123"/>
            <a:ext cx="2724164" cy="651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400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>Архивный отдел управления культуры Администрации города Ханты-Мансийска</a:t>
            </a:r>
          </a:p>
          <a:p>
            <a:pPr algn="r"/>
            <a:endParaRPr lang="ru-RU" sz="1400" dirty="0">
              <a:solidFill>
                <a:srgbClr val="3C1C0D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Подзаголовок 3">
            <a:extLst>
              <a:ext uri="{FF2B5EF4-FFF2-40B4-BE49-F238E27FC236}">
                <a16:creationId xmlns="" xmlns:a16="http://schemas.microsoft.com/office/drawing/2014/main" id="{6E661E49-0788-40C2-A5B6-638ADED71159}"/>
              </a:ext>
            </a:extLst>
          </p:cNvPr>
          <p:cNvSpPr txBox="1">
            <a:spLocks/>
          </p:cNvSpPr>
          <p:nvPr/>
        </p:nvSpPr>
        <p:spPr>
          <a:xfrm>
            <a:off x="5344072" y="6395815"/>
            <a:ext cx="1246686" cy="275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3C1C0D"/>
                </a:solidFill>
                <a:latin typeface="Bahnschrift Condensed" panose="020B0502040204020203" pitchFamily="34" charset="0"/>
              </a:rPr>
              <a:t>2024 год</a:t>
            </a:r>
          </a:p>
          <a:p>
            <a:endParaRPr lang="ru-RU" sz="1400" dirty="0">
              <a:solidFill>
                <a:srgbClr val="3C1C0D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7949" y="459852"/>
            <a:ext cx="5520088" cy="2369976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В связи с присвоением городу Ханты-Мансийску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latin typeface="Bahnschrift Condensed" panose="020B0502040204020203" pitchFamily="34" charset="0"/>
              </a:rPr>
              <a:t>2023 году почетного звания «Город трудовой доблести</a:t>
            </a:r>
            <a:r>
              <a:rPr lang="ru-RU" sz="2400" dirty="0" smtClean="0">
                <a:latin typeface="Bahnschrift Condensed" panose="020B0502040204020203" pitchFamily="34" charset="0"/>
              </a:rPr>
              <a:t>», сотрудниками </a:t>
            </a:r>
            <a:r>
              <a:rPr lang="ru-RU" sz="2400" dirty="0">
                <a:latin typeface="Bahnschrift Condensed" panose="020B0502040204020203" pitchFamily="34" charset="0"/>
              </a:rPr>
              <a:t>архивного отдела особое внимание уделяется работе по сбору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и </a:t>
            </a:r>
            <a:r>
              <a:rPr lang="ru-RU" sz="2400" dirty="0">
                <a:latin typeface="Bahnschrift Condensed" panose="020B0502040204020203" pitchFamily="34" charset="0"/>
              </a:rPr>
              <a:t>систематизации материалов о подвигах </a:t>
            </a:r>
            <a:r>
              <a:rPr lang="ru-RU" sz="2400" dirty="0" err="1">
                <a:latin typeface="Bahnschrift Condensed" panose="020B0502040204020203" pitchFamily="34" charset="0"/>
              </a:rPr>
              <a:t>хантымансийцев</a:t>
            </a:r>
            <a:r>
              <a:rPr lang="ru-RU" sz="2400" dirty="0">
                <a:latin typeface="Bahnschrift Condensed" panose="020B0502040204020203" pitchFamily="34" charset="0"/>
              </a:rPr>
              <a:t> - тружеников тыла в годы Великой Отечественной войны 1941-1945 </a:t>
            </a:r>
            <a:r>
              <a:rPr lang="ru-RU" sz="2400" dirty="0" smtClean="0">
                <a:latin typeface="Bahnschrift Condensed" panose="020B0502040204020203" pitchFamily="34" charset="0"/>
              </a:rPr>
              <a:t>гг</a:t>
            </a:r>
            <a:r>
              <a:rPr lang="ru-RU" sz="2400" dirty="0"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209340" y="4629751"/>
            <a:ext cx="5526876" cy="1357163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Важная для всех будущий поколений горожан акция - «Трудового фронта имена» позволяет собрать документы личного происхождения наших земляков - тружеников тыла.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6" y="2993455"/>
            <a:ext cx="4759694" cy="35697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82" y="459852"/>
            <a:ext cx="2779294" cy="37057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3" descr="D:\доклад на Думу\Фотографии за 2023 год\20240216_104324.jpg"/>
          <p:cNvPicPr/>
          <p:nvPr/>
        </p:nvPicPr>
        <p:blipFill>
          <a:blip r:embed="rId4"/>
          <a:stretch/>
        </p:blipFill>
        <p:spPr>
          <a:xfrm rot="5400000">
            <a:off x="8659386" y="928142"/>
            <a:ext cx="3705728" cy="2769147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782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7399" y="461815"/>
            <a:ext cx="5055564" cy="4068501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Bahnschrift Condensed" panose="020B0502040204020203" pitchFamily="34" charset="0"/>
              </a:rPr>
              <a:t>90 лет </a:t>
            </a:r>
            <a:r>
              <a:rPr lang="ru-RU" sz="2200" dirty="0" smtClean="0">
                <a:latin typeface="Bahnschrift Condensed" panose="020B0502040204020203" pitchFamily="34" charset="0"/>
              </a:rPr>
              <a:t>назад - 1 </a:t>
            </a:r>
            <a:r>
              <a:rPr lang="ru-RU" sz="2200" dirty="0">
                <a:latin typeface="Bahnschrift Condensed" panose="020B0502040204020203" pitchFamily="34" charset="0"/>
              </a:rPr>
              <a:t>октября </a:t>
            </a:r>
            <a:r>
              <a:rPr lang="ru-RU" sz="2200" dirty="0" smtClean="0">
                <a:latin typeface="Bahnschrift Condensed" panose="020B0502040204020203" pitchFamily="34" charset="0"/>
              </a:rPr>
              <a:t>1934 года </a:t>
            </a:r>
            <a:r>
              <a:rPr lang="ru-RU" sz="2200" dirty="0" smtClean="0">
                <a:latin typeface="Bahnschrift Condensed" panose="020B0502040204020203" pitchFamily="34" charset="0"/>
              </a:rPr>
              <a:t/>
            </a:r>
            <a:br>
              <a:rPr lang="ru-RU" sz="2200" dirty="0" smtClean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>при Остяко-Вогульском </a:t>
            </a:r>
            <a:r>
              <a:rPr lang="ru-RU" sz="2200" dirty="0">
                <a:latin typeface="Bahnschrift Condensed" panose="020B0502040204020203" pitchFamily="34" charset="0"/>
              </a:rPr>
              <a:t>окружном исполнительном комитете было образовано </a:t>
            </a:r>
            <a:r>
              <a:rPr lang="ru-RU" sz="2200" dirty="0" smtClean="0">
                <a:latin typeface="Bahnschrift Condensed" panose="020B0502040204020203" pitchFamily="34" charset="0"/>
              </a:rPr>
              <a:t>Окружное </a:t>
            </a:r>
            <a:r>
              <a:rPr lang="ru-RU" sz="2200" dirty="0">
                <a:latin typeface="Bahnschrift Condensed" panose="020B0502040204020203" pitchFamily="34" charset="0"/>
              </a:rPr>
              <a:t>архивное </a:t>
            </a:r>
            <a:r>
              <a:rPr lang="ru-RU" sz="2200" dirty="0" smtClean="0">
                <a:latin typeface="Bahnschrift Condensed" panose="020B0502040204020203" pitchFamily="34" charset="0"/>
              </a:rPr>
              <a:t>бюро, переименованное </a:t>
            </a:r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1940 году </a:t>
            </a:r>
            <a:r>
              <a:rPr lang="ru-RU" sz="2200" dirty="0" smtClean="0">
                <a:latin typeface="Bahnschrift Condensed" panose="020B0502040204020203" pitchFamily="34" charset="0"/>
              </a:rPr>
              <a:t/>
            </a:r>
            <a:br>
              <a:rPr lang="ru-RU" sz="2200" dirty="0" smtClean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Государственный архив </a:t>
            </a:r>
            <a:r>
              <a:rPr lang="ru-RU" sz="2200" dirty="0" smtClean="0">
                <a:latin typeface="Bahnschrift Condensed" panose="020B0502040204020203" pitchFamily="34" charset="0"/>
              </a:rPr>
              <a:t>Ханты-Мансийского </a:t>
            </a:r>
            <a:r>
              <a:rPr lang="ru-RU" sz="2200" dirty="0">
                <a:latin typeface="Bahnschrift Condensed" panose="020B0502040204020203" pitchFamily="34" charset="0"/>
              </a:rPr>
              <a:t>национального округа, который одновременно исполнял функции управленческого органа </a:t>
            </a:r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сфере архивного дела </a:t>
            </a:r>
            <a:r>
              <a:rPr lang="ru-RU" sz="2200" dirty="0" smtClean="0">
                <a:latin typeface="Bahnschrift Condensed" panose="020B0502040204020203" pitchFamily="34" charset="0"/>
              </a:rPr>
              <a:t>и </a:t>
            </a:r>
            <a:r>
              <a:rPr lang="ru-RU" sz="2200" dirty="0">
                <a:latin typeface="Bahnschrift Condensed" panose="020B0502040204020203" pitchFamily="34" charset="0"/>
              </a:rPr>
              <a:t>архивного </a:t>
            </a:r>
            <a:r>
              <a:rPr lang="ru-RU" sz="2200" dirty="0" smtClean="0">
                <a:latin typeface="Bahnschrift Condensed" panose="020B0502040204020203" pitchFamily="34" charset="0"/>
              </a:rPr>
              <a:t>учреждения.</a:t>
            </a:r>
            <a:r>
              <a:rPr lang="ru-RU" sz="2200" dirty="0">
                <a:latin typeface="Bahnschrift Condensed" panose="020B0502040204020203" pitchFamily="34" charset="0"/>
              </a:rPr>
              <a:t/>
            </a:r>
            <a:br>
              <a:rPr lang="ru-RU" sz="2200" dirty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/>
            </a:r>
            <a:br>
              <a:rPr lang="ru-RU" sz="2200" dirty="0" smtClean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тот непростой период становления архивного дела в округе перед архивистами стояла задача </a:t>
            </a:r>
            <a:r>
              <a:rPr lang="ru-RU" sz="2200" dirty="0" smtClean="0">
                <a:latin typeface="Bahnschrift Condensed" panose="020B0502040204020203" pitchFamily="34" charset="0"/>
              </a:rPr>
              <a:t/>
            </a:r>
            <a:br>
              <a:rPr lang="ru-RU" sz="2200" dirty="0" smtClean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>по формированию </a:t>
            </a:r>
            <a:r>
              <a:rPr lang="ru-RU" sz="2200" dirty="0">
                <a:latin typeface="Bahnschrift Condensed" panose="020B0502040204020203" pitchFamily="34" charset="0"/>
              </a:rPr>
              <a:t>и сохранению документального исторического наследия нашего </a:t>
            </a:r>
            <a:r>
              <a:rPr lang="ru-RU" sz="2200" dirty="0" smtClean="0">
                <a:latin typeface="Bahnschrift Condensed" panose="020B0502040204020203" pitchFamily="34" charset="0"/>
              </a:rPr>
              <a:t>региона.</a:t>
            </a:r>
            <a:endParaRPr lang="ru-RU" sz="2200" dirty="0">
              <a:latin typeface="Bahnschrift Condensed" panose="020B0502040204020203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252519" y="2561969"/>
            <a:ext cx="5461686" cy="3739977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На первом этапе становления архивного дела в наше регионе важную </a:t>
            </a:r>
            <a:r>
              <a:rPr lang="ru-RU" sz="2200" dirty="0">
                <a:latin typeface="Bahnschrift Condensed" panose="020B0502040204020203" pitchFamily="34" charset="0"/>
              </a:rPr>
              <a:t>роль </a:t>
            </a:r>
            <a:r>
              <a:rPr lang="ru-RU" sz="2200" dirty="0" smtClean="0">
                <a:latin typeface="Bahnschrift Condensed" panose="020B0502040204020203" pitchFamily="34" charset="0"/>
              </a:rPr>
              <a:t>сыграл </a:t>
            </a:r>
            <a:r>
              <a:rPr lang="ru-RU" sz="2200" dirty="0">
                <a:latin typeface="Bahnschrift Condensed" panose="020B0502040204020203" pitchFamily="34" charset="0"/>
              </a:rPr>
              <a:t>директор окружного архива </a:t>
            </a:r>
            <a:r>
              <a:rPr lang="ru-RU" sz="2200" dirty="0" smtClean="0">
                <a:latin typeface="Bahnschrift Condensed" panose="020B0502040204020203" pitchFamily="34" charset="0"/>
              </a:rPr>
              <a:t>Бардин </a:t>
            </a:r>
            <a:r>
              <a:rPr lang="ru-RU" sz="2200" dirty="0">
                <a:latin typeface="Bahnschrift Condensed" panose="020B0502040204020203" pitchFamily="34" charset="0"/>
              </a:rPr>
              <a:t>Павел Павлович, который развернул работу </a:t>
            </a:r>
            <a:r>
              <a:rPr lang="ru-RU" sz="2200" dirty="0" smtClean="0">
                <a:latin typeface="Bahnschrift Condensed" panose="020B0502040204020203" pitchFamily="34" charset="0"/>
              </a:rPr>
              <a:t>по </a:t>
            </a:r>
            <a:r>
              <a:rPr lang="ru-RU" sz="2200" dirty="0">
                <a:latin typeface="Bahnschrift Condensed" panose="020B0502040204020203" pitchFamily="34" charset="0"/>
              </a:rPr>
              <a:t>упорядочению делопроизводства </a:t>
            </a:r>
            <a:endParaRPr lang="ru-RU" sz="22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на </a:t>
            </a:r>
            <a:r>
              <a:rPr lang="ru-RU" sz="2200" dirty="0">
                <a:latin typeface="Bahnschrift Condensed" panose="020B0502040204020203" pitchFamily="34" charset="0"/>
              </a:rPr>
              <a:t>предприятиях, </a:t>
            </a:r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организациях и учреждениях, </a:t>
            </a:r>
            <a:endParaRPr lang="ru-RU" sz="22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на </a:t>
            </a:r>
            <a:r>
              <a:rPr lang="ru-RU" sz="2200" dirty="0">
                <a:latin typeface="Bahnschrift Condensed" panose="020B0502040204020203" pitchFamily="34" charset="0"/>
              </a:rPr>
              <a:t>окружном уровне ставил вопросы о развитии архивного дела в округе. </a:t>
            </a:r>
            <a:endParaRPr lang="ru-RU" sz="2200" dirty="0" smtClean="0">
              <a:latin typeface="Bahnschrift Condensed" panose="020B0502040204020203" pitchFamily="34" charset="0"/>
            </a:endParaRPr>
          </a:p>
          <a:p>
            <a:pPr algn="ctr"/>
            <a:endParaRPr lang="ru-RU" sz="22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1939 году П.П. Бардин добился строительства специального деревянного здания для архива по улице Революции, </a:t>
            </a:r>
            <a:r>
              <a:rPr lang="ru-RU" sz="2200" dirty="0" smtClean="0">
                <a:latin typeface="Bahnschrift Condensed" panose="020B0502040204020203" pitchFamily="34" charset="0"/>
              </a:rPr>
              <a:t>5 (ныне улица Мира), в котором архив находился несколько десятилетий - по 1980 год.</a:t>
            </a:r>
            <a:endParaRPr lang="ru-RU" sz="22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3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4316" y="983549"/>
            <a:ext cx="6299739" cy="1663398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200" dirty="0">
                <a:latin typeface="Bahnschrift Condensed" panose="020B0502040204020203" pitchFamily="34" charset="0"/>
              </a:rPr>
              <a:t>Перед войной, благодаря руководителю Архивного бюро Бардину Павлу Павловичу, в 1936-1937 годах были образованы первые районные </a:t>
            </a:r>
            <a:r>
              <a:rPr lang="ru-RU" sz="2200" dirty="0" smtClean="0">
                <a:latin typeface="Bahnschrift Condensed" panose="020B0502040204020203" pitchFamily="34" charset="0"/>
              </a:rPr>
              <a:t>архивы: Березовский</a:t>
            </a:r>
            <a:r>
              <a:rPr lang="ru-RU" sz="2200" dirty="0">
                <a:latin typeface="Bahnschrift Condensed" panose="020B0502040204020203" pitchFamily="34" charset="0"/>
              </a:rPr>
              <a:t>, </a:t>
            </a:r>
            <a:r>
              <a:rPr lang="ru-RU" sz="2200" dirty="0" err="1">
                <a:latin typeface="Bahnschrift Condensed" panose="020B0502040204020203" pitchFamily="34" charset="0"/>
              </a:rPr>
              <a:t>Кондинский</a:t>
            </a:r>
            <a:r>
              <a:rPr lang="ru-RU" sz="2200" dirty="0">
                <a:latin typeface="Bahnschrift Condensed" panose="020B0502040204020203" pitchFamily="34" charset="0"/>
              </a:rPr>
              <a:t>, </a:t>
            </a:r>
            <a:r>
              <a:rPr lang="ru-RU" sz="2200" dirty="0" err="1">
                <a:latin typeface="Bahnschrift Condensed" panose="020B0502040204020203" pitchFamily="34" charset="0"/>
              </a:rPr>
              <a:t>Ларьякский</a:t>
            </a:r>
            <a:r>
              <a:rPr lang="ru-RU" sz="2200" dirty="0">
                <a:latin typeface="Bahnschrift Condensed" panose="020B0502040204020203" pitchFamily="34" charset="0"/>
              </a:rPr>
              <a:t> (сейчас </a:t>
            </a:r>
            <a:r>
              <a:rPr lang="ru-RU" sz="2200" dirty="0" err="1">
                <a:latin typeface="Bahnschrift Condensed" panose="020B0502040204020203" pitchFamily="34" charset="0"/>
              </a:rPr>
              <a:t>Нижневартовский</a:t>
            </a:r>
            <a:r>
              <a:rPr lang="ru-RU" sz="2200" dirty="0">
                <a:latin typeface="Bahnschrift Condensed" panose="020B0502040204020203" pitchFamily="34" charset="0"/>
              </a:rPr>
              <a:t>), </a:t>
            </a:r>
            <a:r>
              <a:rPr lang="ru-RU" sz="2200" dirty="0" smtClean="0">
                <a:latin typeface="Bahnschrift Condensed" panose="020B0502040204020203" pitchFamily="34" charset="0"/>
              </a:rPr>
              <a:t/>
            </a:r>
            <a:br>
              <a:rPr lang="ru-RU" sz="2200" dirty="0" smtClean="0">
                <a:latin typeface="Bahnschrift Condensed" panose="020B0502040204020203" pitchFamily="34" charset="0"/>
              </a:rPr>
            </a:br>
            <a:r>
              <a:rPr lang="ru-RU" sz="2200" dirty="0" smtClean="0">
                <a:latin typeface="Bahnschrift Condensed" panose="020B0502040204020203" pitchFamily="34" charset="0"/>
              </a:rPr>
              <a:t>Микояновский </a:t>
            </a:r>
            <a:r>
              <a:rPr lang="ru-RU" sz="2200" dirty="0">
                <a:latin typeface="Bahnschrift Condensed" panose="020B0502040204020203" pitchFamily="34" charset="0"/>
              </a:rPr>
              <a:t>(сейчас Октябрьский), </a:t>
            </a:r>
            <a:r>
              <a:rPr lang="ru-RU" sz="2200" dirty="0" err="1">
                <a:latin typeface="Bahnschrift Condensed" panose="020B0502040204020203" pitchFamily="34" charset="0"/>
              </a:rPr>
              <a:t>Сургутский</a:t>
            </a:r>
            <a:r>
              <a:rPr lang="ru-RU" sz="2200" dirty="0" smtClean="0">
                <a:latin typeface="Bahnschrift Condensed" panose="020B0502040204020203" pitchFamily="34" charset="0"/>
              </a:rPr>
              <a:t>.</a:t>
            </a:r>
            <a:r>
              <a:rPr lang="ru-RU" sz="2200" dirty="0">
                <a:latin typeface="Bahnschrift Condensed" panose="020B0502040204020203" pitchFamily="34" charset="0"/>
              </a:rPr>
              <a:t/>
            </a:r>
            <a:br>
              <a:rPr lang="ru-RU" sz="2200" dirty="0">
                <a:latin typeface="Bahnschrift Condensed" panose="020B0502040204020203" pitchFamily="34" charset="0"/>
              </a:rPr>
            </a:br>
            <a:endParaRPr lang="ru-RU" sz="2200" dirty="0">
              <a:latin typeface="Bahnschrift Condensed" panose="020B0502040204020203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74316" y="4923155"/>
            <a:ext cx="6029135" cy="1174282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В </a:t>
            </a:r>
            <a:r>
              <a:rPr lang="ru-RU" sz="2200" dirty="0">
                <a:latin typeface="Bahnschrift Condensed" panose="020B0502040204020203" pitchFamily="34" charset="0"/>
              </a:rPr>
              <a:t>период открытия нефтяных и газовых месторождений вместе с городами появлялись и архивы: в городах </a:t>
            </a:r>
            <a:r>
              <a:rPr lang="ru-RU" sz="2200" dirty="0" err="1">
                <a:latin typeface="Bahnschrift Condensed" panose="020B0502040204020203" pitchFamily="34" charset="0"/>
              </a:rPr>
              <a:t>Урае</a:t>
            </a:r>
            <a:r>
              <a:rPr lang="ru-RU" sz="2200" dirty="0">
                <a:latin typeface="Bahnschrift Condensed" panose="020B0502040204020203" pitchFamily="34" charset="0"/>
              </a:rPr>
              <a:t>, Нефтеюганске, </a:t>
            </a:r>
            <a:r>
              <a:rPr lang="ru-RU" sz="2200" dirty="0" err="1">
                <a:latin typeface="Bahnschrift Condensed" panose="020B0502040204020203" pitchFamily="34" charset="0"/>
              </a:rPr>
              <a:t>Мегионе</a:t>
            </a:r>
            <a:r>
              <a:rPr lang="ru-RU" sz="2200" dirty="0">
                <a:latin typeface="Bahnschrift Condensed" panose="020B0502040204020203" pitchFamily="34" charset="0"/>
              </a:rPr>
              <a:t>, </a:t>
            </a:r>
            <a:r>
              <a:rPr lang="ru-RU" sz="2200" dirty="0" err="1">
                <a:latin typeface="Bahnschrift Condensed" panose="020B0502040204020203" pitchFamily="34" charset="0"/>
              </a:rPr>
              <a:t>Лангепасе</a:t>
            </a:r>
            <a:r>
              <a:rPr lang="ru-RU" sz="2200" dirty="0">
                <a:latin typeface="Bahnschrift Condensed" panose="020B0502040204020203" pitchFamily="34" charset="0"/>
              </a:rPr>
              <a:t>, Когалыме </a:t>
            </a:r>
            <a:r>
              <a:rPr lang="ru-RU" sz="2200" dirty="0" smtClean="0">
                <a:latin typeface="Bahnschrift Condensed" panose="020B0502040204020203" pitchFamily="34" charset="0"/>
              </a:rPr>
              <a:t>и </a:t>
            </a:r>
            <a:r>
              <a:rPr lang="ru-RU" sz="2200" dirty="0">
                <a:latin typeface="Bahnschrift Condensed" panose="020B0502040204020203" pitchFamily="34" charset="0"/>
              </a:rPr>
              <a:t>так далее.</a:t>
            </a: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74315" y="2940434"/>
            <a:ext cx="6029135" cy="1647524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Bahnschrift Condensed" panose="020B0502040204020203" pitchFamily="34" charset="0"/>
              </a:rPr>
              <a:t>Сотрудники окружного архива выезжали в командировки </a:t>
            </a:r>
            <a:endParaRPr lang="ru-RU" sz="22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2200" dirty="0" smtClean="0">
                <a:latin typeface="Bahnschrift Condensed" panose="020B0502040204020203" pitchFamily="34" charset="0"/>
              </a:rPr>
              <a:t>по </a:t>
            </a:r>
            <a:r>
              <a:rPr lang="ru-RU" sz="2200" dirty="0">
                <a:latin typeface="Bahnschrift Condensed" panose="020B0502040204020203" pitchFamily="34" charset="0"/>
              </a:rPr>
              <a:t>всему округу, проводили мероприятия по спасению документов предприятий, организаций, колхозов, которые хранились в холодных кладовых, подвалах и на чердаках, помогали наладить их учет.</a:t>
            </a:r>
            <a:endParaRPr lang="ru-RU" sz="2200" dirty="0">
              <a:latin typeface="Bahnschrif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3"/>
          <a:stretch/>
        </p:blipFill>
        <p:spPr>
          <a:xfrm>
            <a:off x="6812792" y="1183908"/>
            <a:ext cx="5084033" cy="46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2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8698" y="947083"/>
            <a:ext cx="6790623" cy="5306713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1 </a:t>
            </a:r>
            <a:r>
              <a:rPr lang="ru-RU" sz="2400" dirty="0">
                <a:latin typeface="Bahnschrift Condensed" panose="020B0502040204020203" pitchFamily="34" charset="0"/>
              </a:rPr>
              <a:t>мая 1992 года по решению Малого Совета Ханты-Мансийского городского Совета народных депутатов </a:t>
            </a:r>
            <a:r>
              <a:rPr lang="ru-RU" sz="2400" dirty="0" smtClean="0">
                <a:latin typeface="Bahnschrift Condensed" panose="020B0502040204020203" pitchFamily="34" charset="0"/>
              </a:rPr>
              <a:t>от </a:t>
            </a:r>
            <a:r>
              <a:rPr lang="ru-RU" sz="2400" dirty="0">
                <a:latin typeface="Bahnschrift Condensed" panose="020B0502040204020203" pitchFamily="34" charset="0"/>
              </a:rPr>
              <a:t>27.04.1992 № 50 </a:t>
            </a:r>
            <a:r>
              <a:rPr lang="ru-RU" sz="2400" dirty="0" smtClean="0">
                <a:latin typeface="Bahnschrift Condensed" panose="020B0502040204020203" pitchFamily="34" charset="0"/>
              </a:rPr>
              <a:t>начал </a:t>
            </a:r>
            <a:r>
              <a:rPr lang="ru-RU" sz="2400" dirty="0">
                <a:latin typeface="Bahnschrift Condensed" panose="020B0502040204020203" pitchFamily="34" charset="0"/>
              </a:rPr>
              <a:t>свою работу </a:t>
            </a:r>
            <a:r>
              <a:rPr lang="ru-RU" sz="2400" dirty="0" smtClean="0">
                <a:latin typeface="Bahnschrift Condensed" panose="020B0502040204020203" pitchFamily="34" charset="0"/>
              </a:rPr>
              <a:t>архивный отдел Администрации города Ханты-Мансийска. </a:t>
            </a: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Первоначально </a:t>
            </a:r>
            <a:r>
              <a:rPr lang="ru-RU" sz="2400" dirty="0">
                <a:latin typeface="Bahnschrift Condensed" panose="020B0502040204020203" pitchFamily="34" charset="0"/>
              </a:rPr>
              <a:t>архивный отдел находился в составе управления делами администрации города, его штатная численность составляла две единицы.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latin typeface="Bahnschrift Condensed" panose="020B0502040204020203" pitchFamily="34" charset="0"/>
              </a:rPr>
              <a:t>1999 году архивный отдел был выведен из состава управления делами и приобрел статус органа администрации города. Штатная численность увеличилась на 1 единицу - заведующий отделом, </a:t>
            </a:r>
            <a:r>
              <a:rPr lang="ru-RU" sz="2400" dirty="0" smtClean="0">
                <a:latin typeface="Bahnschrift Condensed" panose="020B0502040204020203" pitchFamily="34" charset="0"/>
              </a:rPr>
              <a:t>два </a:t>
            </a:r>
            <a:r>
              <a:rPr lang="ru-RU" sz="2400" dirty="0">
                <a:latin typeface="Bahnschrift Condensed" panose="020B0502040204020203" pitchFamily="34" charset="0"/>
              </a:rPr>
              <a:t>главных специалиста.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latin typeface="Bahnschrift Condensed" panose="020B0502040204020203" pitchFamily="34" charset="0"/>
              </a:rPr>
              <a:t>2010 году архивный отдел </a:t>
            </a:r>
            <a:r>
              <a:rPr lang="ru-RU" sz="2400" dirty="0" smtClean="0">
                <a:latin typeface="Bahnschrift Condensed" panose="020B0502040204020203" pitchFamily="34" charset="0"/>
              </a:rPr>
              <a:t>вошел в состав </a:t>
            </a:r>
            <a:r>
              <a:rPr lang="ru-RU" sz="2400" dirty="0">
                <a:latin typeface="Bahnschrift Condensed" panose="020B0502040204020203" pitchFamily="34" charset="0"/>
              </a:rPr>
              <a:t>управления культуры </a:t>
            </a:r>
            <a:r>
              <a:rPr lang="ru-RU" sz="2400" dirty="0" smtClean="0">
                <a:latin typeface="Bahnschrift Condensed" panose="020B0502040204020203" pitchFamily="34" charset="0"/>
              </a:rPr>
              <a:t>Администрации города.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4" y="271876"/>
            <a:ext cx="4497024" cy="6361113"/>
          </a:xfrm>
        </p:spPr>
      </p:pic>
    </p:spTree>
    <p:extLst>
      <p:ext uri="{BB962C8B-B14F-4D97-AF65-F5344CB8AC3E}">
        <p14:creationId xmlns:p14="http://schemas.microsoft.com/office/powerpoint/2010/main" val="24635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3186" y="5436837"/>
            <a:ext cx="3655191" cy="797124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с</a:t>
            </a:r>
            <a:r>
              <a:rPr lang="ru-RU" sz="2400" dirty="0" smtClean="0">
                <a:latin typeface="Bahnschrift Condensed" panose="020B0502040204020203" pitchFamily="34" charset="0"/>
              </a:rPr>
              <a:t> </a:t>
            </a:r>
            <a:r>
              <a:rPr lang="ru-RU" sz="2400" dirty="0">
                <a:latin typeface="Bahnschrift Condensed" panose="020B0502040204020203" pitchFamily="34" charset="0"/>
              </a:rPr>
              <a:t>1993 по 2010 год  -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err="1" smtClean="0">
                <a:latin typeface="Bahnschrift Condensed" panose="020B0502040204020203" pitchFamily="34" charset="0"/>
              </a:rPr>
              <a:t>Змановская</a:t>
            </a:r>
            <a:r>
              <a:rPr lang="ru-RU" sz="2400" dirty="0" smtClean="0">
                <a:latin typeface="Bahnschrift Condensed" panose="020B0502040204020203" pitchFamily="34" charset="0"/>
              </a:rPr>
              <a:t> </a:t>
            </a:r>
            <a:r>
              <a:rPr lang="ru-RU" sz="2400" dirty="0">
                <a:latin typeface="Bahnschrift Condensed" panose="020B0502040204020203" pitchFamily="34" charset="0"/>
              </a:rPr>
              <a:t>Марина </a:t>
            </a:r>
            <a:r>
              <a:rPr lang="ru-RU" sz="2400" dirty="0" smtClean="0">
                <a:latin typeface="Bahnschrift Condensed" panose="020B0502040204020203" pitchFamily="34" charset="0"/>
              </a:rPr>
              <a:t>Анатольевна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092917" y="531864"/>
            <a:ext cx="6301339" cy="712101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Bahnschrift Condensed" panose="020B0502040204020203" pitchFamily="34" charset="0"/>
              </a:rPr>
              <a:t>Руководители архивного отдела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403558" y="5454651"/>
            <a:ext cx="3692090" cy="827773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с 2010 по 2022 год  - </a:t>
            </a:r>
          </a:p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Глухова Татьяна </a:t>
            </a:r>
            <a:r>
              <a:rPr lang="ru-RU" sz="2400" dirty="0" err="1" smtClean="0">
                <a:latin typeface="Bahnschrift Condensed" panose="020B0502040204020203" pitchFamily="34" charset="0"/>
              </a:rPr>
              <a:t>Клавдиевна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8240830" y="5436837"/>
            <a:ext cx="3530867" cy="809959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с 1 марта 2022 года – </a:t>
            </a:r>
          </a:p>
          <a:p>
            <a:pPr algn="ctr"/>
            <a:r>
              <a:rPr lang="ru-RU" sz="2400" dirty="0" smtClean="0">
                <a:latin typeface="Bahnschrift Condensed" panose="020B0502040204020203" pitchFamily="34" charset="0"/>
              </a:rPr>
              <a:t>Киселева Татьяна Ивановна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 descr="C:\Users\GluhovaT\Desktop\Все папки\О городе\25 архиву\Змановская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23" y="1870777"/>
            <a:ext cx="2147604" cy="2700138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2" name="Рисунок 11" descr="C:\Users\GluhovaT\Desktop\Все папки\О городе\25 архиву\Т.К. 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14" y="1821214"/>
            <a:ext cx="2078029" cy="2700138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5681"/>
          <a:stretch/>
        </p:blipFill>
        <p:spPr>
          <a:xfrm>
            <a:off x="8880389" y="1821214"/>
            <a:ext cx="2240692" cy="27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2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8955" y="622449"/>
            <a:ext cx="6280485" cy="5402965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До 2012 года архив комплектовался в основном документами по личному составу ликвидированных организаций, </a:t>
            </a:r>
            <a:r>
              <a:rPr lang="ru-RU" sz="2400" dirty="0" smtClean="0">
                <a:latin typeface="Bahnschrift Condensed" panose="020B0502040204020203" pitchFamily="34" charset="0"/>
              </a:rPr>
              <a:t>фотодокументами.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latin typeface="Bahnschrift Condensed" panose="020B0502040204020203" pitchFamily="34" charset="0"/>
              </a:rPr>
              <a:t>2012 году начали формироваться фонды управленческих документов органов администрации 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и </a:t>
            </a:r>
            <a:r>
              <a:rPr lang="ru-RU" sz="2400" dirty="0">
                <a:latin typeface="Bahnschrift Condensed" panose="020B0502040204020203" pitchFamily="34" charset="0"/>
              </a:rPr>
              <a:t>учреждений города </a:t>
            </a:r>
            <a:r>
              <a:rPr lang="ru-RU" sz="2400" dirty="0" smtClean="0">
                <a:latin typeface="Bahnschrift Condensed" panose="020B0502040204020203" pitchFamily="34" charset="0"/>
              </a:rPr>
              <a:t>Ханты-Мансийска.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 smtClean="0">
                <a:latin typeface="Bahnschrift Condensed" panose="020B0502040204020203" pitchFamily="34" charset="0"/>
              </a:rPr>
              <a:t>В </a:t>
            </a:r>
            <a:r>
              <a:rPr lang="ru-RU" sz="2400" dirty="0">
                <a:latin typeface="Bahnschrift Condensed" panose="020B0502040204020203" pitchFamily="34" charset="0"/>
              </a:rPr>
              <a:t>2014 году начато формирование фондов документов личного происхождения заслуженных и почетных жителей города Ханты-Мансийска, коллекции документов по истории города Ханты-Мансийска, </a:t>
            </a:r>
            <a:r>
              <a:rPr lang="ru-RU" sz="2400" dirty="0" smtClean="0">
                <a:latin typeface="Bahnschrift Condensed" panose="020B0502040204020203" pitchFamily="34" charset="0"/>
              </a:rPr>
              <a:t>видеодокументов.</a:t>
            </a:r>
            <a:r>
              <a:rPr lang="ru-RU" sz="2400" dirty="0" smtClean="0">
                <a:latin typeface="Bahnschrift Condensed" panose="020B0502040204020203" pitchFamily="34" charset="0"/>
              </a:rPr>
              <a:t/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В соответствии с распоряжением Администрации города Ханты-Мансийска от 22.01.2024 г. № 3-р </a:t>
            </a:r>
            <a:r>
              <a:rPr lang="ru-RU" sz="2400" dirty="0" smtClean="0">
                <a:latin typeface="Bahnschrift Condensed" panose="020B0502040204020203" pitchFamily="34" charset="0"/>
              </a:rPr>
              <a:t>источниками </a:t>
            </a:r>
            <a:r>
              <a:rPr lang="ru-RU" sz="2400" dirty="0">
                <a:latin typeface="Bahnschrift Condensed" panose="020B0502040204020203" pitchFamily="34" charset="0"/>
              </a:rPr>
              <a:t>комплектования архива являются 24 </a:t>
            </a:r>
            <a:r>
              <a:rPr lang="ru-RU" sz="2400" dirty="0" smtClean="0">
                <a:latin typeface="Bahnschrift Condensed" panose="020B0502040204020203" pitchFamily="34" charset="0"/>
              </a:rPr>
              <a:t>организации.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382" y="381818"/>
            <a:ext cx="3312820" cy="5884228"/>
          </a:xfrm>
        </p:spPr>
      </p:pic>
    </p:spTree>
    <p:extLst>
      <p:ext uri="{BB962C8B-B14F-4D97-AF65-F5344CB8AC3E}">
        <p14:creationId xmlns:p14="http://schemas.microsoft.com/office/powerpoint/2010/main" val="3155345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8955" y="1421345"/>
            <a:ext cx="6675121" cy="4026553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r>
              <a:rPr lang="ru-RU" sz="2400" dirty="0">
                <a:latin typeface="Bahnschrift Condensed" panose="020B0502040204020203" pitchFamily="34" charset="0"/>
              </a:rPr>
              <a:t>На 01.01.2024 года в архивном отделе числилось 202 фонда, 21917 единиц </a:t>
            </a:r>
            <a:r>
              <a:rPr lang="ru-RU" sz="2400" dirty="0" smtClean="0">
                <a:latin typeface="Bahnschrift Condensed" panose="020B0502040204020203" pitchFamily="34" charset="0"/>
              </a:rPr>
              <a:t>хранения</a:t>
            </a:r>
            <a:r>
              <a:rPr lang="ru-RU" sz="2400" dirty="0">
                <a:latin typeface="Bahnschrift Condensed" panose="020B0502040204020203" pitchFamily="34" charset="0"/>
              </a:rPr>
              <a:t>, в том числе</a:t>
            </a:r>
            <a:r>
              <a:rPr lang="ru-RU" sz="2400" dirty="0" smtClean="0">
                <a:latin typeface="Bahnschrift Condensed" panose="020B0502040204020203" pitchFamily="34" charset="0"/>
              </a:rPr>
              <a:t>:</a:t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✅ 6249 единиц хранения управленческой </a:t>
            </a:r>
            <a:r>
              <a:rPr lang="ru-RU" sz="2400" dirty="0" smtClean="0">
                <a:latin typeface="Bahnschrift Condensed" panose="020B0502040204020203" pitchFamily="34" charset="0"/>
              </a:rPr>
              <a:t>документации</a:t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✅ 14438 единиц хранения документов по личному </a:t>
            </a:r>
            <a:r>
              <a:rPr lang="ru-RU" sz="2400" dirty="0" smtClean="0">
                <a:latin typeface="Bahnschrift Condensed" panose="020B0502040204020203" pitchFamily="34" charset="0"/>
              </a:rPr>
              <a:t>составу</a:t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✅ 519 единиц хранения документов личного </a:t>
            </a:r>
            <a:r>
              <a:rPr lang="ru-RU" sz="2400" dirty="0" smtClean="0">
                <a:latin typeface="Bahnschrift Condensed" panose="020B0502040204020203" pitchFamily="34" charset="0"/>
              </a:rPr>
              <a:t>происхождения</a:t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✅ 683 единицы хранения </a:t>
            </a:r>
            <a:r>
              <a:rPr lang="ru-RU" sz="2400" dirty="0" smtClean="0">
                <a:latin typeface="Bahnschrift Condensed" panose="020B0502040204020203" pitchFamily="34" charset="0"/>
              </a:rPr>
              <a:t>фотодокументов</a:t>
            </a:r>
            <a:br>
              <a:rPr lang="ru-RU" sz="2400" dirty="0" smtClean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/>
            </a:r>
            <a:br>
              <a:rPr lang="ru-RU" sz="2400" dirty="0">
                <a:latin typeface="Bahnschrift Condensed" panose="020B0502040204020203" pitchFamily="34" charset="0"/>
              </a:rPr>
            </a:br>
            <a:r>
              <a:rPr lang="ru-RU" sz="2400" dirty="0">
                <a:latin typeface="Bahnschrift Condensed" panose="020B0502040204020203" pitchFamily="34" charset="0"/>
              </a:rPr>
              <a:t>✅ 28 единиц хранения/34 единицы учета </a:t>
            </a:r>
            <a:r>
              <a:rPr lang="ru-RU" sz="2400" dirty="0" smtClean="0">
                <a:latin typeface="Bahnschrift Condensed" panose="020B0502040204020203" pitchFamily="34" charset="0"/>
              </a:rPr>
              <a:t>видеодокументов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360" y="1759826"/>
            <a:ext cx="5949540" cy="3349590"/>
          </a:xfrm>
        </p:spPr>
      </p:pic>
    </p:spTree>
    <p:extLst>
      <p:ext uri="{BB962C8B-B14F-4D97-AF65-F5344CB8AC3E}">
        <p14:creationId xmlns:p14="http://schemas.microsoft.com/office/powerpoint/2010/main" val="335284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7949" y="459852"/>
            <a:ext cx="5139891" cy="2369976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Bahnschrift Condensed" panose="020B0502040204020203" pitchFamily="34" charset="0"/>
              </a:rPr>
              <a:t>Архивные документы широко используются для информационного обеспечения пользователей в соответствии </a:t>
            </a:r>
            <a:r>
              <a:rPr lang="ru-RU" sz="1800" dirty="0" smtClean="0">
                <a:latin typeface="Bahnschrift Condensed" panose="020B0502040204020203" pitchFamily="34" charset="0"/>
              </a:rPr>
              <a:t/>
            </a:r>
            <a:br>
              <a:rPr lang="ru-RU" sz="1800" dirty="0" smtClean="0">
                <a:latin typeface="Bahnschrift Condensed" panose="020B0502040204020203" pitchFamily="34" charset="0"/>
              </a:rPr>
            </a:br>
            <a:r>
              <a:rPr lang="ru-RU" sz="1800" dirty="0" smtClean="0">
                <a:latin typeface="Bahnschrift Condensed" panose="020B0502040204020203" pitchFamily="34" charset="0"/>
              </a:rPr>
              <a:t>с </a:t>
            </a:r>
            <a:r>
              <a:rPr lang="ru-RU" sz="1800" dirty="0">
                <a:latin typeface="Bahnschrift Condensed" panose="020B0502040204020203" pitchFamily="34" charset="0"/>
              </a:rPr>
              <a:t>их запросами, а также в инициативном порядке.</a:t>
            </a:r>
            <a:br>
              <a:rPr lang="ru-RU" sz="1800" dirty="0">
                <a:latin typeface="Bahnschrift Condensed" panose="020B0502040204020203" pitchFamily="34" charset="0"/>
              </a:rPr>
            </a:br>
            <a:r>
              <a:rPr lang="ru-RU" sz="1800" dirty="0">
                <a:latin typeface="Bahnschrift Condensed" panose="020B0502040204020203" pitchFamily="34" charset="0"/>
              </a:rPr>
              <a:t>По документам, хранящимся в архиве, предоставляется муниципальная услуга в соответствии с утвержденным административным регламентом «Предоставление архивных справок, архивных выписок, копий архивных документов».  Ежегодно в архив поступает от граждан и организаций свыше </a:t>
            </a:r>
            <a:r>
              <a:rPr lang="ru-RU" sz="1800" dirty="0" smtClean="0">
                <a:latin typeface="Bahnschrift Condensed" panose="020B0502040204020203" pitchFamily="34" charset="0"/>
              </a:rPr>
              <a:t>600 </a:t>
            </a:r>
            <a:r>
              <a:rPr lang="ru-RU" sz="1800" dirty="0">
                <a:latin typeface="Bahnschrift Condensed" panose="020B0502040204020203" pitchFamily="34" charset="0"/>
              </a:rPr>
              <a:t>социально-правовых и тематических </a:t>
            </a:r>
            <a:r>
              <a:rPr lang="ru-RU" sz="1800" dirty="0" smtClean="0">
                <a:latin typeface="Bahnschrift Condensed" panose="020B0502040204020203" pitchFamily="34" charset="0"/>
              </a:rPr>
              <a:t>запросов.</a:t>
            </a:r>
            <a:endParaRPr lang="ru-RU" sz="1800" dirty="0">
              <a:latin typeface="Bahnschrift Condensed" panose="020B0502040204020203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6376710" y="3521848"/>
            <a:ext cx="5053088" cy="2940822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Bahnschrift Condensed" panose="020B0502040204020203" pitchFamily="34" charset="0"/>
              </a:rPr>
              <a:t>Архивисты не только обеспечивают хранение, комплектование, учет и использование архивных документов, но </a:t>
            </a:r>
            <a:r>
              <a:rPr lang="ru-RU" sz="1800" dirty="0" smtClean="0">
                <a:latin typeface="Bahnschrift Condensed" panose="020B0502040204020203" pitchFamily="34" charset="0"/>
              </a:rPr>
              <a:t>и осуществляют </a:t>
            </a:r>
            <a:r>
              <a:rPr lang="ru-RU" sz="1800" dirty="0">
                <a:latin typeface="Bahnschrift Condensed" panose="020B0502040204020203" pitchFamily="34" charset="0"/>
              </a:rPr>
              <a:t>организационно-методическое руководство и контроль за деятельностью ведомственных архивов:  </a:t>
            </a:r>
            <a:r>
              <a:rPr lang="ru-RU" sz="1800" dirty="0" smtClean="0">
                <a:latin typeface="Bahnschrift Condensed" panose="020B0502040204020203" pitchFamily="34" charset="0"/>
              </a:rPr>
              <a:t>проводят </a:t>
            </a:r>
            <a:r>
              <a:rPr lang="ru-RU" sz="1800" dirty="0">
                <a:latin typeface="Bahnschrift Condensed" panose="020B0502040204020203" pitchFamily="34" charset="0"/>
              </a:rPr>
              <a:t>проверки состояния делопроизводства </a:t>
            </a:r>
            <a:endParaRPr lang="ru-RU" sz="18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1800" dirty="0" smtClean="0">
                <a:latin typeface="Bahnschrift Condensed" panose="020B0502040204020203" pitchFamily="34" charset="0"/>
              </a:rPr>
              <a:t>и </a:t>
            </a:r>
            <a:r>
              <a:rPr lang="ru-RU" sz="1800" dirty="0">
                <a:latin typeface="Bahnschrift Condensed" panose="020B0502040204020203" pitchFamily="34" charset="0"/>
              </a:rPr>
              <a:t>ведомственного хранения документов; </a:t>
            </a:r>
            <a:r>
              <a:rPr lang="ru-RU" sz="1800" dirty="0" smtClean="0">
                <a:latin typeface="Bahnschrift Condensed" panose="020B0502040204020203" pitchFamily="34" charset="0"/>
              </a:rPr>
              <a:t>оказывают </a:t>
            </a:r>
            <a:r>
              <a:rPr lang="ru-RU" sz="1800" dirty="0">
                <a:latin typeface="Bahnschrift Condensed" panose="020B0502040204020203" pitchFamily="34" charset="0"/>
              </a:rPr>
              <a:t>методическую помощь организациям в проведении экспертизы ценности документов, разработке номенклатур дел, составлении описей дел, по подготовке документов к передаче на хранение в </a:t>
            </a:r>
            <a:r>
              <a:rPr lang="ru-RU" sz="1800" dirty="0" smtClean="0">
                <a:latin typeface="Bahnschrift Condensed" panose="020B0502040204020203" pitchFamily="34" charset="0"/>
              </a:rPr>
              <a:t>архив; проводят </a:t>
            </a:r>
            <a:r>
              <a:rPr lang="ru-RU" sz="1800" dirty="0">
                <a:latin typeface="Bahnschrift Condensed" panose="020B0502040204020203" pitchFamily="34" charset="0"/>
              </a:rPr>
              <a:t>совещания, семинары, консультации по вопросам организации </a:t>
            </a:r>
            <a:endParaRPr lang="ru-RU" sz="18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1800" dirty="0" smtClean="0">
                <a:latin typeface="Bahnschrift Condensed" panose="020B0502040204020203" pitchFamily="34" charset="0"/>
              </a:rPr>
              <a:t>и </a:t>
            </a:r>
            <a:r>
              <a:rPr lang="ru-RU" sz="1800" dirty="0">
                <a:latin typeface="Bahnschrift Condensed" panose="020B0502040204020203" pitchFamily="34" charset="0"/>
              </a:rPr>
              <a:t>методики работы с документами.</a:t>
            </a:r>
          </a:p>
        </p:txBody>
      </p:sp>
      <p:pic>
        <p:nvPicPr>
          <p:cNvPr id="7" name="Рисунок 6" descr="D:\доклад на Думу\Фотографии за 2023 год\20240320_1229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4679" y="3230459"/>
            <a:ext cx="3324054" cy="334116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Рисунок 8" descr="C:\Users\GluhovaT\Desktop\Все папки\Семинары\Документы по семинару 27.10.2016\На семинаре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10" y="402187"/>
            <a:ext cx="4654378" cy="2836825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1317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667" y="696994"/>
            <a:ext cx="2593575" cy="1280088"/>
          </a:xfrm>
          <a:solidFill>
            <a:schemeClr val="bg2">
              <a:alpha val="59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Bahnschrift Condensed" panose="020B0502040204020203" pitchFamily="34" charset="0"/>
              </a:rPr>
              <a:t>Архивные документы активно используются при оформлении выставок, посвященных </a:t>
            </a:r>
            <a:r>
              <a:rPr lang="ru-RU" sz="1600" dirty="0">
                <a:latin typeface="Bahnschrift Condensed" panose="020B0502040204020203" pitchFamily="34" charset="0"/>
              </a:rPr>
              <a:t>юбилейным датам </a:t>
            </a:r>
            <a:r>
              <a:rPr lang="ru-RU" sz="1600" dirty="0" smtClean="0">
                <a:latin typeface="Bahnschrift Condensed" panose="020B0502040204020203" pitchFamily="34" charset="0"/>
              </a:rPr>
              <a:t/>
            </a:r>
            <a:br>
              <a:rPr lang="ru-RU" sz="1600" dirty="0" smtClean="0">
                <a:latin typeface="Bahnschrift Condensed" panose="020B0502040204020203" pitchFamily="34" charset="0"/>
              </a:rPr>
            </a:br>
            <a:r>
              <a:rPr lang="ru-RU" sz="1600" dirty="0" smtClean="0">
                <a:latin typeface="Bahnschrift Condensed" panose="020B0502040204020203" pitchFamily="34" charset="0"/>
              </a:rPr>
              <a:t>и </a:t>
            </a:r>
            <a:r>
              <a:rPr lang="ru-RU" sz="1600" dirty="0">
                <a:latin typeface="Bahnschrift Condensed" panose="020B0502040204020203" pitchFamily="34" charset="0"/>
              </a:rPr>
              <a:t>историческим </a:t>
            </a:r>
            <a:r>
              <a:rPr lang="ru-RU" sz="1600" dirty="0" smtClean="0">
                <a:latin typeface="Bahnschrift Condensed" panose="020B0502040204020203" pitchFamily="34" charset="0"/>
              </a:rPr>
              <a:t>событиям.</a:t>
            </a:r>
            <a:endParaRPr lang="ru-RU" sz="1600" dirty="0">
              <a:latin typeface="Bahnschrift Condensed" panose="020B0502040204020203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371494" y="5062324"/>
            <a:ext cx="3274339" cy="1371428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Bahnschrift Condensed" panose="020B0502040204020203" pitchFamily="34" charset="0"/>
              </a:rPr>
              <a:t>Ознакомление горожан с документальным наследием способствует воспитанию любви </a:t>
            </a:r>
            <a:endParaRPr lang="ru-RU" sz="1600" dirty="0" smtClean="0">
              <a:latin typeface="Bahnschrift Condensed" panose="020B0502040204020203" pitchFamily="34" charset="0"/>
            </a:endParaRPr>
          </a:p>
          <a:p>
            <a:pPr algn="ctr"/>
            <a:r>
              <a:rPr lang="ru-RU" sz="1600" dirty="0" smtClean="0">
                <a:latin typeface="Bahnschrift Condensed" panose="020B0502040204020203" pitchFamily="34" charset="0"/>
              </a:rPr>
              <a:t>и </a:t>
            </a:r>
            <a:r>
              <a:rPr lang="ru-RU" sz="1600" dirty="0">
                <a:latin typeface="Bahnschrift Condensed" panose="020B0502040204020203" pitchFamily="34" charset="0"/>
              </a:rPr>
              <a:t>уважения к истории родного </a:t>
            </a:r>
            <a:r>
              <a:rPr lang="ru-RU" sz="1600" dirty="0" smtClean="0">
                <a:latin typeface="Bahnschrift Condensed" panose="020B0502040204020203" pitchFamily="34" charset="0"/>
              </a:rPr>
              <a:t>города </a:t>
            </a:r>
          </a:p>
          <a:p>
            <a:pPr algn="ctr"/>
            <a:r>
              <a:rPr lang="ru-RU" sz="1600" dirty="0" smtClean="0">
                <a:latin typeface="Bahnschrift Condensed" panose="020B0502040204020203" pitchFamily="34" charset="0"/>
              </a:rPr>
              <a:t>и </a:t>
            </a:r>
            <a:r>
              <a:rPr lang="ru-RU" sz="1600" dirty="0">
                <a:latin typeface="Bahnschrift Condensed" panose="020B0502040204020203" pitchFamily="34" charset="0"/>
              </a:rPr>
              <a:t>страны, поэтому </a:t>
            </a:r>
            <a:r>
              <a:rPr lang="ru-RU" sz="1600" dirty="0" smtClean="0">
                <a:latin typeface="Bahnschrift Condensed" panose="020B0502040204020203" pitchFamily="34" charset="0"/>
              </a:rPr>
              <a:t>сотрудниками архива проводятся </a:t>
            </a:r>
            <a:r>
              <a:rPr lang="ru-RU" sz="1600" dirty="0">
                <a:latin typeface="Bahnschrift Condensed" panose="020B0502040204020203" pitchFamily="34" charset="0"/>
              </a:rPr>
              <a:t>информационные мероприятия: встречи, экскурсии, школьные уроки. </a:t>
            </a:r>
          </a:p>
        </p:txBody>
      </p:sp>
      <p:pic>
        <p:nvPicPr>
          <p:cNvPr id="11" name="Рисунок 3" descr="D:\доклад на Думу\Фотографии за 2023 год\2. Экскурсия в архив, 10.03.2023 1.jpg"/>
          <p:cNvPicPr/>
          <p:nvPr/>
        </p:nvPicPr>
        <p:blipFill>
          <a:blip r:embed="rId2"/>
          <a:srcRect t="3353" r="9555" b="3353"/>
          <a:stretch/>
        </p:blipFill>
        <p:spPr>
          <a:xfrm>
            <a:off x="5128027" y="3606410"/>
            <a:ext cx="2524776" cy="3138780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7"/>
          <a:stretch/>
        </p:blipFill>
        <p:spPr>
          <a:xfrm>
            <a:off x="440425" y="2572547"/>
            <a:ext cx="3216267" cy="19940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3" descr="D:\доклад на Думу\Фотографии за 2023 год\15. Урок по правам человека «Избирательное право будущих избирателей на примере истории ТИК города Ханты-Мансийска», 01.12.2023 1.jpg"/>
          <p:cNvPicPr/>
          <p:nvPr/>
        </p:nvPicPr>
        <p:blipFill>
          <a:blip r:embed="rId4"/>
          <a:srcRect t="10424" r="9603"/>
          <a:stretch/>
        </p:blipFill>
        <p:spPr>
          <a:xfrm>
            <a:off x="8371494" y="2572547"/>
            <a:ext cx="3454200" cy="2158200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  <p:pic>
        <p:nvPicPr>
          <p:cNvPr id="16" name="Рисунок 15" descr="C:\Users\GluhovaT\Desktop\Все папки\О городе\25 архиву\Струсь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75" y="264809"/>
            <a:ext cx="3473524" cy="1976161"/>
          </a:xfrm>
          <a:prstGeom prst="rect">
            <a:avLst/>
          </a:prstGeom>
          <a:noFill/>
          <a:ln w="12700">
            <a:noFill/>
          </a:ln>
          <a:effectLst>
            <a:softEdge rad="63500"/>
          </a:effectLst>
        </p:spPr>
      </p:pic>
      <p:pic>
        <p:nvPicPr>
          <p:cNvPr id="10" name="Рисунок 3" descr="D:\доклад на Думу\Фотографии за 2023 год\8. Урок памяти о «Подвиге Путилова», 28.04.2023.jpg"/>
          <p:cNvPicPr/>
          <p:nvPr/>
        </p:nvPicPr>
        <p:blipFill>
          <a:blip r:embed="rId6"/>
          <a:srcRect t="13538" r="1487"/>
          <a:stretch/>
        </p:blipFill>
        <p:spPr>
          <a:xfrm>
            <a:off x="1306649" y="4730747"/>
            <a:ext cx="3239730" cy="1994305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  <p:pic>
        <p:nvPicPr>
          <p:cNvPr id="12" name="Рисунок 6" descr="D:\доклад на Думу\Фотографии за 2023 год\11. Выставка Учительство в лицах. Посвящается Экономовой А.С., 05.10.2023.jpg"/>
          <p:cNvPicPr/>
          <p:nvPr/>
        </p:nvPicPr>
        <p:blipFill>
          <a:blip r:embed="rId7"/>
          <a:srcRect l="3647" t="9114" r="9093" b="6439"/>
          <a:stretch/>
        </p:blipFill>
        <p:spPr>
          <a:xfrm>
            <a:off x="4033486" y="264809"/>
            <a:ext cx="2554637" cy="3162132"/>
          </a:xfrm>
          <a:prstGeom prst="rect">
            <a:avLst/>
          </a:prstGeom>
          <a:ln w="0"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44507814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155078-021E-49AB-8F30-C53CA1A5999D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26757D5-6F93-45B0-82A2-39BC87D70F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082C27-02EB-4B4A-A84F-7021AA79D4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Дизайн для путешествий</Template>
  <TotalTime>0</TotalTime>
  <Words>449</Words>
  <Application>Microsoft Office PowerPoint</Application>
  <PresentationFormat>Широкоэкранный</PresentationFormat>
  <Paragraphs>34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Bahnschrift Condensed</vt:lpstr>
      <vt:lpstr>Calibri</vt:lpstr>
      <vt:lpstr>Franklin Gothic Book</vt:lpstr>
      <vt:lpstr>Уголки</vt:lpstr>
      <vt:lpstr>Архив:  прошлое и настоящее</vt:lpstr>
      <vt:lpstr>90 лет назад - 1 октября 1934 года  при Остяко-Вогульском окружном исполнительном комитете было образовано Окружное архивное бюро, переименованное в 1940 году  в Государственный архив Ханты-Мансийского национального округа, который одновременно исполнял функции управленческого органа в сфере архивного дела и архивного учреждения.  В тот непростой период становления архивного дела в округе перед архивистами стояла задача  по формированию и сохранению документального исторического наследия нашего региона.</vt:lpstr>
      <vt:lpstr>Перед войной, благодаря руководителю Архивного бюро Бардину Павлу Павловичу, в 1936-1937 годах были образованы первые районные архивы: Березовский, Кондинский, Ларьякский (сейчас Нижневартовский),  Микояновский (сейчас Октябрьский), Сургутский. </vt:lpstr>
      <vt:lpstr>1 мая 1992 года по решению Малого Совета Ханты-Мансийского городского Совета народных депутатов от 27.04.1992 № 50 начал свою работу архивный отдел Администрации города Ханты-Мансийска.   Первоначально архивный отдел находился в составе управления делами администрации города, его штатная численность составляла две единицы.   В 1999 году архивный отдел был выведен из состава управления делами и приобрел статус органа администрации города. Штатная численность увеличилась на 1 единицу - заведующий отделом, два главных специалиста.   В 2010 году архивный отдел вошел в состав управления культуры Администрации города.</vt:lpstr>
      <vt:lpstr>с 1993 по 2010 год  -  Змановская Марина Анатольевна</vt:lpstr>
      <vt:lpstr>До 2012 года архив комплектовался в основном документами по личному составу ликвидированных организаций, фотодокументами.  В 2012 году начали формироваться фонды управленческих документов органов администрации  и учреждений города Ханты-Мансийска.  В 2014 году начато формирование фондов документов личного происхождения заслуженных и почетных жителей города Ханты-Мансийска, коллекции документов по истории города Ханты-Мансийска, видеодокументов.  В соответствии с распоряжением Администрации города Ханты-Мансийска от 22.01.2024 г. № 3-р источниками комплектования архива являются 24 организации.</vt:lpstr>
      <vt:lpstr>На 01.01.2024 года в архивном отделе числилось 202 фонда, 21917 единиц хранения, в том числе:  ✅ 6249 единиц хранения управленческой документации  ✅ 14438 единиц хранения документов по личному составу  ✅ 519 единиц хранения документов личного происхождения  ✅ 683 единицы хранения фотодокументов  ✅ 28 единиц хранения/34 единицы учета видеодокументов</vt:lpstr>
      <vt:lpstr>Архивные документы широко используются для информационного обеспечения пользователей в соответствии  с их запросами, а также в инициативном порядке. По документам, хранящимся в архиве, предоставляется муниципальная услуга в соответствии с утвержденным административным регламентом «Предоставление архивных справок, архивных выписок, копий архивных документов».  Ежегодно в архив поступает от граждан и организаций свыше 600 социально-правовых и тематических запросов.</vt:lpstr>
      <vt:lpstr>Архивные документы активно используются при оформлении выставок, посвященных юбилейным датам  и историческим событиям.</vt:lpstr>
      <vt:lpstr>В связи с присвоением городу Ханты-Мансийску  в 2023 году почетного звания «Город трудовой доблести», сотрудниками архивного отдела особое внимание уделяется работе по сбору  и систематизации материалов о подвигах хантымансийцев - тружеников тыла в годы Великой Отечественной войны 1941-1945 гг.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2024-09-30T06:02:17Z</dcterms:created>
  <dcterms:modified xsi:type="dcterms:W3CDTF">2024-09-30T10:41:40Z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