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8" r:id="rId2"/>
    <p:sldId id="272" r:id="rId3"/>
    <p:sldId id="265" r:id="rId4"/>
    <p:sldId id="261" r:id="rId5"/>
    <p:sldId id="262" r:id="rId6"/>
    <p:sldId id="273" r:id="rId7"/>
    <p:sldId id="270" r:id="rId8"/>
    <p:sldId id="271" r:id="rId9"/>
    <p:sldId id="267" r:id="rId10"/>
    <p:sldId id="274" r:id="rId11"/>
    <p:sldId id="275" r:id="rId12"/>
    <p:sldId id="276" r:id="rId13"/>
    <p:sldId id="280" r:id="rId14"/>
    <p:sldId id="286" r:id="rId15"/>
    <p:sldId id="281" r:id="rId16"/>
    <p:sldId id="317" r:id="rId17"/>
    <p:sldId id="290" r:id="rId18"/>
    <p:sldId id="279" r:id="rId19"/>
    <p:sldId id="283" r:id="rId20"/>
    <p:sldId id="298" r:id="rId21"/>
    <p:sldId id="300" r:id="rId22"/>
    <p:sldId id="284" r:id="rId23"/>
    <p:sldId id="299" r:id="rId24"/>
    <p:sldId id="296" r:id="rId25"/>
    <p:sldId id="291" r:id="rId26"/>
    <p:sldId id="285" r:id="rId27"/>
    <p:sldId id="289" r:id="rId28"/>
    <p:sldId id="287" r:id="rId29"/>
    <p:sldId id="288" r:id="rId30"/>
    <p:sldId id="282" r:id="rId31"/>
    <p:sldId id="278" r:id="rId32"/>
    <p:sldId id="293" r:id="rId33"/>
    <p:sldId id="295" r:id="rId34"/>
    <p:sldId id="318" r:id="rId35"/>
    <p:sldId id="277" r:id="rId36"/>
    <p:sldId id="294" r:id="rId37"/>
    <p:sldId id="297" r:id="rId38"/>
    <p:sldId id="301" r:id="rId39"/>
    <p:sldId id="302" r:id="rId40"/>
    <p:sldId id="305" r:id="rId41"/>
    <p:sldId id="303" r:id="rId42"/>
    <p:sldId id="304" r:id="rId43"/>
    <p:sldId id="309" r:id="rId44"/>
    <p:sldId id="310" r:id="rId45"/>
    <p:sldId id="306" r:id="rId46"/>
    <p:sldId id="307" r:id="rId47"/>
    <p:sldId id="292" r:id="rId48"/>
    <p:sldId id="308" r:id="rId49"/>
    <p:sldId id="311" r:id="rId50"/>
    <p:sldId id="312" r:id="rId51"/>
    <p:sldId id="313" r:id="rId52"/>
    <p:sldId id="314" r:id="rId53"/>
    <p:sldId id="315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397" autoAdjust="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82C94-BBB3-49FF-A11A-C5B6B2B6C15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F2990-CBCB-4091-9057-56FAF3030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8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F2990-CBCB-4091-9057-56FAF3030A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5507832-AF4B-424E-B1BE-FFEBC1D98E2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C1C9FBC-AC1A-4D4F-B126-E30FBDB6ADC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file:///C:\Users\GluhovaT\Desktop\&#1042;&#1089;&#1077;%20&#1087;&#1072;&#1087;&#1082;&#1080;\&#1042;&#1099;&#1089;&#1090;&#1072;&#1074;&#1082;&#1080;\&#1044;&#1091;&#1084;&#1077;%20&#1075;&#1086;&#1088;&#1086;&#1076;&#1072;%2025%20&#1083;&#1077;&#1090;\2019-04-22-12-29-24-01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4.wd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microsoft.com/office/2007/relationships/hdphoto" Target="../media/hdphoto2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49006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Архивный отдел управления культуры Администрации города Ханты-Мансийска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01477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Выставка архивных документов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256490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лет</a:t>
            </a:r>
          </a:p>
          <a:p>
            <a:pPr algn="ctr"/>
            <a:r>
              <a:rPr lang="ru-RU" sz="5400" b="1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Думе </a:t>
            </a:r>
          </a:p>
          <a:p>
            <a:pPr algn="ctr"/>
            <a:r>
              <a:rPr lang="ru-RU" sz="4800" b="1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Ханты-Мансийска</a:t>
            </a:r>
            <a:endParaRPr lang="ru-RU" sz="4800" b="1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001439"/>
              </p:ext>
            </p:extLst>
          </p:nvPr>
        </p:nvGraphicFramePr>
        <p:xfrm>
          <a:off x="4557713" y="3414713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HTML Document" r:id="rId4" imgW="0" imgH="0" progId="htmlfile">
                  <p:link updateAutomatic="1"/>
                </p:oleObj>
              </mc:Choice>
              <mc:Fallback>
                <p:oleObj name="HTML Document" r:id="rId4" imgW="0" imgH="0" progId="htmlfile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7713" y="3414713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191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b="1" dirty="0" smtClean="0">
                <a:solidFill>
                  <a:schemeClr val="accent1"/>
                </a:solidFill>
              </a:rPr>
              <a:t>В 2001 году в состав Думы города с правом голоса введен мэр города Ханты-Мансийска В.М. Судейкин. Депутаты приняли новую редакцию Устава города, утвердили структуру Администрации города. При Думе начал работать новый контрольный орган – Счетная палата.</a:t>
            </a:r>
            <a:r>
              <a:rPr lang="ru-RU" b="1" dirty="0"/>
              <a:t> </a:t>
            </a:r>
            <a:r>
              <a:rPr lang="ru-RU" b="1" dirty="0">
                <a:solidFill>
                  <a:schemeClr val="accent1"/>
                </a:solidFill>
              </a:rPr>
              <a:t>Впервые утверждены и реализуются положения об ипотечном займе на строительство и приобретение жилья, о безвозмездных субсидиях на строительство и приобретение жилья, об образовательных грантах мэра города выпускникам образовательных школ, городская жилищная программа, программа капитального строительства, правила землепользования и застройки на территории </a:t>
            </a:r>
            <a:r>
              <a:rPr lang="ru-RU" b="1" dirty="0" smtClean="0">
                <a:solidFill>
                  <a:schemeClr val="accent1"/>
                </a:solidFill>
              </a:rPr>
              <a:t>города.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Ежегодно </a:t>
            </a:r>
            <a:r>
              <a:rPr lang="ru-RU" b="1" dirty="0">
                <a:solidFill>
                  <a:schemeClr val="accent1"/>
                </a:solidFill>
              </a:rPr>
              <a:t>депутаты отчитываются перед населением города по избирательным округам.</a:t>
            </a:r>
            <a:endParaRPr lang="ru-RU" dirty="0">
              <a:solidFill>
                <a:schemeClr val="accent1"/>
              </a:solidFill>
            </a:endParaRPr>
          </a:p>
          <a:p>
            <a:pPr algn="just"/>
            <a:endParaRPr lang="ru-RU" b="1" dirty="0" smtClean="0">
              <a:solidFill>
                <a:schemeClr val="accent1"/>
              </a:solidFill>
            </a:endParaRPr>
          </a:p>
          <a:p>
            <a:endParaRPr lang="ru-RU" b="1" dirty="0" smtClean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4277322" cy="283884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0561" y="444699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1"/>
                </a:solidFill>
              </a:rPr>
              <a:t>А.П. Першин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smtClean="0">
                <a:solidFill>
                  <a:schemeClr val="accent1"/>
                </a:solidFill>
              </a:rPr>
              <a:t>- </a:t>
            </a:r>
          </a:p>
          <a:p>
            <a:pPr algn="r"/>
            <a:r>
              <a:rPr lang="ru-RU" sz="1600" dirty="0" smtClean="0">
                <a:solidFill>
                  <a:schemeClr val="accent1"/>
                </a:solidFill>
              </a:rPr>
              <a:t>председатель </a:t>
            </a:r>
            <a:r>
              <a:rPr lang="ru-RU" sz="1600" dirty="0">
                <a:solidFill>
                  <a:schemeClr val="accent1"/>
                </a:solidFill>
              </a:rPr>
              <a:t>Думы города </a:t>
            </a:r>
            <a:endParaRPr lang="ru-RU" sz="1600" dirty="0" smtClean="0">
              <a:solidFill>
                <a:schemeClr val="accent1"/>
              </a:solidFill>
            </a:endParaRPr>
          </a:p>
          <a:p>
            <a:pPr algn="r"/>
            <a:endParaRPr lang="ru-RU" sz="1600" dirty="0" smtClean="0">
              <a:solidFill>
                <a:schemeClr val="accent1"/>
              </a:solidFill>
            </a:endParaRPr>
          </a:p>
          <a:p>
            <a:pPr algn="r"/>
            <a:r>
              <a:rPr lang="ru-RU" sz="1600" dirty="0" smtClean="0">
                <a:solidFill>
                  <a:schemeClr val="accent1"/>
                </a:solidFill>
              </a:rPr>
              <a:t>Т.А. </a:t>
            </a:r>
            <a:r>
              <a:rPr lang="ru-RU" sz="1600" dirty="0" err="1" smtClean="0">
                <a:solidFill>
                  <a:schemeClr val="accent1"/>
                </a:solidFill>
              </a:rPr>
              <a:t>Волгунова</a:t>
            </a:r>
            <a:r>
              <a:rPr lang="ru-RU" sz="1600" dirty="0" smtClean="0">
                <a:solidFill>
                  <a:schemeClr val="accent1"/>
                </a:solidFill>
              </a:rPr>
              <a:t>, </a:t>
            </a:r>
          </a:p>
          <a:p>
            <a:pPr algn="r"/>
            <a:r>
              <a:rPr lang="ru-RU" sz="1600" dirty="0" smtClean="0">
                <a:solidFill>
                  <a:schemeClr val="accent1"/>
                </a:solidFill>
              </a:rPr>
              <a:t>заместитель </a:t>
            </a:r>
          </a:p>
          <a:p>
            <a:pPr algn="r"/>
            <a:r>
              <a:rPr lang="ru-RU" sz="1600" dirty="0" smtClean="0">
                <a:solidFill>
                  <a:schemeClr val="accent1"/>
                </a:solidFill>
              </a:rPr>
              <a:t>председателя Думы города  </a:t>
            </a:r>
            <a:endParaRPr lang="ru-RU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9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620688"/>
            <a:ext cx="7756525" cy="1054100"/>
          </a:xfrm>
        </p:spPr>
        <p:txBody>
          <a:bodyPr/>
          <a:lstStyle/>
          <a:p>
            <a:r>
              <a:rPr lang="ru-RU" sz="2000" b="1" dirty="0">
                <a:solidFill>
                  <a:schemeClr val="accent1"/>
                </a:solidFill>
              </a:rPr>
              <a:t>Геральдическая палата Российской Федерации официально зарегистрировала символы города – флаг и </a:t>
            </a:r>
            <a:r>
              <a:rPr lang="ru-RU" sz="2000" b="1" dirty="0" smtClean="0">
                <a:solidFill>
                  <a:schemeClr val="accent1"/>
                </a:solidFill>
              </a:rPr>
              <a:t>герб</a:t>
            </a:r>
            <a:r>
              <a:rPr lang="ru-RU" sz="2000" b="1" dirty="0">
                <a:solidFill>
                  <a:schemeClr val="accent1"/>
                </a:solidFill>
              </a:rPr>
              <a:t/>
            </a:r>
            <a:br>
              <a:rPr lang="ru-RU" sz="2000" b="1" dirty="0">
                <a:solidFill>
                  <a:schemeClr val="accent1"/>
                </a:solidFill>
              </a:rPr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645024"/>
            <a:ext cx="5144218" cy="2867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34680"/>
            <a:ext cx="1209844" cy="143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" y="2492896"/>
            <a:ext cx="2733879" cy="383841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25819"/>
            <a:ext cx="2733247" cy="383841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41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1816" y="201581"/>
            <a:ext cx="7756525" cy="10541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Заседание Думы города </a:t>
            </a:r>
            <a:r>
              <a:rPr lang="en-US" sz="2000" b="1" dirty="0" smtClean="0">
                <a:solidFill>
                  <a:schemeClr val="accent1"/>
                </a:solidFill>
              </a:rPr>
              <a:t>III</a:t>
            </a:r>
            <a:r>
              <a:rPr lang="ru-RU" sz="2000" b="1" dirty="0" smtClean="0">
                <a:solidFill>
                  <a:schemeClr val="accent1"/>
                </a:solidFill>
              </a:rPr>
              <a:t> созыва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27824"/>
            <a:ext cx="5896798" cy="446784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5576" y="5877272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/>
                </a:solidFill>
              </a:rPr>
              <a:t>(Справа –налево) А.П. Першин, Т.А. </a:t>
            </a:r>
            <a:r>
              <a:rPr lang="ru-RU" sz="1600" dirty="0" err="1" smtClean="0">
                <a:solidFill>
                  <a:schemeClr val="accent1"/>
                </a:solidFill>
              </a:rPr>
              <a:t>Волгунова</a:t>
            </a:r>
            <a:r>
              <a:rPr lang="ru-RU" sz="1600" dirty="0" smtClean="0">
                <a:solidFill>
                  <a:schemeClr val="accent1"/>
                </a:solidFill>
              </a:rPr>
              <a:t>, Л.М. Глебова, </a:t>
            </a:r>
          </a:p>
          <a:p>
            <a:pPr algn="ctr"/>
            <a:r>
              <a:rPr lang="ru-RU" sz="1600" dirty="0" smtClean="0">
                <a:solidFill>
                  <a:schemeClr val="accent1"/>
                </a:solidFill>
              </a:rPr>
              <a:t>Л.П. Корнеева, А.Е. Барышников, В.А. Громов</a:t>
            </a:r>
            <a:endParaRPr lang="ru-RU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6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9" y="692696"/>
            <a:ext cx="4286849" cy="283884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17005" y="1412776"/>
            <a:ext cx="4286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Торжественное открытие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детского сада «Солнышко».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Сентябрь 2003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981" y="4149080"/>
            <a:ext cx="41764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Торжественное шествие, посвященное празднованию Дня России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12 июня 2005 г. 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(депутаты Думы: слева-направо </a:t>
            </a:r>
            <a:r>
              <a:rPr lang="ru-RU" sz="1600" b="1" dirty="0" err="1" smtClean="0">
                <a:solidFill>
                  <a:schemeClr val="accent1"/>
                </a:solidFill>
              </a:rPr>
              <a:t>Волгунова</a:t>
            </a:r>
            <a:r>
              <a:rPr lang="ru-RU" sz="1600" b="1" dirty="0" smtClean="0">
                <a:solidFill>
                  <a:schemeClr val="accent1"/>
                </a:solidFill>
              </a:rPr>
              <a:t> Т.А., Корнеева Л.П., Барышников А.Е., Глебова Л.М.)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02" y="3356992"/>
            <a:ext cx="4286849" cy="282932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3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42" y="1268760"/>
            <a:ext cx="6668431" cy="47441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64818" y="58933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Депутаты Думы города </a:t>
            </a:r>
            <a:r>
              <a:rPr lang="en-US" b="1" dirty="0" smtClean="0">
                <a:solidFill>
                  <a:schemeClr val="accent1"/>
                </a:solidFill>
              </a:rPr>
              <a:t>III</a:t>
            </a:r>
            <a:r>
              <a:rPr lang="ru-RU" b="1" dirty="0" smtClean="0">
                <a:solidFill>
                  <a:schemeClr val="accent1"/>
                </a:solidFill>
              </a:rPr>
              <a:t> созыва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20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5" y="1340768"/>
            <a:ext cx="7835624" cy="525658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1" y="332656"/>
            <a:ext cx="8208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Депутаты Думы города </a:t>
            </a:r>
            <a:r>
              <a:rPr lang="en-US" b="1" dirty="0" smtClean="0">
                <a:solidFill>
                  <a:schemeClr val="accent1"/>
                </a:solidFill>
              </a:rPr>
              <a:t>III</a:t>
            </a:r>
            <a:r>
              <a:rPr lang="ru-RU" b="1" dirty="0" smtClean="0">
                <a:solidFill>
                  <a:schemeClr val="accent1"/>
                </a:solidFill>
              </a:rPr>
              <a:t> созыва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(</a:t>
            </a:r>
            <a:r>
              <a:rPr lang="ru-RU" b="1" dirty="0">
                <a:solidFill>
                  <a:schemeClr val="accent1"/>
                </a:solidFill>
              </a:rPr>
              <a:t>четвертый </a:t>
            </a:r>
            <a:r>
              <a:rPr lang="ru-RU" b="1" dirty="0" smtClean="0">
                <a:solidFill>
                  <a:schemeClr val="accent1"/>
                </a:solidFill>
              </a:rPr>
              <a:t>слева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В.М. Судейкин, мэр города Ханты-Мансийска,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пятый справа А.П. Першин, председатель Думы города)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2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accent1"/>
                </a:solidFill>
              </a:rPr>
              <a:t>В апреле </a:t>
            </a:r>
            <a:r>
              <a:rPr lang="ru-RU" sz="2800" b="1" dirty="0" smtClean="0">
                <a:solidFill>
                  <a:schemeClr val="accent1"/>
                </a:solidFill>
              </a:rPr>
              <a:t>2004 </a:t>
            </a:r>
            <a:r>
              <a:rPr lang="ru-RU" sz="2800" b="1" dirty="0">
                <a:solidFill>
                  <a:schemeClr val="accent1"/>
                </a:solidFill>
              </a:rPr>
              <a:t>года Думе города </a:t>
            </a:r>
            <a:br>
              <a:rPr lang="ru-RU" sz="2800" b="1" dirty="0">
                <a:solidFill>
                  <a:schemeClr val="accent1"/>
                </a:solidFill>
              </a:rPr>
            </a:br>
            <a:r>
              <a:rPr lang="ru-RU" sz="2800" b="1" dirty="0">
                <a:solidFill>
                  <a:schemeClr val="accent1"/>
                </a:solidFill>
              </a:rPr>
              <a:t>Ханты-Мансийска исполнилось </a:t>
            </a:r>
            <a:r>
              <a:rPr lang="ru-RU" sz="2800" b="1" dirty="0" smtClean="0">
                <a:solidFill>
                  <a:schemeClr val="accent1"/>
                </a:solidFill>
              </a:rPr>
              <a:t>10 </a:t>
            </a:r>
            <a:r>
              <a:rPr lang="ru-RU" sz="2800" b="1" dirty="0">
                <a:solidFill>
                  <a:schemeClr val="accent1"/>
                </a:solidFill>
              </a:rPr>
              <a:t>лет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21088"/>
            <a:ext cx="4861731" cy="228817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2" y="2266523"/>
            <a:ext cx="4868321" cy="217059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92" y="2273435"/>
            <a:ext cx="2318804" cy="309173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525100" y="5531305"/>
            <a:ext cx="224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Сувениры к 10-летию Думы города</a:t>
            </a:r>
            <a:endParaRPr lang="ru-RU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0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" y="1124744"/>
            <a:ext cx="8160991" cy="544066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16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Депутаты Думы города  на торжественном мероприятии,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посвященном 10-летию Думы города. Апрель 2004 г.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4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0156"/>
            <a:ext cx="7992888" cy="105425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/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IV </a:t>
            </a:r>
            <a:r>
              <a:rPr lang="ru-RU" sz="3200" b="1" dirty="0">
                <a:solidFill>
                  <a:schemeClr val="accent1"/>
                </a:solidFill>
              </a:rPr>
              <a:t>созыв Думы города Ханты-Мансийска </a:t>
            </a:r>
            <a:r>
              <a:rPr lang="en-US" sz="3200" b="1" dirty="0" smtClean="0">
                <a:solidFill>
                  <a:schemeClr val="accent1"/>
                </a:solidFill>
              </a:rPr>
              <a:t>200</a:t>
            </a:r>
            <a:r>
              <a:rPr lang="ru-RU" sz="3200" b="1" dirty="0" smtClean="0">
                <a:solidFill>
                  <a:schemeClr val="accent1"/>
                </a:solidFill>
              </a:rPr>
              <a:t>6</a:t>
            </a:r>
            <a:r>
              <a:rPr lang="en-US" sz="3200" b="1" dirty="0" smtClean="0">
                <a:solidFill>
                  <a:schemeClr val="accent1"/>
                </a:solidFill>
              </a:rPr>
              <a:t>-2011</a:t>
            </a:r>
            <a:r>
              <a:rPr lang="ru-RU" sz="3200" b="1" dirty="0" smtClean="0">
                <a:solidFill>
                  <a:schemeClr val="accent1"/>
                </a:solidFill>
              </a:rPr>
              <a:t> </a:t>
            </a:r>
            <a:r>
              <a:rPr lang="ru-RU" sz="3200" b="1" dirty="0">
                <a:solidFill>
                  <a:schemeClr val="accent1"/>
                </a:solidFill>
              </a:rPr>
              <a:t>годы</a:t>
            </a:r>
            <a:br>
              <a:rPr lang="ru-RU" sz="3200" b="1" dirty="0">
                <a:solidFill>
                  <a:schemeClr val="accent1"/>
                </a:solidFill>
              </a:rPr>
            </a:b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380932"/>
            <a:ext cx="80648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2200" b="1" dirty="0">
                <a:solidFill>
                  <a:schemeClr val="accent1"/>
                </a:solidFill>
              </a:rPr>
              <a:t>12 марта 2006 года  состоялись  выборы депутатов </a:t>
            </a:r>
            <a:r>
              <a:rPr lang="ru-RU" sz="2200" b="1" dirty="0" smtClean="0">
                <a:solidFill>
                  <a:schemeClr val="accent1"/>
                </a:solidFill>
              </a:rPr>
              <a:t>Думы</a:t>
            </a:r>
            <a:r>
              <a:rPr lang="ru-RU" sz="2200" dirty="0">
                <a:solidFill>
                  <a:schemeClr val="accent1"/>
                </a:solidFill>
              </a:rPr>
              <a:t> </a:t>
            </a:r>
            <a:r>
              <a:rPr lang="ru-RU" sz="2200" b="1" dirty="0" smtClean="0">
                <a:solidFill>
                  <a:schemeClr val="accent1"/>
                </a:solidFill>
              </a:rPr>
              <a:t>города </a:t>
            </a:r>
            <a:r>
              <a:rPr lang="ru-RU" sz="2200" b="1" dirty="0">
                <a:solidFill>
                  <a:schemeClr val="accent1"/>
                </a:solidFill>
              </a:rPr>
              <a:t>Ханты-Мансийска </a:t>
            </a:r>
            <a:r>
              <a:rPr lang="en-US" sz="2200" b="1" dirty="0">
                <a:solidFill>
                  <a:schemeClr val="accent1"/>
                </a:solidFill>
              </a:rPr>
              <a:t>IV </a:t>
            </a:r>
            <a:r>
              <a:rPr lang="ru-RU" sz="2200" b="1" dirty="0">
                <a:solidFill>
                  <a:schemeClr val="accent1"/>
                </a:solidFill>
              </a:rPr>
              <a:t>созыва. Количество депутатов – 20, на постоянной основе осуществляют деятельность 2 </a:t>
            </a:r>
            <a:r>
              <a:rPr lang="ru-RU" sz="2200" b="1" dirty="0" smtClean="0">
                <a:solidFill>
                  <a:schemeClr val="accent1"/>
                </a:solidFill>
              </a:rPr>
              <a:t>депутата. В </a:t>
            </a:r>
            <a:r>
              <a:rPr lang="ru-RU" sz="2200" b="1" dirty="0">
                <a:solidFill>
                  <a:schemeClr val="accent1"/>
                </a:solidFill>
              </a:rPr>
              <a:t>состав Думы избраны: С.Н. Андрейченко, А.Е. Барышников, А.Г. </a:t>
            </a:r>
            <a:r>
              <a:rPr lang="ru-RU" sz="2200" b="1" dirty="0" err="1">
                <a:solidFill>
                  <a:schemeClr val="accent1"/>
                </a:solidFill>
              </a:rPr>
              <a:t>Букаринов</a:t>
            </a:r>
            <a:r>
              <a:rPr lang="ru-RU" sz="2200" b="1" dirty="0">
                <a:solidFill>
                  <a:schemeClr val="accent1"/>
                </a:solidFill>
              </a:rPr>
              <a:t>, Т.А. </a:t>
            </a:r>
            <a:r>
              <a:rPr lang="ru-RU" sz="2200" b="1" dirty="0" err="1">
                <a:solidFill>
                  <a:schemeClr val="accent1"/>
                </a:solidFill>
              </a:rPr>
              <a:t>Волгунова</a:t>
            </a:r>
            <a:r>
              <a:rPr lang="ru-RU" sz="2200" b="1" dirty="0">
                <a:solidFill>
                  <a:schemeClr val="accent1"/>
                </a:solidFill>
              </a:rPr>
              <a:t>, Л.М. Глебова, О.В. Горбачева, В.А. Казакова, С.В. Калинин, Л.П. Корнеева,  В.И. Крот, Д.Н. Медведев, Ю.Г. </a:t>
            </a:r>
            <a:r>
              <a:rPr lang="ru-RU" sz="2200" b="1" dirty="0" err="1">
                <a:solidFill>
                  <a:schemeClr val="accent1"/>
                </a:solidFill>
              </a:rPr>
              <a:t>Нуждин</a:t>
            </a:r>
            <a:r>
              <a:rPr lang="ru-RU" sz="2200" b="1" dirty="0">
                <a:solidFill>
                  <a:schemeClr val="accent1"/>
                </a:solidFill>
              </a:rPr>
              <a:t>, М.П. </a:t>
            </a:r>
            <a:r>
              <a:rPr lang="ru-RU" sz="2200" b="1" dirty="0" err="1">
                <a:solidFill>
                  <a:schemeClr val="accent1"/>
                </a:solidFill>
              </a:rPr>
              <a:t>Ряшин</a:t>
            </a:r>
            <a:r>
              <a:rPr lang="ru-RU" sz="2200" b="1" dirty="0">
                <a:solidFill>
                  <a:schemeClr val="accent1"/>
                </a:solidFill>
              </a:rPr>
              <a:t>, В.С. </a:t>
            </a:r>
            <a:r>
              <a:rPr lang="ru-RU" sz="2200" b="1" dirty="0" err="1">
                <a:solidFill>
                  <a:schemeClr val="accent1"/>
                </a:solidFill>
              </a:rPr>
              <a:t>Сакк</a:t>
            </a:r>
            <a:r>
              <a:rPr lang="ru-RU" sz="2200" b="1" dirty="0">
                <a:solidFill>
                  <a:schemeClr val="accent1"/>
                </a:solidFill>
              </a:rPr>
              <a:t>, Т.П</a:t>
            </a:r>
            <a:r>
              <a:rPr lang="ru-RU" sz="2200" b="1" dirty="0" smtClean="0">
                <a:solidFill>
                  <a:schemeClr val="accent1"/>
                </a:solidFill>
              </a:rPr>
              <a:t>. </a:t>
            </a:r>
            <a:r>
              <a:rPr lang="ru-RU" sz="2200" b="1" dirty="0" err="1">
                <a:solidFill>
                  <a:schemeClr val="accent1"/>
                </a:solidFill>
              </a:rPr>
              <a:t>Сакк</a:t>
            </a:r>
            <a:r>
              <a:rPr lang="ru-RU" sz="2200" b="1" dirty="0">
                <a:solidFill>
                  <a:schemeClr val="accent1"/>
                </a:solidFill>
              </a:rPr>
              <a:t>, У.Н. </a:t>
            </a:r>
            <a:r>
              <a:rPr lang="ru-RU" sz="2200" b="1" dirty="0" err="1">
                <a:solidFill>
                  <a:schemeClr val="accent1"/>
                </a:solidFill>
              </a:rPr>
              <a:t>Солодовникова</a:t>
            </a:r>
            <a:r>
              <a:rPr lang="ru-RU" sz="2200" b="1" dirty="0">
                <a:solidFill>
                  <a:schemeClr val="accent1"/>
                </a:solidFill>
              </a:rPr>
              <a:t>, В.А. Филипенко, Д.А. </a:t>
            </a:r>
            <a:r>
              <a:rPr lang="ru-RU" sz="2200" b="1" dirty="0" smtClean="0">
                <a:solidFill>
                  <a:schemeClr val="accent1"/>
                </a:solidFill>
              </a:rPr>
              <a:t>Фоминых, </a:t>
            </a:r>
            <a:r>
              <a:rPr lang="ru-RU" sz="2200" b="1" dirty="0">
                <a:solidFill>
                  <a:schemeClr val="accent1"/>
                </a:solidFill>
              </a:rPr>
              <a:t>Ю.К. </a:t>
            </a:r>
            <a:r>
              <a:rPr lang="ru-RU" sz="2200" b="1" dirty="0" err="1">
                <a:solidFill>
                  <a:schemeClr val="accent1"/>
                </a:solidFill>
              </a:rPr>
              <a:t>Шагут</a:t>
            </a:r>
            <a:r>
              <a:rPr lang="ru-RU" sz="2200" b="1" dirty="0">
                <a:solidFill>
                  <a:schemeClr val="accent1"/>
                </a:solidFill>
              </a:rPr>
              <a:t>, В.Г. Яковлев</a:t>
            </a:r>
            <a:r>
              <a:rPr lang="ru-RU" sz="2200" b="1" dirty="0" smtClean="0">
                <a:solidFill>
                  <a:schemeClr val="accent1"/>
                </a:solidFill>
              </a:rPr>
              <a:t>. Председателем Думы города избран В.А. Филипенко, заместителем председателя – Т.А. </a:t>
            </a:r>
            <a:r>
              <a:rPr lang="ru-RU" sz="2200" b="1" dirty="0" err="1" smtClean="0">
                <a:solidFill>
                  <a:schemeClr val="accent1"/>
                </a:solidFill>
              </a:rPr>
              <a:t>Волгунова</a:t>
            </a:r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6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4" y="1340768"/>
            <a:ext cx="7859231" cy="523948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1"/>
                </a:solidFill>
              </a:rPr>
              <a:t>Депутаты Думы города </a:t>
            </a:r>
            <a:r>
              <a:rPr lang="en-US" b="1" dirty="0" smtClean="0">
                <a:solidFill>
                  <a:schemeClr val="accent1"/>
                </a:solidFill>
              </a:rPr>
              <a:t>IV</a:t>
            </a:r>
            <a:r>
              <a:rPr lang="ru-RU" b="1" dirty="0" smtClean="0">
                <a:solidFill>
                  <a:schemeClr val="accent1"/>
                </a:solidFill>
              </a:rPr>
              <a:t> созыва: в центре В.А. Филипенко, председатель Думы города, </a:t>
            </a:r>
            <a:r>
              <a:rPr lang="ru-RU" b="1" dirty="0">
                <a:solidFill>
                  <a:schemeClr val="accent1"/>
                </a:solidFill>
              </a:rPr>
              <a:t>пятый </a:t>
            </a:r>
            <a:r>
              <a:rPr lang="ru-RU" b="1" dirty="0" smtClean="0">
                <a:solidFill>
                  <a:schemeClr val="accent1"/>
                </a:solidFill>
              </a:rPr>
              <a:t>справа А.Г. </a:t>
            </a:r>
            <a:r>
              <a:rPr lang="ru-RU" b="1" dirty="0" err="1" smtClean="0">
                <a:solidFill>
                  <a:schemeClr val="accent1"/>
                </a:solidFill>
              </a:rPr>
              <a:t>Букаринов</a:t>
            </a:r>
            <a:r>
              <a:rPr lang="ru-RU" b="1" dirty="0" smtClean="0">
                <a:solidFill>
                  <a:schemeClr val="accent1"/>
                </a:solidFill>
              </a:rPr>
              <a:t>, Глава города Ханты-Мансийска</a:t>
            </a:r>
            <a:endParaRPr lang="ru-RU" b="1" dirty="0">
              <a:solidFill>
                <a:schemeClr val="accent1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68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I </a:t>
            </a:r>
            <a:r>
              <a:rPr lang="ru-RU" sz="3200" b="1" dirty="0">
                <a:solidFill>
                  <a:schemeClr val="accent1"/>
                </a:solidFill>
              </a:rPr>
              <a:t>созыв Думы города </a:t>
            </a:r>
            <a:r>
              <a:rPr lang="ru-RU" sz="3200" b="1" dirty="0" smtClean="0">
                <a:solidFill>
                  <a:schemeClr val="accent1"/>
                </a:solidFill>
              </a:rPr>
              <a:t>Ханты-Мансийска 1994-1996 годы</a:t>
            </a:r>
            <a:r>
              <a:rPr lang="ru-RU" sz="2800" b="1" dirty="0">
                <a:solidFill>
                  <a:schemeClr val="accent1"/>
                </a:solidFill>
              </a:rPr>
              <a:t/>
            </a:r>
            <a:br>
              <a:rPr lang="ru-RU" sz="2800" b="1" dirty="0">
                <a:solidFill>
                  <a:schemeClr val="accent1"/>
                </a:solidFill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204864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2200" b="1" dirty="0">
                <a:solidFill>
                  <a:schemeClr val="accent1"/>
                </a:solidFill>
              </a:rPr>
              <a:t>В соответствии с Конституцией Российской Федерации, Законом «О местном самоуправлении в Российской Федерации»; Указами Президента Российской Федерации от 09.10.1993 № 1617 «О реформе представительных органов власти и органов местного самоуправления в Российской Федерации», от 26.10.1993 № 1760 «О реформе местного самоуправления в Российской Федерации», от 22.12.1993 № 2265 «О гарантиях местного самоуправления в Российской Федерации» в марте 1994 года в городе Ханты-Мансийске состоялись муниципальные выборы депутатов Думы города Ханты-Мансийска первого созыва.</a:t>
            </a:r>
          </a:p>
          <a:p>
            <a:pPr algn="just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79920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680716" cy="3510537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64904"/>
            <a:ext cx="4680716" cy="351053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1560" y="548680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Заседание Думы города </a:t>
            </a:r>
            <a:r>
              <a:rPr lang="en-US" b="1" dirty="0" smtClean="0">
                <a:solidFill>
                  <a:schemeClr val="accent1"/>
                </a:solidFill>
              </a:rPr>
              <a:t>IV </a:t>
            </a:r>
            <a:r>
              <a:rPr lang="ru-RU" b="1" dirty="0" smtClean="0">
                <a:solidFill>
                  <a:schemeClr val="accent1"/>
                </a:solidFill>
              </a:rPr>
              <a:t>созыва.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Председатель Думы города – В.А. Филипенко,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заместитель председателя – Т.А. </a:t>
            </a:r>
            <a:r>
              <a:rPr lang="ru-RU" b="1" dirty="0" err="1" smtClean="0">
                <a:solidFill>
                  <a:schemeClr val="accent1"/>
                </a:solidFill>
              </a:rPr>
              <a:t>Волгунова</a:t>
            </a:r>
            <a:r>
              <a:rPr lang="ru-RU" b="1" dirty="0" smtClean="0">
                <a:solidFill>
                  <a:schemeClr val="accent1"/>
                </a:solidFill>
              </a:rPr>
              <a:t>. 2006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9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76" y="1227821"/>
            <a:ext cx="4248864" cy="318664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4245248" cy="318393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476672"/>
            <a:ext cx="798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Заседание Думы города </a:t>
            </a:r>
            <a:r>
              <a:rPr lang="en-US" b="1" dirty="0">
                <a:solidFill>
                  <a:schemeClr val="accent1"/>
                </a:solidFill>
              </a:rPr>
              <a:t>IV </a:t>
            </a:r>
            <a:r>
              <a:rPr lang="ru-RU" b="1" dirty="0">
                <a:solidFill>
                  <a:schemeClr val="accent1"/>
                </a:solidFill>
              </a:rPr>
              <a:t>созыва</a:t>
            </a:r>
            <a:r>
              <a:rPr lang="ru-RU" b="1" dirty="0" smtClean="0">
                <a:solidFill>
                  <a:schemeClr val="accent1"/>
                </a:solidFill>
              </a:rPr>
              <a:t>.</a:t>
            </a:r>
            <a:r>
              <a:rPr lang="en-US" b="1" dirty="0" smtClean="0">
                <a:solidFill>
                  <a:schemeClr val="accent1"/>
                </a:solidFill>
              </a:rPr>
              <a:t> 2009 </a:t>
            </a:r>
            <a:r>
              <a:rPr lang="ru-RU" b="1" dirty="0" smtClean="0">
                <a:solidFill>
                  <a:schemeClr val="accent1"/>
                </a:solidFill>
              </a:rPr>
              <a:t>г. 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8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5329739" cy="359142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7730"/>
            <a:ext cx="4349824" cy="309634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1180202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Торжественная линейка, посвященная последнему звонку в школе № 1.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Май 2007 г.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9251" y="443711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Встреча депутатов Думы города с подшефными семьями военнослужащих, погибших в Чечне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3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1" y="1556792"/>
            <a:ext cx="4238104" cy="317857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24944"/>
            <a:ext cx="4238104" cy="317857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9552" y="33265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Субботник, посадка деревьев депутатами Думы города,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жителями города. 2008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5" y="764704"/>
            <a:ext cx="4610744" cy="308653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68960"/>
            <a:ext cx="4610744" cy="308653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10336" y="105273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Посещение депутатами Думы города фермерского хозяйства «Богдашка».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Март 2010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9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663698" cy="509126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5576" y="49881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Поздравление ветеранов Великой Отечественной войны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 65-летним юбилеем со дня Победы. 2010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1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8028952" cy="547260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7001" y="332656"/>
            <a:ext cx="802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Депутаты Думы города </a:t>
            </a:r>
            <a:r>
              <a:rPr lang="en-US" b="1" dirty="0" smtClean="0">
                <a:solidFill>
                  <a:schemeClr val="accent1"/>
                </a:solidFill>
              </a:rPr>
              <a:t>IV </a:t>
            </a:r>
            <a:r>
              <a:rPr lang="ru-RU" b="1" dirty="0" smtClean="0">
                <a:solidFill>
                  <a:schemeClr val="accent1"/>
                </a:solidFill>
              </a:rPr>
              <a:t>созыва в парке Победы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876416" cy="531569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27584" y="476672"/>
            <a:ext cx="766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Депутаты Думы города </a:t>
            </a:r>
            <a:r>
              <a:rPr lang="en-US" b="1" dirty="0">
                <a:solidFill>
                  <a:schemeClr val="accent1"/>
                </a:solidFill>
              </a:rPr>
              <a:t>IV </a:t>
            </a:r>
            <a:r>
              <a:rPr lang="ru-RU" b="1" dirty="0">
                <a:solidFill>
                  <a:schemeClr val="accent1"/>
                </a:solidFill>
              </a:rPr>
              <a:t>созыва в </a:t>
            </a:r>
            <a:r>
              <a:rPr lang="ru-RU" b="1" dirty="0" smtClean="0">
                <a:solidFill>
                  <a:schemeClr val="accent1"/>
                </a:solidFill>
              </a:rPr>
              <a:t>парке Бориса Лосева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14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3" y="1268760"/>
            <a:ext cx="7974321" cy="532859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10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/>
                </a:solidFill>
              </a:rPr>
              <a:t>Депутаты Думы города разных созывов на торжественном собрании, посвященном 15-летию Думы города Ханты-Мансийска. Апрель 2009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8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152"/>
            <a:ext cx="4296815" cy="62373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152"/>
            <a:ext cx="4204930" cy="62373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53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4854"/>
            <a:ext cx="1371792" cy="1971950"/>
          </a:xfrm>
          <a:ln w="9525">
            <a:solidFill>
              <a:srgbClr val="3366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800" b="1" dirty="0">
                <a:solidFill>
                  <a:schemeClr val="accent1"/>
                </a:solidFill>
              </a:rPr>
              <a:t>Первый созыв Думы состоял из восьми депутатов, избранных сроком на два года. В их числе: А.Е. Барышников, Л.М. Глебова, С.К. Захаров, А.А. Корнеев, А.П. Першин, В.С. Рожков, Р.Г. Соломин, В.И. </a:t>
            </a:r>
            <a:r>
              <a:rPr lang="ru-RU" sz="1800" b="1" dirty="0" smtClean="0">
                <a:solidFill>
                  <a:schemeClr val="accent1"/>
                </a:solidFill>
              </a:rPr>
              <a:t>Шевченко</a:t>
            </a:r>
            <a:r>
              <a:rPr lang="ru-RU" sz="1800" dirty="0">
                <a:solidFill>
                  <a:schemeClr val="accent1"/>
                </a:solidFill>
              </a:rPr>
              <a:t/>
            </a:r>
            <a:br>
              <a:rPr lang="ru-RU" sz="1800" dirty="0">
                <a:solidFill>
                  <a:schemeClr val="accent1"/>
                </a:solidFill>
              </a:rPr>
            </a:br>
            <a:endParaRPr lang="ru-RU" sz="1800" dirty="0"/>
          </a:p>
        </p:txBody>
      </p:sp>
      <p:pic>
        <p:nvPicPr>
          <p:cNvPr id="3074" name="Picture 2" descr="C:\Users\GluhovaT\Desktop\Все папки\Выставки\Думе города 25 лет\дума - 25 лет\22\Л.Глебов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12" y="2154425"/>
            <a:ext cx="1390650" cy="19812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luhovaT\Desktop\Все папки\Выставки\Думе города 25 лет\дума - 25 лет\22\Барышников А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24" y="2154179"/>
            <a:ext cx="1381125" cy="195262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luhovaT\Desktop\Все папки\Выставки\Думе города 25 лет\дума - 25 лет\22\Соломин Р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12" y="4464498"/>
            <a:ext cx="1352550" cy="195262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luhovaT\Desktop\Все папки\Выставки\Думе города 25 лет\дума - 25 лет\22\Рожков В.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23" y="4464498"/>
            <a:ext cx="1381125" cy="195262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GluhovaT\Desktop\Все папки\Выставки\Думе города 25 лет\дума - 25 лет\22\Захаров С.К.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31" y="2156755"/>
            <a:ext cx="1371600" cy="197167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3662" y="408866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Першин А.П.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410680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Барышников А.Е.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8539" y="4129837"/>
            <a:ext cx="1390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Глебова Л.М.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7053" y="411702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Захаров С.К.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247" y="6421248"/>
            <a:ext cx="134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Корнеева А.А.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5512" y="6406523"/>
            <a:ext cx="1390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Соломин Р.Г.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9266" y="6421248"/>
            <a:ext cx="1381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Шевченко В.И.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47" y="4464498"/>
            <a:ext cx="1349497" cy="195262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66" y="4468623"/>
            <a:ext cx="1369082" cy="195262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910951" y="6390742"/>
            <a:ext cx="1381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Рожков В.С.</a:t>
            </a:r>
            <a:endParaRPr lang="ru-RU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2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620688"/>
            <a:ext cx="799288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2200" b="1" dirty="0" smtClean="0">
                <a:solidFill>
                  <a:schemeClr val="accent1"/>
                </a:solidFill>
              </a:rPr>
              <a:t>За годы деятельности Думы города </a:t>
            </a:r>
            <a:r>
              <a:rPr lang="en-US" sz="2200" b="1" dirty="0" smtClean="0">
                <a:solidFill>
                  <a:schemeClr val="accent1"/>
                </a:solidFill>
              </a:rPr>
              <a:t>IV</a:t>
            </a:r>
            <a:r>
              <a:rPr lang="ru-RU" sz="2200" b="1" dirty="0" smtClean="0">
                <a:solidFill>
                  <a:schemeClr val="accent1"/>
                </a:solidFill>
              </a:rPr>
              <a:t> созыва в окружном центре стало еще больше социально значимых объектов, среди них – школа и детский сад № 14 «Березка» на </a:t>
            </a:r>
            <a:r>
              <a:rPr lang="ru-RU" sz="2200" b="1" dirty="0" err="1" smtClean="0">
                <a:solidFill>
                  <a:schemeClr val="accent1"/>
                </a:solidFill>
              </a:rPr>
              <a:t>Гидронамыве</a:t>
            </a:r>
            <a:r>
              <a:rPr lang="ru-RU" sz="2200" b="1" dirty="0">
                <a:solidFill>
                  <a:schemeClr val="accent1"/>
                </a:solidFill>
              </a:rPr>
              <a:t>;</a:t>
            </a:r>
            <a:r>
              <a:rPr lang="ru-RU" sz="2200" b="1" dirty="0" smtClean="0">
                <a:solidFill>
                  <a:schemeClr val="accent1"/>
                </a:solidFill>
              </a:rPr>
              <a:t> дом МЖК по улице Лермонтова; мемориал памяти жертв политических репрессий, монумент А.А. Дунину-</a:t>
            </a:r>
            <a:r>
              <a:rPr lang="ru-RU" sz="2200" b="1" dirty="0" err="1" smtClean="0">
                <a:solidFill>
                  <a:schemeClr val="accent1"/>
                </a:solidFill>
              </a:rPr>
              <a:t>Горкавичу</a:t>
            </a:r>
            <a:r>
              <a:rPr lang="ru-RU" sz="2200" b="1" dirty="0">
                <a:solidFill>
                  <a:schemeClr val="accent1"/>
                </a:solidFill>
              </a:rPr>
              <a:t>;</a:t>
            </a:r>
            <a:r>
              <a:rPr lang="ru-RU" sz="2200" b="1" dirty="0" smtClean="0">
                <a:solidFill>
                  <a:schemeClr val="accent1"/>
                </a:solidFill>
              </a:rPr>
              <a:t> филиалы городской библиотеки по улицам Свободы, Осенней; детские сады № 2 «</a:t>
            </a:r>
            <a:r>
              <a:rPr lang="ru-RU" sz="2200" b="1" dirty="0" err="1" smtClean="0">
                <a:solidFill>
                  <a:schemeClr val="accent1"/>
                </a:solidFill>
              </a:rPr>
              <a:t>Дюймовочка</a:t>
            </a:r>
            <a:r>
              <a:rPr lang="ru-RU" sz="2200" b="1" dirty="0" smtClean="0">
                <a:solidFill>
                  <a:schemeClr val="accent1"/>
                </a:solidFill>
              </a:rPr>
              <a:t>», № 7 «Елочка», </a:t>
            </a:r>
            <a:r>
              <a:rPr lang="ru-RU" sz="2200" b="1" dirty="0">
                <a:solidFill>
                  <a:schemeClr val="accent1"/>
                </a:solidFill>
              </a:rPr>
              <a:t>детский сад № 11 «Радуга», </a:t>
            </a:r>
            <a:r>
              <a:rPr lang="ru-RU" sz="2200" b="1" dirty="0" smtClean="0">
                <a:solidFill>
                  <a:schemeClr val="accent1"/>
                </a:solidFill>
              </a:rPr>
              <a:t>№ 15 «Страна чудес»; спортивная площадка и подростковый клуб «Олимпия»; ДК «Октябрь» и многие другие объекты.</a:t>
            </a:r>
          </a:p>
          <a:p>
            <a:pPr indent="355600" algn="just"/>
            <a:r>
              <a:rPr lang="ru-RU" sz="2200" b="1" dirty="0" smtClean="0">
                <a:solidFill>
                  <a:schemeClr val="accent1"/>
                </a:solidFill>
              </a:rPr>
              <a:t>Приняты </a:t>
            </a:r>
            <a:r>
              <a:rPr lang="ru-RU" sz="2200" b="1" dirty="0">
                <a:solidFill>
                  <a:schemeClr val="accent1"/>
                </a:solidFill>
              </a:rPr>
              <a:t>городские программы по реализации приоритетных национальных проектов «Здравоохранение», «Образование», «Развитие АПК», «Доступное и комфортное жилье – гражданам России». </a:t>
            </a:r>
            <a:r>
              <a:rPr lang="ru-RU" sz="2200" b="1" dirty="0" smtClean="0">
                <a:solidFill>
                  <a:schemeClr val="accent1"/>
                </a:solidFill>
              </a:rPr>
              <a:t>Утверждены </a:t>
            </a:r>
            <a:r>
              <a:rPr lang="ru-RU" sz="2200" b="1" dirty="0">
                <a:solidFill>
                  <a:schemeClr val="accent1"/>
                </a:solidFill>
              </a:rPr>
              <a:t>изменения в Генеральный план города и новая редакция Правил землепользования и застройки города.</a:t>
            </a:r>
            <a:endParaRPr lang="ru-RU" sz="2200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38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987966" cy="105425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V</a:t>
            </a:r>
            <a:r>
              <a:rPr lang="en-US" sz="3200" b="1" dirty="0" smtClean="0">
                <a:solidFill>
                  <a:schemeClr val="accent1"/>
                </a:solidFill>
              </a:rPr>
              <a:t> </a:t>
            </a:r>
            <a:r>
              <a:rPr lang="ru-RU" sz="3200" b="1" dirty="0">
                <a:solidFill>
                  <a:schemeClr val="accent1"/>
                </a:solidFill>
              </a:rPr>
              <a:t>созыв Думы города Ханты-Мансийска </a:t>
            </a:r>
            <a:r>
              <a:rPr lang="en-US" sz="3200" b="1" dirty="0" smtClean="0">
                <a:solidFill>
                  <a:schemeClr val="accent1"/>
                </a:solidFill>
              </a:rPr>
              <a:t>2011-2016</a:t>
            </a:r>
            <a:r>
              <a:rPr lang="ru-RU" sz="3200" b="1" dirty="0" smtClean="0">
                <a:solidFill>
                  <a:schemeClr val="accent1"/>
                </a:solidFill>
              </a:rPr>
              <a:t> </a:t>
            </a:r>
            <a:r>
              <a:rPr lang="ru-RU" sz="3200" b="1" dirty="0">
                <a:solidFill>
                  <a:schemeClr val="accent1"/>
                </a:solidFill>
              </a:rPr>
              <a:t>годы</a:t>
            </a:r>
            <a:br>
              <a:rPr lang="ru-RU" sz="3200" b="1" dirty="0">
                <a:solidFill>
                  <a:schemeClr val="accent1"/>
                </a:solidFill>
              </a:rPr>
            </a:b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558" y="1988840"/>
            <a:ext cx="820891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900" b="1" dirty="0">
                <a:solidFill>
                  <a:schemeClr val="accent1"/>
                </a:solidFill>
              </a:rPr>
              <a:t>По итогам выборов 2011 года в состав Думы </a:t>
            </a:r>
            <a:r>
              <a:rPr lang="en-US" sz="1900" b="1" dirty="0">
                <a:solidFill>
                  <a:schemeClr val="accent1"/>
                </a:solidFill>
              </a:rPr>
              <a:t>V</a:t>
            </a:r>
            <a:r>
              <a:rPr lang="ru-RU" sz="1900" b="1" dirty="0">
                <a:solidFill>
                  <a:schemeClr val="accent1"/>
                </a:solidFill>
              </a:rPr>
              <a:t> созыва избрано 20 депутатов: Т.Х. </a:t>
            </a:r>
            <a:r>
              <a:rPr lang="ru-RU" sz="1900" b="1" dirty="0" err="1">
                <a:solidFill>
                  <a:schemeClr val="accent1"/>
                </a:solidFill>
              </a:rPr>
              <a:t>Аюпов</a:t>
            </a:r>
            <a:r>
              <a:rPr lang="ru-RU" sz="1900" b="1" dirty="0">
                <a:solidFill>
                  <a:schemeClr val="accent1"/>
                </a:solidFill>
              </a:rPr>
              <a:t>, С.Н. Андрейченко, А.Е. Барышников, А.Г. </a:t>
            </a:r>
            <a:r>
              <a:rPr lang="ru-RU" sz="1900" b="1" dirty="0" err="1">
                <a:solidFill>
                  <a:schemeClr val="accent1"/>
                </a:solidFill>
              </a:rPr>
              <a:t>Букаринов</a:t>
            </a:r>
            <a:r>
              <a:rPr lang="ru-RU" sz="1900" b="1" dirty="0">
                <a:solidFill>
                  <a:schemeClr val="accent1"/>
                </a:solidFill>
              </a:rPr>
              <a:t>, Е.А. Ваганов, А.М. </a:t>
            </a:r>
            <a:r>
              <a:rPr lang="ru-RU" sz="1900" b="1" dirty="0" err="1">
                <a:solidFill>
                  <a:schemeClr val="accent1"/>
                </a:solidFill>
              </a:rPr>
              <a:t>Вайсбурт</a:t>
            </a:r>
            <a:r>
              <a:rPr lang="ru-RU" sz="1900" b="1" dirty="0">
                <a:solidFill>
                  <a:schemeClr val="accent1"/>
                </a:solidFill>
              </a:rPr>
              <a:t>, Т.А. </a:t>
            </a:r>
            <a:r>
              <a:rPr lang="ru-RU" sz="1900" b="1" dirty="0" err="1">
                <a:solidFill>
                  <a:schemeClr val="accent1"/>
                </a:solidFill>
              </a:rPr>
              <a:t>Волгунова</a:t>
            </a:r>
            <a:r>
              <a:rPr lang="ru-RU" sz="1900" b="1" dirty="0">
                <a:solidFill>
                  <a:schemeClr val="accent1"/>
                </a:solidFill>
              </a:rPr>
              <a:t>, А.В. Владимиров, С.Н. Дмитриев, М.Б. Иванов, В.А. Казакова, Л.П. Корнеева, А.И. Ковалев, Я.И. Мари, Н.С. Новикова, С.Н. Новиков, Ю.Г. </a:t>
            </a:r>
            <a:r>
              <a:rPr lang="ru-RU" sz="1900" b="1" dirty="0" err="1">
                <a:solidFill>
                  <a:schemeClr val="accent1"/>
                </a:solidFill>
              </a:rPr>
              <a:t>Нуждин</a:t>
            </a:r>
            <a:r>
              <a:rPr lang="ru-RU" sz="1900" b="1" dirty="0">
                <a:solidFill>
                  <a:schemeClr val="accent1"/>
                </a:solidFill>
              </a:rPr>
              <a:t>, С.Я. Первухин, Н.В. </a:t>
            </a:r>
            <a:r>
              <a:rPr lang="ru-RU" sz="1900" b="1" dirty="0" err="1">
                <a:solidFill>
                  <a:schemeClr val="accent1"/>
                </a:solidFill>
              </a:rPr>
              <a:t>Ташланов</a:t>
            </a:r>
            <a:r>
              <a:rPr lang="ru-RU" sz="1900" b="1" dirty="0">
                <a:solidFill>
                  <a:schemeClr val="accent1"/>
                </a:solidFill>
              </a:rPr>
              <a:t>, В.А. Филипенко. </a:t>
            </a:r>
            <a:endParaRPr lang="ru-RU" sz="1900" dirty="0">
              <a:solidFill>
                <a:schemeClr val="accent1"/>
              </a:solidFill>
            </a:endParaRPr>
          </a:p>
          <a:p>
            <a:pPr indent="355600" algn="just"/>
            <a:r>
              <a:rPr lang="ru-RU" sz="1900" b="1" dirty="0">
                <a:solidFill>
                  <a:schemeClr val="accent1"/>
                </a:solidFill>
              </a:rPr>
              <a:t>В соответствии с Уставом города из числа депутатов Главой города Ханты-Мансийска избран В.А. Филипенко, который  был наделен и полномочиями председателя Думы города; заместителем председателя Думы города –  Т.А. </a:t>
            </a:r>
            <a:r>
              <a:rPr lang="ru-RU" sz="1900" b="1" dirty="0" err="1">
                <a:solidFill>
                  <a:schemeClr val="accent1"/>
                </a:solidFill>
              </a:rPr>
              <a:t>Волгунова</a:t>
            </a:r>
            <a:r>
              <a:rPr lang="ru-RU" sz="1900" b="1" dirty="0">
                <a:solidFill>
                  <a:schemeClr val="accent1"/>
                </a:solidFill>
              </a:rPr>
              <a:t>. Образованы постоянные комитеты: по бюджету, по социальной политике, по городскому хозяйству, избран  состав постоянных комитетов; сформирован Совет Думы города </a:t>
            </a:r>
            <a:r>
              <a:rPr lang="en-US" sz="1900" b="1" dirty="0">
                <a:solidFill>
                  <a:schemeClr val="accent1"/>
                </a:solidFill>
              </a:rPr>
              <a:t>V</a:t>
            </a:r>
            <a:r>
              <a:rPr lang="ru-RU" sz="1900" b="1" dirty="0">
                <a:solidFill>
                  <a:schemeClr val="accent1"/>
                </a:solidFill>
              </a:rPr>
              <a:t> созыва. Образована комиссия по местному самоуправлению и сформирован ее состав. В результате конкурсного отбора депутаты назначили Главой Администрации города Ханты-Мансийска М.П. </a:t>
            </a:r>
            <a:r>
              <a:rPr lang="ru-RU" sz="1900" b="1" dirty="0" err="1">
                <a:solidFill>
                  <a:schemeClr val="accent1"/>
                </a:solidFill>
              </a:rPr>
              <a:t>Ряшина</a:t>
            </a:r>
            <a:r>
              <a:rPr lang="ru-RU" sz="1900" b="1" dirty="0">
                <a:solidFill>
                  <a:schemeClr val="accent1"/>
                </a:solidFill>
              </a:rPr>
              <a:t>.</a:t>
            </a:r>
            <a:endParaRPr lang="ru-RU" sz="1900" dirty="0">
              <a:solidFill>
                <a:schemeClr val="accent1"/>
              </a:solidFill>
            </a:endParaRPr>
          </a:p>
          <a:p>
            <a:pPr algn="just"/>
            <a:endParaRPr lang="ru-RU" sz="1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5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8" y="1485482"/>
            <a:ext cx="7438739" cy="518457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7" y="293665"/>
            <a:ext cx="80313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Депутаты Думы города</a:t>
            </a:r>
            <a:r>
              <a:rPr lang="en-US" b="1" dirty="0" smtClean="0">
                <a:solidFill>
                  <a:schemeClr val="accent1"/>
                </a:solidFill>
              </a:rPr>
              <a:t> V </a:t>
            </a:r>
            <a:r>
              <a:rPr lang="ru-RU" b="1" dirty="0" smtClean="0">
                <a:solidFill>
                  <a:schemeClr val="accent1"/>
                </a:solidFill>
              </a:rPr>
              <a:t>созыва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(</a:t>
            </a:r>
            <a:r>
              <a:rPr lang="ru-RU" sz="1600" b="1" dirty="0" smtClean="0">
                <a:solidFill>
                  <a:schemeClr val="accent1"/>
                </a:solidFill>
              </a:rPr>
              <a:t>третий слева в первом ряду В.А. Филипенко  –  Глава города Ханты-Мансийска, исполняющий полномочия председателя Думы города; 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в центре во втором ряду М.П. </a:t>
            </a:r>
            <a:r>
              <a:rPr lang="ru-RU" sz="1600" b="1" dirty="0" err="1" smtClean="0">
                <a:solidFill>
                  <a:schemeClr val="accent1"/>
                </a:solidFill>
              </a:rPr>
              <a:t>Ряшин</a:t>
            </a:r>
            <a:r>
              <a:rPr lang="ru-RU" sz="1600" b="1" dirty="0" smtClean="0">
                <a:solidFill>
                  <a:schemeClr val="accent1"/>
                </a:solidFill>
              </a:rPr>
              <a:t> – Глава Администрации города) </a:t>
            </a:r>
            <a:endParaRPr lang="ru-RU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78987"/>
            <a:ext cx="7312866" cy="530289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Депутаты Думы города</a:t>
            </a:r>
            <a:r>
              <a:rPr lang="en-US" b="1" dirty="0">
                <a:solidFill>
                  <a:schemeClr val="accent1"/>
                </a:solidFill>
              </a:rPr>
              <a:t> V </a:t>
            </a:r>
            <a:r>
              <a:rPr lang="ru-RU" b="1" dirty="0" smtClean="0">
                <a:solidFill>
                  <a:schemeClr val="accent1"/>
                </a:solidFill>
              </a:rPr>
              <a:t>созыва </a:t>
            </a:r>
            <a:endParaRPr lang="ru-RU" b="1" dirty="0">
              <a:solidFill>
                <a:schemeClr val="accent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67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Рабочая тетрадь депутата Думы города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5"/>
            <a:ext cx="5994958" cy="364046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87588"/>
            <a:ext cx="2917315" cy="364046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53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Планы работы Думы города </a:t>
            </a:r>
            <a:r>
              <a:rPr lang="en-US" sz="2400" b="1" dirty="0" smtClean="0">
                <a:solidFill>
                  <a:schemeClr val="accent1"/>
                </a:solidFill>
              </a:rPr>
              <a:t>V </a:t>
            </a:r>
            <a:r>
              <a:rPr lang="ru-RU" sz="2400" b="1" dirty="0" smtClean="0">
                <a:solidFill>
                  <a:schemeClr val="accent1"/>
                </a:solidFill>
              </a:rPr>
              <a:t>созыва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204864"/>
            <a:ext cx="3772740" cy="258513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20888"/>
            <a:ext cx="3682682" cy="259394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79"/>
            <a:ext cx="3689873" cy="25829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22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6" y="1340768"/>
            <a:ext cx="7408129" cy="525765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27584" y="332656"/>
            <a:ext cx="7840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/>
                </a:solidFill>
              </a:rPr>
              <a:t>Депутаты Думы </a:t>
            </a:r>
            <a:r>
              <a:rPr lang="ru-RU" b="1" dirty="0">
                <a:solidFill>
                  <a:schemeClr val="accent1"/>
                </a:solidFill>
              </a:rPr>
              <a:t>города на презентации </a:t>
            </a:r>
            <a:r>
              <a:rPr lang="ru-RU" b="1" dirty="0" smtClean="0">
                <a:solidFill>
                  <a:schemeClr val="accent1"/>
                </a:solidFill>
              </a:rPr>
              <a:t>книги</a:t>
            </a:r>
            <a:r>
              <a:rPr lang="ru-RU" b="1" dirty="0">
                <a:solidFill>
                  <a:schemeClr val="accent1"/>
                </a:solidFill>
              </a:rPr>
              <a:t> «</a:t>
            </a:r>
            <a:r>
              <a:rPr lang="ru-RU" b="1" dirty="0" smtClean="0">
                <a:solidFill>
                  <a:schemeClr val="accent1"/>
                </a:solidFill>
              </a:rPr>
              <a:t>Мы-мужики </a:t>
            </a:r>
            <a:r>
              <a:rPr lang="ru-RU" b="1" dirty="0">
                <a:solidFill>
                  <a:schemeClr val="accent1"/>
                </a:solidFill>
              </a:rPr>
              <a:t>крестьянские</a:t>
            </a:r>
            <a:r>
              <a:rPr lang="ru-RU" b="1" dirty="0" smtClean="0">
                <a:solidFill>
                  <a:schemeClr val="accent1"/>
                </a:solidFill>
              </a:rPr>
              <a:t>», автор Галина Захарова (пятая слева) и герой книги Виктор Яковлевич Башмаков (в центре)</a:t>
            </a:r>
          </a:p>
        </p:txBody>
      </p:sp>
    </p:spTree>
    <p:extLst>
      <p:ext uri="{BB962C8B-B14F-4D97-AF65-F5344CB8AC3E}">
        <p14:creationId xmlns:p14="http://schemas.microsoft.com/office/powerpoint/2010/main" val="388190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42" y="1916832"/>
            <a:ext cx="4953692" cy="359142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03648" y="548680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Закладка дендросада </a:t>
            </a:r>
            <a:r>
              <a:rPr lang="ru-RU" b="1" dirty="0">
                <a:solidFill>
                  <a:schemeClr val="accent1"/>
                </a:solidFill>
              </a:rPr>
              <a:t>имени А.А. Дунина-</a:t>
            </a:r>
            <a:r>
              <a:rPr lang="ru-RU" b="1" dirty="0" err="1">
                <a:solidFill>
                  <a:schemeClr val="accent1"/>
                </a:solidFill>
              </a:rPr>
              <a:t>Горкавича</a:t>
            </a:r>
            <a:r>
              <a:rPr lang="ru-RU" b="1" dirty="0">
                <a:solidFill>
                  <a:schemeClr val="accent1"/>
                </a:solidFill>
              </a:rPr>
              <a:t>. </a:t>
            </a:r>
            <a:r>
              <a:rPr lang="ru-RU" b="1" dirty="0" smtClean="0">
                <a:solidFill>
                  <a:schemeClr val="accent1"/>
                </a:solidFill>
              </a:rPr>
              <a:t>Заместитель председателя </a:t>
            </a:r>
            <a:r>
              <a:rPr lang="ru-RU" b="1" dirty="0">
                <a:solidFill>
                  <a:schemeClr val="accent1"/>
                </a:solidFill>
              </a:rPr>
              <a:t>Думы </a:t>
            </a:r>
            <a:r>
              <a:rPr lang="ru-RU" b="1" dirty="0" smtClean="0">
                <a:solidFill>
                  <a:schemeClr val="accent1"/>
                </a:solidFill>
              </a:rPr>
              <a:t>города </a:t>
            </a:r>
            <a:r>
              <a:rPr lang="ru-RU" b="1" dirty="0" err="1" smtClean="0">
                <a:solidFill>
                  <a:schemeClr val="accent1"/>
                </a:solidFill>
              </a:rPr>
              <a:t>Волгунова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chemeClr val="accent1"/>
                </a:solidFill>
              </a:rPr>
              <a:t>Т.А. Сентябрь </a:t>
            </a:r>
            <a:r>
              <a:rPr lang="ru-RU" b="1" dirty="0" smtClean="0">
                <a:solidFill>
                  <a:schemeClr val="accent1"/>
                </a:solidFill>
              </a:rPr>
              <a:t>2013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2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4128545" cy="275451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128547" cy="275451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62" y="3931335"/>
            <a:ext cx="4168007" cy="278084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9552" y="260648"/>
            <a:ext cx="818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Выездное заседание комитета по социальной политике</a:t>
            </a:r>
            <a:r>
              <a:rPr lang="ru-RU" b="1" dirty="0">
                <a:solidFill>
                  <a:schemeClr val="accent1"/>
                </a:solidFill>
              </a:rPr>
              <a:t> Думы города </a:t>
            </a:r>
            <a:endParaRPr lang="ru-RU" b="1" dirty="0" smtClean="0">
              <a:solidFill>
                <a:schemeClr val="accent1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в центре помощи семье и детям «Вега». Февраль 2013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9" y="620688"/>
            <a:ext cx="4780982" cy="31898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284984"/>
            <a:ext cx="4780983" cy="31898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64088" y="105273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Выездное заседание комитета по бюджету Думы города по решению вопроса о реконструкции здания стелы.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Март 2013 г. 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8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luhovaT\Desktop\Все папки\Выставки\Думе города 25 лет\Новая папка\протокол заседания Думы от 12.04.1994 № 1 - лист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7" y="1930700"/>
            <a:ext cx="2776759" cy="389594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Первое заседание Думы города состоялось 12 апреля 1994 </a:t>
            </a:r>
            <a:r>
              <a:rPr lang="ru-RU" b="1" dirty="0" smtClean="0">
                <a:solidFill>
                  <a:schemeClr val="accent1"/>
                </a:solidFill>
              </a:rPr>
              <a:t>года, на котором был утвержден регламент Думы города Ханты-Мансийска</a:t>
            </a:r>
          </a:p>
        </p:txBody>
      </p:sp>
      <p:pic>
        <p:nvPicPr>
          <p:cNvPr id="3074" name="Picture 2" descr="C:\Users\GluhovaT\Desktop\Все папки\Выставки\Думе города 25 лет\Новая папка\протокол - лист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6" y="1988840"/>
            <a:ext cx="2778001" cy="389594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luhovaT\Desktop\Все папки\Выставки\Думе города 25 лет\Новая папка\протокол - лист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7961"/>
            <a:ext cx="2765026" cy="3882728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5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307133" cy="287366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281360" cy="285647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12" y="3688687"/>
            <a:ext cx="4317274" cy="287705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7544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Выездное заседание комитета по социальной политике Думы города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</a:rPr>
              <a:t>п</a:t>
            </a:r>
            <a:r>
              <a:rPr lang="ru-RU" b="1" dirty="0" smtClean="0">
                <a:solidFill>
                  <a:schemeClr val="accent1"/>
                </a:solidFill>
              </a:rPr>
              <a:t>о организации работы летних пришкольных лагерей. Июль 2015 г. 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0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5"/>
            <a:ext cx="5216939" cy="348067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68" y="188640"/>
            <a:ext cx="5206980" cy="347403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9569" y="620688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Выездное заседание комитета по городскому хозяйству Думы города по решению вопроса о благоустройстве зон летнего отдыха горожан.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Июль 2013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96952"/>
            <a:ext cx="5523979" cy="368553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3363"/>
            <a:ext cx="5400599" cy="36032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98728" y="764704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Отчеты депутатов Думы города перед избирателями об итогах работы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за 2013 год.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Февраль 2014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8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355600" algn="just"/>
            <a:r>
              <a:rPr lang="ru-RU" sz="2400" b="1" dirty="0" smtClean="0">
                <a:solidFill>
                  <a:schemeClr val="accent1"/>
                </a:solidFill>
              </a:rPr>
              <a:t>25 апреля 2014 года депутаты пяти созывов встретились на торжественном мероприятии, посвященном 20-летию представительного органа местного самоуправления города Ханты-Мансийска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492896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b="1" dirty="0">
                <a:solidFill>
                  <a:schemeClr val="accent1"/>
                </a:solidFill>
              </a:rPr>
              <a:t>За 20 лет в Думу избирались 44 депутата, из них 9 женщин. Среди них немало человек со </a:t>
            </a:r>
            <a:r>
              <a:rPr lang="ru-RU" b="1" dirty="0" smtClean="0">
                <a:solidFill>
                  <a:schemeClr val="accent1"/>
                </a:solidFill>
              </a:rPr>
              <a:t>стажем: 5 </a:t>
            </a:r>
            <a:r>
              <a:rPr lang="ru-RU" b="1" dirty="0">
                <a:solidFill>
                  <a:schemeClr val="accent1"/>
                </a:solidFill>
              </a:rPr>
              <a:t>созывов проработал 1 </a:t>
            </a:r>
            <a:r>
              <a:rPr lang="ru-RU" b="1" dirty="0" smtClean="0">
                <a:solidFill>
                  <a:schemeClr val="accent1"/>
                </a:solidFill>
              </a:rPr>
              <a:t>депутат (Барышников А.Е.); </a:t>
            </a:r>
            <a:r>
              <a:rPr lang="ru-RU" b="1" dirty="0">
                <a:solidFill>
                  <a:schemeClr val="accent1"/>
                </a:solidFill>
              </a:rPr>
              <a:t>4 созыва – 3 </a:t>
            </a:r>
            <a:r>
              <a:rPr lang="ru-RU" b="1" dirty="0" smtClean="0">
                <a:solidFill>
                  <a:schemeClr val="accent1"/>
                </a:solidFill>
              </a:rPr>
              <a:t>депутата (Глебова Л.М., Корнеева Л.П., </a:t>
            </a:r>
            <a:r>
              <a:rPr lang="ru-RU" b="1" dirty="0" err="1" smtClean="0">
                <a:solidFill>
                  <a:schemeClr val="accent1"/>
                </a:solidFill>
              </a:rPr>
              <a:t>Нуждин</a:t>
            </a:r>
            <a:r>
              <a:rPr lang="ru-RU" b="1" dirty="0" smtClean="0">
                <a:solidFill>
                  <a:schemeClr val="accent1"/>
                </a:solidFill>
              </a:rPr>
              <a:t> Ю.Г.); 3 </a:t>
            </a:r>
            <a:r>
              <a:rPr lang="ru-RU" b="1" dirty="0">
                <a:solidFill>
                  <a:schemeClr val="accent1"/>
                </a:solidFill>
              </a:rPr>
              <a:t>созыва – 4 </a:t>
            </a:r>
            <a:r>
              <a:rPr lang="ru-RU" b="1" dirty="0" smtClean="0">
                <a:solidFill>
                  <a:schemeClr val="accent1"/>
                </a:solidFill>
              </a:rPr>
              <a:t>депутата (Першин А.П., </a:t>
            </a:r>
            <a:r>
              <a:rPr lang="ru-RU" b="1" dirty="0" err="1" smtClean="0">
                <a:solidFill>
                  <a:schemeClr val="accent1"/>
                </a:solidFill>
              </a:rPr>
              <a:t>Волгунова</a:t>
            </a:r>
            <a:r>
              <a:rPr lang="ru-RU" b="1" dirty="0" smtClean="0">
                <a:solidFill>
                  <a:schemeClr val="accent1"/>
                </a:solidFill>
              </a:rPr>
              <a:t> Т.А., Казакова В.А.); </a:t>
            </a:r>
            <a:r>
              <a:rPr lang="ru-RU" b="1" dirty="0">
                <a:solidFill>
                  <a:schemeClr val="accent1"/>
                </a:solidFill>
              </a:rPr>
              <a:t>2 созыва – 6 депутатов и 1 созыв – 30 депутатов. На освобождённой основе работали 7 депутатов</a:t>
            </a:r>
            <a:r>
              <a:rPr lang="ru-RU" b="1" dirty="0" smtClean="0">
                <a:solidFill>
                  <a:schemeClr val="accent1"/>
                </a:solidFill>
              </a:rPr>
              <a:t>.</a:t>
            </a:r>
          </a:p>
          <a:p>
            <a:pPr indent="355600" algn="just"/>
            <a:r>
              <a:rPr lang="ru-RU" b="1" dirty="0" smtClean="0">
                <a:solidFill>
                  <a:schemeClr val="accent1"/>
                </a:solidFill>
              </a:rPr>
              <a:t>«20 </a:t>
            </a:r>
            <a:r>
              <a:rPr lang="ru-RU" b="1" dirty="0">
                <a:solidFill>
                  <a:schemeClr val="accent1"/>
                </a:solidFill>
              </a:rPr>
              <a:t>лет деятельности Думы – это время реальных дел и больших свершений. И стало это возможным во многом благодаря особым качествам наших депутатов. Эти люди живут не прошлыми заслугами, а новыми задачами. Я уверен, что история Думы, в которой собираются для совместной командной работы люди, искренне радеющие за свой город, </a:t>
            </a:r>
            <a:r>
              <a:rPr lang="ru-RU" b="1" dirty="0" smtClean="0">
                <a:solidFill>
                  <a:schemeClr val="accent1"/>
                </a:solidFill>
              </a:rPr>
              <a:t>будет продолжена </a:t>
            </a:r>
            <a:r>
              <a:rPr lang="ru-RU" b="1" dirty="0">
                <a:solidFill>
                  <a:schemeClr val="accent1"/>
                </a:solidFill>
              </a:rPr>
              <a:t>с не меньшей эффективностью еще много </a:t>
            </a:r>
            <a:r>
              <a:rPr lang="ru-RU" b="1" dirty="0" smtClean="0">
                <a:solidFill>
                  <a:schemeClr val="accent1"/>
                </a:solidFill>
              </a:rPr>
              <a:t>лет» </a:t>
            </a:r>
          </a:p>
          <a:p>
            <a:pPr indent="355600" algn="r"/>
            <a:r>
              <a:rPr lang="ru-RU" b="1" dirty="0" smtClean="0">
                <a:solidFill>
                  <a:schemeClr val="accent1"/>
                </a:solidFill>
              </a:rPr>
              <a:t>Глава </a:t>
            </a:r>
            <a:r>
              <a:rPr lang="ru-RU" b="1" dirty="0">
                <a:solidFill>
                  <a:schemeClr val="accent1"/>
                </a:solidFill>
              </a:rPr>
              <a:t>города Ханты-Мансийска Василий </a:t>
            </a:r>
            <a:r>
              <a:rPr lang="ru-RU" b="1" dirty="0" smtClean="0">
                <a:solidFill>
                  <a:schemeClr val="accent1"/>
                </a:solidFill>
              </a:rPr>
              <a:t>Филипенко </a:t>
            </a:r>
            <a:r>
              <a:rPr lang="ru-RU" b="1" dirty="0">
                <a:solidFill>
                  <a:schemeClr val="accent1"/>
                </a:solidFill>
              </a:rPr>
              <a:t> </a:t>
            </a:r>
          </a:p>
          <a:p>
            <a:pPr algn="just"/>
            <a:r>
              <a:rPr lang="ru-RU" b="1" dirty="0">
                <a:solidFill>
                  <a:schemeClr val="accent1"/>
                </a:solidFill>
              </a:rPr>
              <a:t> </a:t>
            </a:r>
          </a:p>
          <a:p>
            <a:pPr algn="just"/>
            <a:endParaRPr lang="ru-RU" b="1" dirty="0">
              <a:solidFill>
                <a:schemeClr val="accent1"/>
              </a:solidFill>
            </a:endParaRPr>
          </a:p>
          <a:p>
            <a:pPr algn="just"/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4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75" y="908720"/>
            <a:ext cx="2790815" cy="401382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90" y="495291"/>
            <a:ext cx="2783785" cy="401382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8" y="404664"/>
            <a:ext cx="2808980" cy="401382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99" y="3140968"/>
            <a:ext cx="3292493" cy="331236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3" y="4508386"/>
            <a:ext cx="3068675" cy="154754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10" y="4653136"/>
            <a:ext cx="3081015" cy="154754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420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92696"/>
            <a:ext cx="4775269" cy="3186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4775269" cy="3186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692696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Обсуждение поправок в Генеральный план и Правила землепользования и застройки территории города Ханты-Мансийска.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Ноябрь 2015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7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204349"/>
            <a:ext cx="5206980" cy="347403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5206980" cy="347403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51752" y="836712"/>
            <a:ext cx="3013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Выездное заседание комитета по социальной политике Думы города в ООО «НЕО-Клиника».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Декабрь 2015 г.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664" y="1124744"/>
            <a:ext cx="7848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2000" b="1" dirty="0">
                <a:solidFill>
                  <a:schemeClr val="accent1"/>
                </a:solidFill>
              </a:rPr>
              <a:t>Депутатами </a:t>
            </a:r>
            <a:r>
              <a:rPr lang="ru-RU" sz="2000" b="1" dirty="0" smtClean="0">
                <a:solidFill>
                  <a:schemeClr val="accent1"/>
                </a:solidFill>
              </a:rPr>
              <a:t>Думы города </a:t>
            </a:r>
            <a:r>
              <a:rPr lang="en-US" sz="2000" b="1" dirty="0" smtClean="0">
                <a:solidFill>
                  <a:schemeClr val="accent1"/>
                </a:solidFill>
              </a:rPr>
              <a:t>V </a:t>
            </a:r>
            <a:r>
              <a:rPr lang="ru-RU" sz="2000" b="1" dirty="0" smtClean="0">
                <a:solidFill>
                  <a:schemeClr val="accent1"/>
                </a:solidFill>
              </a:rPr>
              <a:t>созыва утверждены</a:t>
            </a:r>
            <a:r>
              <a:rPr lang="ru-RU" sz="2000" dirty="0" smtClean="0">
                <a:solidFill>
                  <a:schemeClr val="accent1"/>
                </a:solidFill>
              </a:rPr>
              <a:t> </a:t>
            </a:r>
            <a:r>
              <a:rPr lang="ru-RU" sz="2000" b="1" dirty="0">
                <a:solidFill>
                  <a:schemeClr val="accent1"/>
                </a:solidFill>
              </a:rPr>
              <a:t>меры социальной поддержки и социальной помощи отдельным категориям населения; 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b="1" dirty="0">
                <a:solidFill>
                  <a:schemeClr val="accent1"/>
                </a:solidFill>
              </a:rPr>
              <a:t>Книга Почета города Ханты-Мансийска и награды Главы города. При  Думе создана инициативная группа из числа молодежи – основа будущего молодежного парламента. Организована городская общественная приемная. Реализован проекта «Народный бюджет», целью которого является участие горожан в формировании местного бюджета. 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indent="355600" algn="just"/>
            <a:r>
              <a:rPr lang="ru-RU" sz="2000" b="1" dirty="0" smtClean="0">
                <a:solidFill>
                  <a:schemeClr val="accent1"/>
                </a:solidFill>
              </a:rPr>
              <a:t>В этот период сданы в эксплуатацию курируемые депутатами Думы следующие объекты: детский </a:t>
            </a:r>
            <a:r>
              <a:rPr lang="ru-RU" sz="2000" b="1" dirty="0" err="1" smtClean="0">
                <a:solidFill>
                  <a:schemeClr val="accent1"/>
                </a:solidFill>
              </a:rPr>
              <a:t>автогородок</a:t>
            </a:r>
            <a:r>
              <a:rPr lang="ru-RU" sz="2000" b="1" dirty="0">
                <a:solidFill>
                  <a:schemeClr val="accent1"/>
                </a:solidFill>
              </a:rPr>
              <a:t>;</a:t>
            </a:r>
            <a:r>
              <a:rPr lang="ru-RU" sz="2000" b="1" dirty="0" smtClean="0">
                <a:solidFill>
                  <a:schemeClr val="accent1"/>
                </a:solidFill>
              </a:rPr>
              <a:t> роллер-парк; памятник погибшим в локальных войнах; комплекс «Музыкальная школа-Дом детского творчества-Станция юных натуралистов»; филиал городской библиотеки на улице </a:t>
            </a:r>
            <a:r>
              <a:rPr lang="ru-RU" sz="2000" b="1" dirty="0" err="1" smtClean="0">
                <a:solidFill>
                  <a:schemeClr val="accent1"/>
                </a:solidFill>
              </a:rPr>
              <a:t>Краснопартизанской</a:t>
            </a:r>
            <a:r>
              <a:rPr lang="ru-RU" sz="2000" b="1" dirty="0">
                <a:solidFill>
                  <a:schemeClr val="accent1"/>
                </a:solidFill>
              </a:rPr>
              <a:t>;</a:t>
            </a:r>
            <a:r>
              <a:rPr lang="ru-RU" sz="2000" b="1" dirty="0" smtClean="0">
                <a:solidFill>
                  <a:schemeClr val="accent1"/>
                </a:solidFill>
              </a:rPr>
              <a:t> детские сады №18 «Улыбка», № 17 «Незнайка» первая очередь рынка «Лукошко» и другие объекты.</a:t>
            </a:r>
            <a:endParaRPr lang="ru-RU" sz="2000" dirty="0">
              <a:solidFill>
                <a:schemeClr val="accent1"/>
              </a:solidFill>
            </a:endParaRPr>
          </a:p>
          <a:p>
            <a:pPr algn="just"/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6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0156"/>
            <a:ext cx="7920880" cy="105425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VI </a:t>
            </a:r>
            <a:r>
              <a:rPr lang="ru-RU" sz="3200" b="1" dirty="0">
                <a:solidFill>
                  <a:schemeClr val="accent1"/>
                </a:solidFill>
              </a:rPr>
              <a:t>созыв Думы города Ханты-Мансийска </a:t>
            </a:r>
            <a:r>
              <a:rPr lang="en-US" sz="3200" b="1" dirty="0" smtClean="0">
                <a:solidFill>
                  <a:schemeClr val="accent1"/>
                </a:solidFill>
              </a:rPr>
              <a:t>2016</a:t>
            </a:r>
            <a:r>
              <a:rPr lang="ru-RU" sz="3200" b="1" dirty="0" smtClean="0">
                <a:solidFill>
                  <a:schemeClr val="accent1"/>
                </a:solidFill>
              </a:rPr>
              <a:t> год</a:t>
            </a:r>
            <a:r>
              <a:rPr lang="en-US" sz="3200" b="1" dirty="0" smtClean="0">
                <a:solidFill>
                  <a:schemeClr val="accent1"/>
                </a:solidFill>
              </a:rPr>
              <a:t>  </a:t>
            </a:r>
            <a:r>
              <a:rPr lang="ru-RU" sz="3200" b="1" dirty="0" smtClean="0">
                <a:solidFill>
                  <a:schemeClr val="accent1"/>
                </a:solidFill>
              </a:rPr>
              <a:t>по настоящее время</a:t>
            </a:r>
            <a:r>
              <a:rPr lang="ru-RU" sz="3200" b="1" dirty="0">
                <a:solidFill>
                  <a:schemeClr val="accent1"/>
                </a:solidFill>
              </a:rPr>
              <a:t/>
            </a:r>
            <a:br>
              <a:rPr lang="ru-RU" sz="3200" b="1" dirty="0">
                <a:solidFill>
                  <a:schemeClr val="accent1"/>
                </a:solidFill>
              </a:rPr>
            </a:b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708920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2000" b="1" dirty="0">
                <a:solidFill>
                  <a:schemeClr val="accent1"/>
                </a:solidFill>
              </a:rPr>
              <a:t>18 сентября 2016 года состоялись выборы депутатов Думы города Ханты-Мансийска шестого созыва. В Думу города Ханты-Мансийска избрано 20 депутатов: </a:t>
            </a:r>
            <a:r>
              <a:rPr lang="ru-RU" sz="2000" b="1" dirty="0" smtClean="0">
                <a:solidFill>
                  <a:schemeClr val="accent1"/>
                </a:solidFill>
              </a:rPr>
              <a:t>С.Н. Андрейченко, В.В. </a:t>
            </a:r>
            <a:r>
              <a:rPr lang="ru-RU" sz="2000" b="1" dirty="0" err="1" smtClean="0">
                <a:solidFill>
                  <a:schemeClr val="accent1"/>
                </a:solidFill>
              </a:rPr>
              <a:t>Журин</a:t>
            </a:r>
            <a:r>
              <a:rPr lang="ru-RU" sz="2000" b="1" dirty="0" smtClean="0">
                <a:solidFill>
                  <a:schemeClr val="accent1"/>
                </a:solidFill>
              </a:rPr>
              <a:t>, Я.И. Мари, Ю.Г. </a:t>
            </a:r>
            <a:r>
              <a:rPr lang="ru-RU" sz="2000" b="1" dirty="0" err="1" smtClean="0">
                <a:solidFill>
                  <a:schemeClr val="accent1"/>
                </a:solidFill>
              </a:rPr>
              <a:t>Нуждин</a:t>
            </a:r>
            <a:r>
              <a:rPr lang="ru-RU" sz="2000" b="1" dirty="0" smtClean="0">
                <a:solidFill>
                  <a:schemeClr val="accent1"/>
                </a:solidFill>
              </a:rPr>
              <a:t>, П.Н. Суворов, В.А. Казакова, Л.П. Корнеева, С.И. Колупаев, Г.А. Выдрина, В.В. Чистов, М.Б. Иванов, Е.А. Харьков, А.А. Жуков, С.А. Трапезникова,</a:t>
            </a:r>
            <a:r>
              <a:rPr lang="ru-RU" sz="2000" b="1" dirty="0">
                <a:solidFill>
                  <a:schemeClr val="accent1"/>
                </a:solidFill>
              </a:rPr>
              <a:t> </a:t>
            </a:r>
            <a:r>
              <a:rPr lang="ru-RU" sz="2000" b="1" dirty="0" smtClean="0">
                <a:solidFill>
                  <a:schemeClr val="accent1"/>
                </a:solidFill>
              </a:rPr>
              <a:t>Д.П. Ваганов, К.Л. </a:t>
            </a:r>
            <a:r>
              <a:rPr lang="ru-RU" sz="2000" b="1" dirty="0" err="1" smtClean="0">
                <a:solidFill>
                  <a:schemeClr val="accent1"/>
                </a:solidFill>
              </a:rPr>
              <a:t>Пенчуков</a:t>
            </a:r>
            <a:r>
              <a:rPr lang="ru-RU" sz="2000" b="1" dirty="0" smtClean="0">
                <a:solidFill>
                  <a:schemeClr val="accent1"/>
                </a:solidFill>
              </a:rPr>
              <a:t>, Ю.И. Горбачев, Г.З. </a:t>
            </a:r>
            <a:r>
              <a:rPr lang="ru-RU" sz="2000" b="1" dirty="0" err="1" smtClean="0">
                <a:solidFill>
                  <a:schemeClr val="accent1"/>
                </a:solidFill>
              </a:rPr>
              <a:t>Пастущук</a:t>
            </a:r>
            <a:r>
              <a:rPr lang="ru-RU" sz="2000" b="1" dirty="0" smtClean="0">
                <a:solidFill>
                  <a:schemeClr val="accent1"/>
                </a:solidFill>
              </a:rPr>
              <a:t>, А.В. </a:t>
            </a:r>
            <a:r>
              <a:rPr lang="ru-RU" sz="2000" b="1" dirty="0" err="1" smtClean="0">
                <a:solidFill>
                  <a:schemeClr val="accent1"/>
                </a:solidFill>
              </a:rPr>
              <a:t>Лавренов</a:t>
            </a:r>
            <a:r>
              <a:rPr lang="ru-RU" sz="2000" b="1" dirty="0" smtClean="0">
                <a:solidFill>
                  <a:schemeClr val="accent1"/>
                </a:solidFill>
              </a:rPr>
              <a:t>, А.А. Охлопков</a:t>
            </a:r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40466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ctr"/>
            <a:r>
              <a:rPr lang="ru-RU" b="1" dirty="0">
                <a:solidFill>
                  <a:schemeClr val="accent1"/>
                </a:solidFill>
              </a:rPr>
              <a:t>Председателем Думы города Ханты-Мансийска избран </a:t>
            </a:r>
            <a:r>
              <a:rPr lang="ru-RU" b="1" dirty="0" smtClean="0">
                <a:solidFill>
                  <a:schemeClr val="accent1"/>
                </a:solidFill>
              </a:rPr>
              <a:t>К.Л. </a:t>
            </a:r>
            <a:r>
              <a:rPr lang="ru-RU" b="1" dirty="0" err="1" smtClean="0">
                <a:solidFill>
                  <a:schemeClr val="accent1"/>
                </a:solidFill>
              </a:rPr>
              <a:t>Пенчуков</a:t>
            </a:r>
            <a:r>
              <a:rPr lang="ru-RU" b="1" dirty="0" smtClean="0">
                <a:solidFill>
                  <a:schemeClr val="accent1"/>
                </a:solidFill>
              </a:rPr>
              <a:t>, </a:t>
            </a:r>
            <a:r>
              <a:rPr lang="ru-RU" b="1" dirty="0">
                <a:solidFill>
                  <a:schemeClr val="accent1"/>
                </a:solidFill>
              </a:rPr>
              <a:t>заместителем </a:t>
            </a:r>
            <a:r>
              <a:rPr lang="ru-RU" b="1" dirty="0" smtClean="0">
                <a:solidFill>
                  <a:schemeClr val="accent1"/>
                </a:solidFill>
              </a:rPr>
              <a:t>председателя </a:t>
            </a:r>
            <a:r>
              <a:rPr lang="ru-RU" b="1" dirty="0">
                <a:solidFill>
                  <a:schemeClr val="accent1"/>
                </a:solidFill>
              </a:rPr>
              <a:t>Думы города Ханты-Мансийска </a:t>
            </a:r>
            <a:r>
              <a:rPr lang="ru-RU" b="1" dirty="0" smtClean="0">
                <a:solidFill>
                  <a:schemeClr val="accent1"/>
                </a:solidFill>
              </a:rPr>
              <a:t>– А.В. </a:t>
            </a:r>
            <a:r>
              <a:rPr lang="ru-RU" b="1" dirty="0" err="1" smtClean="0">
                <a:solidFill>
                  <a:schemeClr val="accent1"/>
                </a:solidFill>
              </a:rPr>
              <a:t>Лавренов</a:t>
            </a:r>
            <a:r>
              <a:rPr lang="ru-RU" b="1" dirty="0" smtClean="0">
                <a:solidFill>
                  <a:schemeClr val="accent1"/>
                </a:solidFill>
              </a:rPr>
              <a:t>. </a:t>
            </a:r>
            <a:r>
              <a:rPr lang="ru-RU" b="1" dirty="0">
                <a:solidFill>
                  <a:schemeClr val="accent1"/>
                </a:solidFill>
              </a:rPr>
              <a:t>Главой города Ханты-Мансийска депутаты </a:t>
            </a:r>
            <a:endParaRPr lang="ru-RU" b="1" dirty="0" smtClean="0">
              <a:solidFill>
                <a:schemeClr val="accent1"/>
              </a:solidFill>
            </a:endParaRPr>
          </a:p>
          <a:p>
            <a:pPr indent="355600" algn="ctr"/>
            <a:r>
              <a:rPr lang="ru-RU" b="1" dirty="0" smtClean="0">
                <a:solidFill>
                  <a:schemeClr val="accent1"/>
                </a:solidFill>
              </a:rPr>
              <a:t>единогласно избрали М.П. </a:t>
            </a:r>
            <a:r>
              <a:rPr lang="ru-RU" b="1" dirty="0" err="1" smtClean="0">
                <a:solidFill>
                  <a:schemeClr val="accent1"/>
                </a:solidFill>
              </a:rPr>
              <a:t>Ряшина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54" y="2996952"/>
            <a:ext cx="5288456" cy="35283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1360"/>
            <a:ext cx="4398575" cy="341653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30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b="1" dirty="0">
                <a:solidFill>
                  <a:schemeClr val="accent1"/>
                </a:solidFill>
              </a:rPr>
              <a:t>За два года деятельности Думы города </a:t>
            </a:r>
            <a:r>
              <a:rPr lang="en-US" b="1" dirty="0" smtClean="0">
                <a:solidFill>
                  <a:schemeClr val="accent1"/>
                </a:solidFill>
              </a:rPr>
              <a:t>I </a:t>
            </a:r>
            <a:r>
              <a:rPr lang="ru-RU" b="1" dirty="0" smtClean="0">
                <a:solidFill>
                  <a:schemeClr val="accent1"/>
                </a:solidFill>
              </a:rPr>
              <a:t>созыва утверждены </a:t>
            </a:r>
            <a:r>
              <a:rPr lang="ru-RU" b="1" dirty="0">
                <a:solidFill>
                  <a:schemeClr val="accent1"/>
                </a:solidFill>
              </a:rPr>
              <a:t>Устав и герб города Ханты-Мансийска, осуществлялось курирование строительства средней школы № </a:t>
            </a:r>
            <a:r>
              <a:rPr lang="ru-RU" b="1" dirty="0" smtClean="0">
                <a:solidFill>
                  <a:schemeClr val="accent1"/>
                </a:solidFill>
              </a:rPr>
              <a:t>2</a:t>
            </a:r>
            <a:endParaRPr lang="ru-RU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C:\Users\GluhovaT\Desktop\Все папки\Выставки\Думе города 25 лет\Новая папка\2019-04-22-15-08-10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703826" cy="382123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luhovaT\Desktop\Все папки\Выставки\Думе города 25 лет\Новая папка\2019-04-22-15-07-51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87" y="2348880"/>
            <a:ext cx="2786709" cy="38884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GluhovaT\Desktop\Все папки\Выставки\Думе города 25 лет\Новая папка\устав 20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49" y="1844824"/>
            <a:ext cx="2516485" cy="38884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GluhovaT\Desktop\Все папки\Выставки\Думе города 25 лет\Новая папка\устав 20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08920"/>
            <a:ext cx="2500439" cy="384251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82" y="3284984"/>
            <a:ext cx="4873880" cy="325164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787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Заседания Думы города</a:t>
            </a:r>
            <a:r>
              <a:rPr lang="en-US" b="1" dirty="0" smtClean="0">
                <a:solidFill>
                  <a:schemeClr val="accent1"/>
                </a:solidFill>
              </a:rPr>
              <a:t> VI </a:t>
            </a:r>
            <a:r>
              <a:rPr lang="ru-RU" b="1" dirty="0" smtClean="0">
                <a:solidFill>
                  <a:schemeClr val="accent1"/>
                </a:solidFill>
              </a:rPr>
              <a:t>созыва 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1005"/>
            <a:ext cx="4959736" cy="324036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80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4707264" cy="313817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11068"/>
            <a:ext cx="5044031" cy="313817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112474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Выездное заседание комитета по социальной политике Думы города в СОШ № 8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3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522642" cy="501754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8" y="260648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Прием граждан в общественной приемной ведут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К.Л. </a:t>
            </a:r>
            <a:r>
              <a:rPr lang="ru-RU" b="1" dirty="0" err="1" smtClean="0">
                <a:solidFill>
                  <a:schemeClr val="accent1"/>
                </a:solidFill>
              </a:rPr>
              <a:t>Пенчуков</a:t>
            </a:r>
            <a:r>
              <a:rPr lang="ru-RU" b="1" dirty="0" smtClean="0">
                <a:solidFill>
                  <a:schemeClr val="accent1"/>
                </a:solidFill>
              </a:rPr>
              <a:t> , председатель Думы города,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П. Н. Завальный,  депутат Государственной Думы РФ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5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570156"/>
            <a:ext cx="8280920" cy="105425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История Думы города Ханты-Мансийска 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>продолжается …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4786" y="2708920"/>
            <a:ext cx="77048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1"/>
                </a:solidFill>
                <a:latin typeface="+mj-lt"/>
              </a:rPr>
              <a:t>В </a:t>
            </a:r>
            <a:r>
              <a:rPr lang="ru-RU" altLang="ru-RU" sz="2000" b="1" dirty="0">
                <a:solidFill>
                  <a:schemeClr val="accent1"/>
                </a:solidFill>
                <a:latin typeface="+mj-lt"/>
              </a:rPr>
              <a:t>выставке представлены документы, фотографии </a:t>
            </a:r>
            <a:endParaRPr lang="ru-RU" altLang="ru-RU" sz="2000" b="1" dirty="0" smtClean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ru-RU" altLang="ru-RU" sz="2000" b="1" dirty="0">
                <a:solidFill>
                  <a:schemeClr val="accent1"/>
                </a:solidFill>
                <a:latin typeface="+mj-lt"/>
              </a:rPr>
              <a:t>и</a:t>
            </a:r>
            <a:r>
              <a:rPr lang="ru-RU" altLang="ru-RU" sz="2000" b="1" dirty="0" smtClean="0">
                <a:solidFill>
                  <a:schemeClr val="accent1"/>
                </a:solidFill>
                <a:latin typeface="+mj-lt"/>
              </a:rPr>
              <a:t>з фондов № 95 «Дума города Ханты-Мансийска»,</a:t>
            </a:r>
          </a:p>
          <a:p>
            <a:pPr algn="ctr"/>
            <a:r>
              <a:rPr lang="ru-RU" altLang="ru-RU" sz="2000" b="1" dirty="0" smtClean="0">
                <a:solidFill>
                  <a:schemeClr val="accent1"/>
                </a:solidFill>
                <a:latin typeface="+mj-lt"/>
              </a:rPr>
              <a:t>№ 119 «Коллекция </a:t>
            </a:r>
            <a:r>
              <a:rPr lang="ru-RU" altLang="ru-RU" sz="2000" b="1" dirty="0">
                <a:solidFill>
                  <a:schemeClr val="accent1"/>
                </a:solidFill>
                <a:latin typeface="+mj-lt"/>
              </a:rPr>
              <a:t>документов по истории </a:t>
            </a:r>
            <a:endParaRPr lang="ru-RU" altLang="ru-RU" sz="2000" b="1" dirty="0" smtClean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ru-RU" altLang="ru-RU" sz="2000" b="1" dirty="0" smtClean="0">
                <a:solidFill>
                  <a:schemeClr val="accent1"/>
                </a:solidFill>
                <a:latin typeface="+mj-lt"/>
              </a:rPr>
              <a:t>города </a:t>
            </a:r>
            <a:r>
              <a:rPr lang="ru-RU" altLang="ru-RU" sz="2000" b="1" dirty="0">
                <a:solidFill>
                  <a:schemeClr val="accent1"/>
                </a:solidFill>
                <a:latin typeface="+mj-lt"/>
              </a:rPr>
              <a:t>Ханты-Мансийска</a:t>
            </a:r>
            <a:r>
              <a:rPr lang="ru-RU" altLang="ru-RU" sz="2000" b="1" dirty="0" smtClean="0">
                <a:solidFill>
                  <a:schemeClr val="accent1"/>
                </a:solidFill>
                <a:latin typeface="+mj-lt"/>
              </a:rPr>
              <a:t>»</a:t>
            </a:r>
          </a:p>
          <a:p>
            <a:pPr algn="ctr"/>
            <a:r>
              <a:rPr lang="ru-RU" altLang="ru-RU" sz="2000" b="1" dirty="0">
                <a:solidFill>
                  <a:schemeClr val="accent1"/>
                </a:solidFill>
              </a:rPr>
              <a:t>архивного отдела управления культуры</a:t>
            </a:r>
          </a:p>
          <a:p>
            <a:pPr algn="ctr"/>
            <a:r>
              <a:rPr lang="ru-RU" altLang="ru-RU" sz="2000" b="1" dirty="0">
                <a:solidFill>
                  <a:schemeClr val="accent1"/>
                </a:solidFill>
              </a:rPr>
              <a:t>Администрации города Ханты-Мансийска</a:t>
            </a:r>
          </a:p>
          <a:p>
            <a:pPr algn="ctr"/>
            <a:endParaRPr lang="ru-RU" altLang="ru-RU" sz="2000" b="1" dirty="0" smtClean="0">
              <a:solidFill>
                <a:schemeClr val="accent1"/>
              </a:solidFill>
              <a:latin typeface="+mj-lt"/>
            </a:endParaRPr>
          </a:p>
          <a:p>
            <a:pPr algn="ctr"/>
            <a:endParaRPr lang="ru-RU" altLang="ru-RU" sz="2000" b="1" dirty="0" smtClean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ru-RU" altLang="ru-RU" sz="2000" b="1" dirty="0">
                <a:solidFill>
                  <a:schemeClr val="accent1"/>
                </a:solidFill>
                <a:latin typeface="+mj-lt"/>
              </a:rPr>
              <a:t>г</a:t>
            </a:r>
            <a:r>
              <a:rPr lang="ru-RU" altLang="ru-RU" sz="2000" b="1" dirty="0" smtClean="0">
                <a:solidFill>
                  <a:schemeClr val="accent1"/>
                </a:solidFill>
                <a:latin typeface="+mj-lt"/>
              </a:rPr>
              <a:t>. Ханты-Мансийск</a:t>
            </a:r>
          </a:p>
          <a:p>
            <a:pPr algn="ctr"/>
            <a:r>
              <a:rPr lang="ru-RU" altLang="ru-RU" sz="2000" b="1" dirty="0" smtClean="0">
                <a:solidFill>
                  <a:schemeClr val="accent1"/>
                </a:solidFill>
                <a:latin typeface="+mj-lt"/>
              </a:rPr>
              <a:t>2019 год</a:t>
            </a:r>
            <a:r>
              <a:rPr lang="ru-RU" altLang="ru-RU" sz="20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altLang="ru-RU" sz="2000" b="1" dirty="0">
                <a:solidFill>
                  <a:schemeClr val="accent1"/>
                </a:solidFill>
                <a:latin typeface="+mj-lt"/>
              </a:rPr>
            </a:br>
            <a:endParaRPr lang="ru-RU" sz="20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89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I</a:t>
            </a:r>
            <a:r>
              <a:rPr lang="en-US" sz="3200" b="1" dirty="0" smtClean="0">
                <a:solidFill>
                  <a:schemeClr val="accent1"/>
                </a:solidFill>
              </a:rPr>
              <a:t>I </a:t>
            </a:r>
            <a:r>
              <a:rPr lang="ru-RU" sz="3200" b="1" dirty="0">
                <a:solidFill>
                  <a:schemeClr val="accent1"/>
                </a:solidFill>
              </a:rPr>
              <a:t>созыв Думы города Ханты-Мансийска </a:t>
            </a:r>
            <a:r>
              <a:rPr lang="ru-RU" sz="3200" b="1" dirty="0" smtClean="0">
                <a:solidFill>
                  <a:schemeClr val="accent1"/>
                </a:solidFill>
              </a:rPr>
              <a:t>199</a:t>
            </a:r>
            <a:r>
              <a:rPr lang="en-US" sz="3200" b="1" dirty="0" smtClean="0">
                <a:solidFill>
                  <a:schemeClr val="accent1"/>
                </a:solidFill>
              </a:rPr>
              <a:t>6</a:t>
            </a:r>
            <a:r>
              <a:rPr lang="ru-RU" sz="3200" b="1" dirty="0" smtClean="0">
                <a:solidFill>
                  <a:schemeClr val="accent1"/>
                </a:solidFill>
              </a:rPr>
              <a:t>-</a:t>
            </a:r>
            <a:r>
              <a:rPr lang="en-US" sz="3200" b="1" dirty="0" smtClean="0">
                <a:solidFill>
                  <a:schemeClr val="accent1"/>
                </a:solidFill>
              </a:rPr>
              <a:t>2000</a:t>
            </a:r>
            <a:r>
              <a:rPr lang="ru-RU" sz="3200" b="1" dirty="0" smtClean="0">
                <a:solidFill>
                  <a:schemeClr val="accent1"/>
                </a:solidFill>
              </a:rPr>
              <a:t> </a:t>
            </a:r>
            <a:r>
              <a:rPr lang="ru-RU" sz="3200" b="1" dirty="0">
                <a:solidFill>
                  <a:schemeClr val="accent1"/>
                </a:solidFill>
              </a:rPr>
              <a:t>годы</a:t>
            </a:r>
            <a:br>
              <a:rPr lang="ru-RU" sz="3200" b="1" dirty="0">
                <a:solidFill>
                  <a:schemeClr val="accent1"/>
                </a:solidFill>
              </a:rPr>
            </a:b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420888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just"/>
            <a:r>
              <a:rPr lang="ru-RU" sz="2200" b="1" dirty="0">
                <a:solidFill>
                  <a:schemeClr val="accent1"/>
                </a:solidFill>
              </a:rPr>
              <a:t>27 октября 1996 года  состоялись выборы депутатов Думы города Ханты-Мансийска </a:t>
            </a:r>
            <a:r>
              <a:rPr lang="en-US" sz="2200" b="1" dirty="0">
                <a:solidFill>
                  <a:schemeClr val="accent1"/>
                </a:solidFill>
              </a:rPr>
              <a:t>II </a:t>
            </a:r>
            <a:r>
              <a:rPr lang="ru-RU" sz="2200" b="1" dirty="0">
                <a:solidFill>
                  <a:schemeClr val="accent1"/>
                </a:solidFill>
              </a:rPr>
              <a:t>созыва. Девять депутатов избраны сроком на четыре года: А.Е. Барышников, Л.М. Глебова, В.А. Деревянко, Л.П. Корнеева, Н. В. </a:t>
            </a:r>
            <a:r>
              <a:rPr lang="ru-RU" sz="2200" b="1" dirty="0" err="1">
                <a:solidFill>
                  <a:schemeClr val="accent1"/>
                </a:solidFill>
              </a:rPr>
              <a:t>Лиханов</a:t>
            </a:r>
            <a:r>
              <a:rPr lang="ru-RU" sz="2200" b="1" dirty="0">
                <a:solidFill>
                  <a:schemeClr val="accent1"/>
                </a:solidFill>
              </a:rPr>
              <a:t>, Ю. Г. </a:t>
            </a:r>
            <a:r>
              <a:rPr lang="ru-RU" sz="2200" b="1" dirty="0" err="1">
                <a:solidFill>
                  <a:schemeClr val="accent1"/>
                </a:solidFill>
              </a:rPr>
              <a:t>Нуждин</a:t>
            </a:r>
            <a:r>
              <a:rPr lang="ru-RU" sz="2200" b="1" dirty="0">
                <a:solidFill>
                  <a:schemeClr val="accent1"/>
                </a:solidFill>
              </a:rPr>
              <a:t>, А. П. Першин, Н. П. Першин, Ю.П. Семенов.</a:t>
            </a:r>
            <a:endParaRPr lang="ru-RU" sz="2200" dirty="0">
              <a:solidFill>
                <a:schemeClr val="accent1"/>
              </a:solidFill>
            </a:endParaRPr>
          </a:p>
          <a:p>
            <a:pPr indent="541338" algn="just"/>
            <a:r>
              <a:rPr lang="ru-RU" sz="2200" b="1" dirty="0">
                <a:solidFill>
                  <a:schemeClr val="accent1"/>
                </a:solidFill>
              </a:rPr>
              <a:t>Сформирован аппарат Думы, избраны председатель Думы – А.П. Першин, заместитель председателя Думы – Л.М. Глебова. С 12 января 1998 года Дума города Ханты-Мансийска стала обладать правами юридического лица.</a:t>
            </a:r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41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88" y="1772816"/>
            <a:ext cx="7220958" cy="501085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just"/>
            <a:r>
              <a:rPr lang="ru-RU" b="1" dirty="0">
                <a:solidFill>
                  <a:schemeClr val="accent1"/>
                </a:solidFill>
              </a:rPr>
              <a:t>Созданы постоянно действующие комиссии: планово-бюджетная и по социальным вопросам. Отработаны механизмы внесения вопросов в повестку дня заседания Думы, подготовки материалов к ним и их последующей обработки. Налажена работа с письмами и обращениями граждан.</a:t>
            </a:r>
            <a:endParaRPr lang="ru-RU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4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b="1" dirty="0">
                <a:solidFill>
                  <a:schemeClr val="accent1"/>
                </a:solidFill>
              </a:rPr>
              <a:t>Наиболее значимые событиями в работе Думы города </a:t>
            </a:r>
            <a:r>
              <a:rPr lang="en-US" b="1" dirty="0">
                <a:solidFill>
                  <a:schemeClr val="accent1"/>
                </a:solidFill>
              </a:rPr>
              <a:t>II</a:t>
            </a:r>
            <a:r>
              <a:rPr lang="ru-RU" b="1" dirty="0">
                <a:solidFill>
                  <a:schemeClr val="accent1"/>
                </a:solidFill>
              </a:rPr>
              <a:t> созыва: внесение изменений в Устав города согласно действующему законодательству; принятие Регламента Думы города, Генерального плана </a:t>
            </a:r>
            <a:r>
              <a:rPr lang="ru-RU" b="1" dirty="0" smtClean="0">
                <a:solidFill>
                  <a:schemeClr val="accent1"/>
                </a:solidFill>
              </a:rPr>
              <a:t>города Ханты-Мансийска</a:t>
            </a:r>
            <a:r>
              <a:rPr lang="ru-RU" b="1" dirty="0">
                <a:solidFill>
                  <a:schemeClr val="accent1"/>
                </a:solidFill>
              </a:rPr>
              <a:t>, Программы развития города до 2005 года, Программы реформирования ЖКХ, Программы организации городского телевидения, Правил благоустройства, озеленения и санитарной помощи населению города, Положения о нагрудном знаке депутата.</a:t>
            </a:r>
            <a:endParaRPr lang="ru-RU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41" y="2640690"/>
            <a:ext cx="2665397" cy="3553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40689"/>
            <a:ext cx="2664296" cy="35538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33887" y="619184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/>
                </a:solidFill>
              </a:rPr>
              <a:t>Штамп, кассета для записи заседаний Думы города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5541" y="6194551"/>
            <a:ext cx="266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/>
                </a:solidFill>
              </a:rPr>
              <a:t>Нагрудный знак депутата Думы города</a:t>
            </a:r>
            <a:endParaRPr lang="ru-RU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8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248347"/>
            <a:ext cx="7992887" cy="3877815"/>
          </a:xfrm>
        </p:spPr>
        <p:txBody>
          <a:bodyPr>
            <a:normAutofit/>
          </a:bodyPr>
          <a:lstStyle/>
          <a:p>
            <a:pPr marL="0" indent="355600" algn="just"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accent1"/>
                </a:solidFill>
              </a:rPr>
              <a:t>14 января 2001 года  состоялись  выборы депутатов Думы</a:t>
            </a:r>
            <a:endParaRPr lang="ru-RU" sz="2200" dirty="0">
              <a:solidFill>
                <a:schemeClr val="accent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accent1"/>
                </a:solidFill>
              </a:rPr>
              <a:t>города Ханты-Мансийска </a:t>
            </a:r>
            <a:r>
              <a:rPr lang="en-US" sz="2200" b="1" dirty="0">
                <a:solidFill>
                  <a:schemeClr val="accent1"/>
                </a:solidFill>
              </a:rPr>
              <a:t>III </a:t>
            </a:r>
            <a:r>
              <a:rPr lang="ru-RU" sz="2200" b="1" dirty="0" smtClean="0">
                <a:solidFill>
                  <a:schemeClr val="accent1"/>
                </a:solidFill>
              </a:rPr>
              <a:t>созыва.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ru-RU" sz="2200" b="1" dirty="0" smtClean="0">
                <a:solidFill>
                  <a:schemeClr val="accent1"/>
                </a:solidFill>
              </a:rPr>
              <a:t>В </a:t>
            </a:r>
            <a:r>
              <a:rPr lang="ru-RU" sz="2200" b="1" dirty="0">
                <a:solidFill>
                  <a:schemeClr val="accent1"/>
                </a:solidFill>
              </a:rPr>
              <a:t>соответствии с Уставом города Ханты-Мансийска количество депутатов </a:t>
            </a:r>
            <a:r>
              <a:rPr lang="ru-RU" sz="2200" b="1" dirty="0" smtClean="0">
                <a:solidFill>
                  <a:schemeClr val="accent1"/>
                </a:solidFill>
              </a:rPr>
              <a:t>увеличилось до 12 человек со сроком полномочий </a:t>
            </a:r>
            <a:r>
              <a:rPr lang="ru-RU" sz="2200" b="1" dirty="0">
                <a:solidFill>
                  <a:schemeClr val="accent1"/>
                </a:solidFill>
              </a:rPr>
              <a:t>– 5 лет.</a:t>
            </a:r>
            <a:endParaRPr lang="ru-RU" sz="2200" dirty="0">
              <a:solidFill>
                <a:schemeClr val="accent1"/>
              </a:solidFill>
            </a:endParaRPr>
          </a:p>
          <a:p>
            <a:pPr marL="0" indent="355600" algn="just"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accent1"/>
                </a:solidFill>
              </a:rPr>
              <a:t>В состав Думы избраны: А.Е. Барышников, Т.А. </a:t>
            </a:r>
            <a:r>
              <a:rPr lang="ru-RU" sz="2200" b="1" dirty="0" err="1">
                <a:solidFill>
                  <a:schemeClr val="accent1"/>
                </a:solidFill>
              </a:rPr>
              <a:t>Волгунова</a:t>
            </a:r>
            <a:r>
              <a:rPr lang="ru-RU" sz="2200" b="1" dirty="0">
                <a:solidFill>
                  <a:schemeClr val="accent1"/>
                </a:solidFill>
              </a:rPr>
              <a:t>, Л.М. Глебова, В.А. Громов, В.А. Казакова, Л.П. Корнеева,  Н.В. </a:t>
            </a:r>
            <a:r>
              <a:rPr lang="ru-RU" sz="2200" b="1" dirty="0" err="1">
                <a:solidFill>
                  <a:schemeClr val="accent1"/>
                </a:solidFill>
              </a:rPr>
              <a:t>Лиханов</a:t>
            </a:r>
            <a:r>
              <a:rPr lang="ru-RU" sz="2200" b="1" dirty="0">
                <a:solidFill>
                  <a:schemeClr val="accent1"/>
                </a:solidFill>
              </a:rPr>
              <a:t>, П.П. Медведева, Ю.Г. </a:t>
            </a:r>
            <a:r>
              <a:rPr lang="ru-RU" sz="2200" b="1" dirty="0" err="1">
                <a:solidFill>
                  <a:schemeClr val="accent1"/>
                </a:solidFill>
              </a:rPr>
              <a:t>Нуждин</a:t>
            </a:r>
            <a:r>
              <a:rPr lang="ru-RU" sz="2200" b="1" dirty="0">
                <a:solidFill>
                  <a:schemeClr val="accent1"/>
                </a:solidFill>
              </a:rPr>
              <a:t>, А.П. Першин, Н.П. Першин, Ю.П. Семенов, Ю.К. </a:t>
            </a:r>
            <a:r>
              <a:rPr lang="ru-RU" sz="2200" b="1" dirty="0" err="1">
                <a:solidFill>
                  <a:schemeClr val="accent1"/>
                </a:solidFill>
              </a:rPr>
              <a:t>Шагут</a:t>
            </a:r>
            <a:r>
              <a:rPr lang="ru-RU" sz="2200" b="1" dirty="0" smtClean="0">
                <a:solidFill>
                  <a:schemeClr val="accent1"/>
                </a:solidFill>
              </a:rPr>
              <a:t>. В Думе города третьего созыва на постоянной основе работают заместитель председателя Думы города Т.А. </a:t>
            </a:r>
            <a:r>
              <a:rPr lang="ru-RU" sz="2200" b="1" dirty="0" err="1" smtClean="0">
                <a:solidFill>
                  <a:schemeClr val="accent1"/>
                </a:solidFill>
              </a:rPr>
              <a:t>Волгунова</a:t>
            </a:r>
            <a:r>
              <a:rPr lang="ru-RU" sz="2200" b="1" dirty="0" smtClean="0">
                <a:solidFill>
                  <a:schemeClr val="accent1"/>
                </a:solidFill>
              </a:rPr>
              <a:t>, депутаты – </a:t>
            </a:r>
            <a:r>
              <a:rPr lang="ru-RU" sz="2200" b="1" dirty="0">
                <a:solidFill>
                  <a:schemeClr val="accent1"/>
                </a:solidFill>
              </a:rPr>
              <a:t>Л.М</a:t>
            </a:r>
            <a:r>
              <a:rPr lang="ru-RU" sz="2200" b="1" dirty="0" smtClean="0">
                <a:solidFill>
                  <a:schemeClr val="accent1"/>
                </a:solidFill>
              </a:rPr>
              <a:t>. Глебова</a:t>
            </a:r>
            <a:r>
              <a:rPr lang="ru-RU" sz="2200" b="1" dirty="0">
                <a:solidFill>
                  <a:schemeClr val="accent1"/>
                </a:solidFill>
              </a:rPr>
              <a:t>, </a:t>
            </a:r>
            <a:r>
              <a:rPr lang="ru-RU" sz="2200" b="1" dirty="0" smtClean="0">
                <a:solidFill>
                  <a:schemeClr val="accent1"/>
                </a:solidFill>
              </a:rPr>
              <a:t>П.П. Медведева, Ю.К. </a:t>
            </a:r>
            <a:r>
              <a:rPr lang="ru-RU" sz="2200" b="1" dirty="0" err="1" smtClean="0">
                <a:solidFill>
                  <a:schemeClr val="accent1"/>
                </a:solidFill>
              </a:rPr>
              <a:t>Шагут</a:t>
            </a:r>
            <a:r>
              <a:rPr lang="ru-RU" sz="2200" b="1" dirty="0" smtClean="0">
                <a:solidFill>
                  <a:schemeClr val="accent1"/>
                </a:solidFill>
              </a:rPr>
              <a:t>.</a:t>
            </a:r>
            <a:endParaRPr lang="ru-RU" sz="2200" dirty="0">
              <a:solidFill>
                <a:schemeClr val="accent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105425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/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III </a:t>
            </a:r>
            <a:r>
              <a:rPr lang="ru-RU" sz="3200" b="1" dirty="0">
                <a:solidFill>
                  <a:schemeClr val="accent1"/>
                </a:solidFill>
              </a:rPr>
              <a:t>созыв Думы города Ханты-Мансийска </a:t>
            </a:r>
            <a:r>
              <a:rPr lang="en-US" sz="3200" b="1" dirty="0" smtClean="0">
                <a:solidFill>
                  <a:schemeClr val="accent1"/>
                </a:solidFill>
              </a:rPr>
              <a:t>2001-2006</a:t>
            </a:r>
            <a:r>
              <a:rPr lang="ru-RU" sz="3200" b="1" dirty="0" smtClean="0">
                <a:solidFill>
                  <a:schemeClr val="accent1"/>
                </a:solidFill>
              </a:rPr>
              <a:t> </a:t>
            </a:r>
            <a:r>
              <a:rPr lang="ru-RU" sz="3200" b="1" dirty="0">
                <a:solidFill>
                  <a:schemeClr val="accent1"/>
                </a:solidFill>
              </a:rPr>
              <a:t>годы</a:t>
            </a:r>
            <a:br>
              <a:rPr lang="ru-RU" sz="3200" b="1" dirty="0">
                <a:solidFill>
                  <a:schemeClr val="accent1"/>
                </a:solidFill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2920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</TotalTime>
  <Words>2123</Words>
  <Application>Microsoft Office PowerPoint</Application>
  <PresentationFormat>Экран (4:3)</PresentationFormat>
  <Paragraphs>129</Paragraphs>
  <Slides>53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Связи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Твердый переплет</vt:lpstr>
      <vt:lpstr>C:\Users\GluhovaT\Desktop\Все папки\Выставки\Думе города 25 лет\2019-04-22-12-29-24-01.jpg</vt:lpstr>
      <vt:lpstr>Архивный отдел управления культуры Администрации города Ханты-Мансийска</vt:lpstr>
      <vt:lpstr> I созыв Думы города Ханты-Мансийска 1994-1996 годы </vt:lpstr>
      <vt:lpstr>Первый созыв Думы состоял из восьми депутатов, избранных сроком на два года. В их числе: А.Е. Барышников, Л.М. Глебова, С.К. Захаров, А.А. Корнеев, А.П. Першин, В.С. Рожков, Р.Г. Соломин, В.И. Шевченко </vt:lpstr>
      <vt:lpstr>Презентация PowerPoint</vt:lpstr>
      <vt:lpstr>Презентация PowerPoint</vt:lpstr>
      <vt:lpstr> II созыв Думы города Ханты-Мансийска 1996-2000 годы </vt:lpstr>
      <vt:lpstr>Презентация PowerPoint</vt:lpstr>
      <vt:lpstr>Презентация PowerPoint</vt:lpstr>
      <vt:lpstr> III созыв Думы города Ханты-Мансийска 2001-2006 годы </vt:lpstr>
      <vt:lpstr>Презентация PowerPoint</vt:lpstr>
      <vt:lpstr>Геральдическая палата Российской Федерации официально зарегистрировала символы города – флаг и герб </vt:lpstr>
      <vt:lpstr>Заседание Думы города III созыва</vt:lpstr>
      <vt:lpstr>Презентация PowerPoint</vt:lpstr>
      <vt:lpstr>Презентация PowerPoint</vt:lpstr>
      <vt:lpstr>Презентация PowerPoint</vt:lpstr>
      <vt:lpstr>В апреле 2004 года Думе города  Ханты-Мансийска исполнилось 10 лет </vt:lpstr>
      <vt:lpstr>Презентация PowerPoint</vt:lpstr>
      <vt:lpstr> IV созыв Думы города Ханты-Мансийска 2006-2011 годы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V созыв Думы города Ханты-Мансийска 2011-2016 годы </vt:lpstr>
      <vt:lpstr>Презентация PowerPoint</vt:lpstr>
      <vt:lpstr>Презентация PowerPoint</vt:lpstr>
      <vt:lpstr>Рабочая тетрадь депутата Думы города</vt:lpstr>
      <vt:lpstr>Планы работы Думы города V созыва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25 апреля 2014 года депутаты пяти созывов встретились на торжественном мероприятии, посвященном 20-летию представительного органа местного самоуправления города Ханты-Мансийска </vt:lpstr>
      <vt:lpstr>Презентация PowerPoint</vt:lpstr>
      <vt:lpstr>Презентация PowerPoint</vt:lpstr>
      <vt:lpstr>Презентация PowerPoint</vt:lpstr>
      <vt:lpstr>Презентация PowerPoint</vt:lpstr>
      <vt:lpstr> VI созыв Думы города Ханты-Мансийска 2016 год  по настоящее время 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Думы города Ханты-Мансийска  продолжается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Архивный отдел управления культуры Администрации города Ханты-Мансийска</dc:title>
  <dc:creator>Глухова Татьяна Клавдиевна</dc:creator>
  <cp:lastModifiedBy>Глухова Татьяна Клавдиевна</cp:lastModifiedBy>
  <cp:revision>105</cp:revision>
  <dcterms:created xsi:type="dcterms:W3CDTF">2019-04-23T04:11:05Z</dcterms:created>
  <dcterms:modified xsi:type="dcterms:W3CDTF">2019-04-30T11:11:52Z</dcterms:modified>
</cp:coreProperties>
</file>