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82" r:id="rId3"/>
    <p:sldId id="270" r:id="rId4"/>
    <p:sldId id="269" r:id="rId5"/>
    <p:sldId id="276" r:id="rId6"/>
    <p:sldId id="267" r:id="rId7"/>
    <p:sldId id="268" r:id="rId8"/>
    <p:sldId id="275" r:id="rId9"/>
    <p:sldId id="266" r:id="rId10"/>
    <p:sldId id="260" r:id="rId11"/>
    <p:sldId id="259" r:id="rId12"/>
    <p:sldId id="261" r:id="rId13"/>
    <p:sldId id="258" r:id="rId14"/>
    <p:sldId id="257" r:id="rId15"/>
    <p:sldId id="265" r:id="rId16"/>
    <p:sldId id="271" r:id="rId17"/>
    <p:sldId id="284" r:id="rId18"/>
    <p:sldId id="283" r:id="rId19"/>
    <p:sldId id="272" r:id="rId20"/>
    <p:sldId id="277" r:id="rId21"/>
    <p:sldId id="262" r:id="rId22"/>
    <p:sldId id="263" r:id="rId23"/>
    <p:sldId id="273" r:id="rId24"/>
    <p:sldId id="264" r:id="rId25"/>
  </p:sldIdLst>
  <p:sldSz cx="6858000" cy="9906000" type="A4"/>
  <p:notesSz cx="6858000" cy="9144000"/>
  <p:defaultTextStyle>
    <a:defPPr>
      <a:defRPr lang="ru-RU"/>
    </a:defPPr>
    <a:lvl1pPr marL="0" algn="l" defTabSz="452628" rtl="0" eaLnBrk="1" latinLnBrk="0" hangingPunct="1">
      <a:defRPr sz="891" kern="1200">
        <a:solidFill>
          <a:schemeClr val="tx1"/>
        </a:solidFill>
        <a:latin typeface="+mn-lt"/>
        <a:ea typeface="+mn-ea"/>
        <a:cs typeface="+mn-cs"/>
      </a:defRPr>
    </a:lvl1pPr>
    <a:lvl2pPr marL="226314" algn="l" defTabSz="452628" rtl="0" eaLnBrk="1" latinLnBrk="0" hangingPunct="1">
      <a:defRPr sz="891" kern="1200">
        <a:solidFill>
          <a:schemeClr val="tx1"/>
        </a:solidFill>
        <a:latin typeface="+mn-lt"/>
        <a:ea typeface="+mn-ea"/>
        <a:cs typeface="+mn-cs"/>
      </a:defRPr>
    </a:lvl2pPr>
    <a:lvl3pPr marL="452628" algn="l" defTabSz="452628" rtl="0" eaLnBrk="1" latinLnBrk="0" hangingPunct="1">
      <a:defRPr sz="891" kern="1200">
        <a:solidFill>
          <a:schemeClr val="tx1"/>
        </a:solidFill>
        <a:latin typeface="+mn-lt"/>
        <a:ea typeface="+mn-ea"/>
        <a:cs typeface="+mn-cs"/>
      </a:defRPr>
    </a:lvl3pPr>
    <a:lvl4pPr marL="678942" algn="l" defTabSz="452628" rtl="0" eaLnBrk="1" latinLnBrk="0" hangingPunct="1">
      <a:defRPr sz="891" kern="1200">
        <a:solidFill>
          <a:schemeClr val="tx1"/>
        </a:solidFill>
        <a:latin typeface="+mn-lt"/>
        <a:ea typeface="+mn-ea"/>
        <a:cs typeface="+mn-cs"/>
      </a:defRPr>
    </a:lvl4pPr>
    <a:lvl5pPr marL="905256" algn="l" defTabSz="452628" rtl="0" eaLnBrk="1" latinLnBrk="0" hangingPunct="1">
      <a:defRPr sz="891" kern="1200">
        <a:solidFill>
          <a:schemeClr val="tx1"/>
        </a:solidFill>
        <a:latin typeface="+mn-lt"/>
        <a:ea typeface="+mn-ea"/>
        <a:cs typeface="+mn-cs"/>
      </a:defRPr>
    </a:lvl5pPr>
    <a:lvl6pPr marL="1131570" algn="l" defTabSz="452628" rtl="0" eaLnBrk="1" latinLnBrk="0" hangingPunct="1">
      <a:defRPr sz="891" kern="1200">
        <a:solidFill>
          <a:schemeClr val="tx1"/>
        </a:solidFill>
        <a:latin typeface="+mn-lt"/>
        <a:ea typeface="+mn-ea"/>
        <a:cs typeface="+mn-cs"/>
      </a:defRPr>
    </a:lvl6pPr>
    <a:lvl7pPr marL="1357884" algn="l" defTabSz="452628" rtl="0" eaLnBrk="1" latinLnBrk="0" hangingPunct="1">
      <a:defRPr sz="891" kern="1200">
        <a:solidFill>
          <a:schemeClr val="tx1"/>
        </a:solidFill>
        <a:latin typeface="+mn-lt"/>
        <a:ea typeface="+mn-ea"/>
        <a:cs typeface="+mn-cs"/>
      </a:defRPr>
    </a:lvl7pPr>
    <a:lvl8pPr marL="1584198" algn="l" defTabSz="452628" rtl="0" eaLnBrk="1" latinLnBrk="0" hangingPunct="1">
      <a:defRPr sz="891" kern="1200">
        <a:solidFill>
          <a:schemeClr val="tx1"/>
        </a:solidFill>
        <a:latin typeface="+mn-lt"/>
        <a:ea typeface="+mn-ea"/>
        <a:cs typeface="+mn-cs"/>
      </a:defRPr>
    </a:lvl8pPr>
    <a:lvl9pPr marL="1810512" algn="l" defTabSz="452628" rtl="0" eaLnBrk="1" latinLnBrk="0" hangingPunct="1">
      <a:defRPr sz="89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2719"/>
    <a:srgbClr val="E92B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77" autoAdjust="0"/>
    <p:restoredTop sz="94660"/>
  </p:normalViewPr>
  <p:slideViewPr>
    <p:cSldViewPr snapToGrid="0">
      <p:cViewPr varScale="1">
        <p:scale>
          <a:sx n="81" d="100"/>
          <a:sy n="81" d="100"/>
        </p:scale>
        <p:origin x="31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B50B7-1151-4798-ACDA-E490D984EA1D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FBE1-3B8F-421D-A79A-ADE1A5D966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401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B50B7-1151-4798-ACDA-E490D984EA1D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FBE1-3B8F-421D-A79A-ADE1A5D966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005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B50B7-1151-4798-ACDA-E490D984EA1D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FBE1-3B8F-421D-A79A-ADE1A5D966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480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B50B7-1151-4798-ACDA-E490D984EA1D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FBE1-3B8F-421D-A79A-ADE1A5D966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949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B50B7-1151-4798-ACDA-E490D984EA1D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FBE1-3B8F-421D-A79A-ADE1A5D966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056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B50B7-1151-4798-ACDA-E490D984EA1D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FBE1-3B8F-421D-A79A-ADE1A5D966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729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B50B7-1151-4798-ACDA-E490D984EA1D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FBE1-3B8F-421D-A79A-ADE1A5D966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013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B50B7-1151-4798-ACDA-E490D984EA1D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FBE1-3B8F-421D-A79A-ADE1A5D966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84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B50B7-1151-4798-ACDA-E490D984EA1D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FBE1-3B8F-421D-A79A-ADE1A5D966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382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B50B7-1151-4798-ACDA-E490D984EA1D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FBE1-3B8F-421D-A79A-ADE1A5D966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356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B50B7-1151-4798-ACDA-E490D984EA1D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FBE1-3B8F-421D-A79A-ADE1A5D966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342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B50B7-1151-4798-ACDA-E490D984EA1D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BFBE1-3B8F-421D-A79A-ADE1A5D966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841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95000" y="2765998"/>
            <a:ext cx="6125907" cy="2047209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6327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«Ленинградский сибиряк»  </a:t>
            </a:r>
            <a:br>
              <a:rPr lang="ru-RU" sz="3200" b="1" dirty="0">
                <a:solidFill>
                  <a:srgbClr val="6327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6327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путешествие </a:t>
            </a:r>
            <a:br>
              <a:rPr lang="ru-RU" sz="3200" b="1" dirty="0">
                <a:solidFill>
                  <a:srgbClr val="6327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6327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страницам газеты </a:t>
            </a:r>
            <a:br>
              <a:rPr lang="ru-RU" sz="3200" b="1" dirty="0">
                <a:solidFill>
                  <a:srgbClr val="6327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6327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«Самарово – Ханты-Мансийск»</a:t>
            </a: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3739662" y="6328009"/>
            <a:ext cx="3012831" cy="844025"/>
          </a:xfrm>
          <a:prstGeom prst="rect">
            <a:avLst/>
          </a:prstGeom>
        </p:spPr>
        <p:txBody>
          <a:bodyPr vert="horz" lIns="28933" tIns="14466" rIns="28933" bIns="14466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800" b="1" dirty="0">
                <a:solidFill>
                  <a:srgbClr val="6327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80-летию со дня полного освобождения Ленинграда от фашисткой блокады </a:t>
            </a: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1137140" y="82062"/>
            <a:ext cx="4841629" cy="504091"/>
          </a:xfrm>
          <a:prstGeom prst="rect">
            <a:avLst/>
          </a:prstGeom>
        </p:spPr>
        <p:txBody>
          <a:bodyPr vert="horz" lIns="28933" tIns="14466" rIns="28933" bIns="14466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rgbClr val="6327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Архивный отдел управления культуры Администрации города Ханты-Мансийска</a:t>
            </a: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5825770" y="9530862"/>
            <a:ext cx="926723" cy="375138"/>
          </a:xfrm>
          <a:prstGeom prst="rect">
            <a:avLst/>
          </a:prstGeom>
        </p:spPr>
        <p:txBody>
          <a:bodyPr vert="horz" lIns="28933" tIns="14466" rIns="28933" bIns="14466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rgbClr val="6327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</a:p>
        </p:txBody>
      </p:sp>
    </p:spTree>
    <p:extLst>
      <p:ext uri="{BB962C8B-B14F-4D97-AF65-F5344CB8AC3E}">
        <p14:creationId xmlns:p14="http://schemas.microsoft.com/office/powerpoint/2010/main" val="20078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" t="3036" r="5299" b="18147"/>
          <a:stretch/>
        </p:blipFill>
        <p:spPr>
          <a:xfrm>
            <a:off x="98047" y="876300"/>
            <a:ext cx="6658353" cy="816023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TextBox 2"/>
          <p:cNvSpPr txBox="1"/>
          <p:nvPr/>
        </p:nvSpPr>
        <p:spPr>
          <a:xfrm>
            <a:off x="12700" y="9502802"/>
            <a:ext cx="685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Самарово-Ханты-Мансийск</a:t>
            </a: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2020. </a:t>
            </a: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янв. - </a:t>
            </a:r>
            <a:r>
              <a:rPr 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№4.</a:t>
            </a:r>
            <a:endParaRPr lang="ru-RU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0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" t="3523" r="2803" b="3127"/>
          <a:stretch/>
        </p:blipFill>
        <p:spPr>
          <a:xfrm>
            <a:off x="254000" y="379144"/>
            <a:ext cx="6413500" cy="918690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4" name="TextBox 3"/>
          <p:cNvSpPr txBox="1"/>
          <p:nvPr/>
        </p:nvSpPr>
        <p:spPr>
          <a:xfrm>
            <a:off x="0" y="9659779"/>
            <a:ext cx="6858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Вершинин, И. Создатели мирной жизни / И. Вершинин // Самарово-Ханты-Мансийск. – 2020. – 30 янв. - №4. –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С.4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" t="3423" r="4786" b="3768"/>
          <a:stretch/>
        </p:blipFill>
        <p:spPr>
          <a:xfrm>
            <a:off x="127000" y="135844"/>
            <a:ext cx="6642100" cy="9554256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4" name="TextBox 3"/>
          <p:cNvSpPr txBox="1"/>
          <p:nvPr/>
        </p:nvSpPr>
        <p:spPr>
          <a:xfrm>
            <a:off x="0" y="9659779"/>
            <a:ext cx="6858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Вершинин, И. Создатели мирной жизни / И. Вершинин // Самарово-Ханты-Мансийск. – 2020. – 30 янв. - №4. –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С.5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21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49" t="2881" r="2309" b="3732"/>
          <a:stretch/>
        </p:blipFill>
        <p:spPr>
          <a:xfrm>
            <a:off x="1483457" y="147344"/>
            <a:ext cx="3891085" cy="9358546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3" name="TextBox 2"/>
          <p:cNvSpPr txBox="1"/>
          <p:nvPr/>
        </p:nvSpPr>
        <p:spPr>
          <a:xfrm>
            <a:off x="0" y="9505890"/>
            <a:ext cx="6858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Бобырева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И. Мужеству и стойкости не было предела / И. </a:t>
            </a:r>
            <a:r>
              <a:rPr lang="ru-RU" sz="10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Бобырева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// Самарово-Ханты-Мансийск. – 2009. – 29 янв. - №3. – С.2</a:t>
            </a:r>
          </a:p>
        </p:txBody>
      </p:sp>
    </p:spTree>
    <p:extLst>
      <p:ext uri="{BB962C8B-B14F-4D97-AF65-F5344CB8AC3E}">
        <p14:creationId xmlns:p14="http://schemas.microsoft.com/office/powerpoint/2010/main" val="237990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5" y="2370293"/>
            <a:ext cx="3434856" cy="5012978"/>
          </a:xfrm>
          <a:effectLst>
            <a:softEdge rad="381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063" y="93784"/>
            <a:ext cx="3345875" cy="9603176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6" name="TextBox 5"/>
          <p:cNvSpPr txBox="1"/>
          <p:nvPr/>
        </p:nvSpPr>
        <p:spPr>
          <a:xfrm>
            <a:off x="0" y="9659779"/>
            <a:ext cx="6858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Белоусов, И. День обретения надежды / И. Белоусов // Самарово-Ханты-Мансийск. – 2015. – 29 янв. - №3. – С.2</a:t>
            </a:r>
          </a:p>
        </p:txBody>
      </p:sp>
    </p:spTree>
    <p:extLst>
      <p:ext uri="{BB962C8B-B14F-4D97-AF65-F5344CB8AC3E}">
        <p14:creationId xmlns:p14="http://schemas.microsoft.com/office/powerpoint/2010/main" val="381374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" t="2617" r="2962" b="3139"/>
          <a:stretch/>
        </p:blipFill>
        <p:spPr>
          <a:xfrm>
            <a:off x="330200" y="431801"/>
            <a:ext cx="6324600" cy="9144000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3" name="TextBox 2"/>
          <p:cNvSpPr txBox="1"/>
          <p:nvPr/>
        </p:nvSpPr>
        <p:spPr>
          <a:xfrm>
            <a:off x="0" y="9505890"/>
            <a:ext cx="6858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Живая история : [единороссы поздравили жителей блокадного Ленинграда] // Самарово-Ханты-Мансийск. – 2019. – 31 янв. - №4. – С.6</a:t>
            </a:r>
          </a:p>
        </p:txBody>
      </p:sp>
    </p:spTree>
    <p:extLst>
      <p:ext uri="{BB962C8B-B14F-4D97-AF65-F5344CB8AC3E}">
        <p14:creationId xmlns:p14="http://schemas.microsoft.com/office/powerpoint/2010/main" val="190914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1118" r="2592" b="27722"/>
          <a:stretch/>
        </p:blipFill>
        <p:spPr>
          <a:xfrm>
            <a:off x="659000" y="122115"/>
            <a:ext cx="5633784" cy="5986585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3" name="TextBox 2"/>
          <p:cNvSpPr txBox="1"/>
          <p:nvPr/>
        </p:nvSpPr>
        <p:spPr>
          <a:xfrm>
            <a:off x="0" y="9518692"/>
            <a:ext cx="6858000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Середа, М. Выжили благодаря доброте / М. Середа // Самарово-Ханты-Мансийск. – 2014. – 30 янв. - №4. – </a:t>
            </a:r>
            <a:r>
              <a:rPr lang="ru-RU" sz="8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С.14</a:t>
            </a:r>
          </a:p>
          <a:p>
            <a:r>
              <a:rPr lang="ru-RU" sz="8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Скорбная дата в Ханты-Мансийске с жителями блокадного Ленинграда // Самарово-Ханты-Мансийск. – 2019. – 19 сент. - №40. – С.8</a:t>
            </a:r>
          </a:p>
          <a:p>
            <a:endParaRPr lang="ru-RU" sz="8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63090" r="3519" b="3139"/>
          <a:stretch/>
        </p:blipFill>
        <p:spPr>
          <a:xfrm>
            <a:off x="345342" y="6242092"/>
            <a:ext cx="6261100" cy="3276600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138944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39" y="322097"/>
            <a:ext cx="6416669" cy="9214096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3" name="TextBox 2"/>
          <p:cNvSpPr txBox="1"/>
          <p:nvPr/>
        </p:nvSpPr>
        <p:spPr>
          <a:xfrm>
            <a:off x="222739" y="9600140"/>
            <a:ext cx="685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Самарово-Ханты-Мансийск</a:t>
            </a: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2023. </a:t>
            </a: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февр. </a:t>
            </a: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№4.</a:t>
            </a:r>
            <a:endParaRPr lang="ru-RU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1785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" t="4785" r="4669"/>
          <a:stretch/>
        </p:blipFill>
        <p:spPr>
          <a:xfrm>
            <a:off x="394439" y="269630"/>
            <a:ext cx="5951892" cy="8839199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3" name="TextBox 2"/>
          <p:cNvSpPr txBox="1"/>
          <p:nvPr/>
        </p:nvSpPr>
        <p:spPr>
          <a:xfrm>
            <a:off x="140677" y="9375085"/>
            <a:ext cx="6717323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Антропова, Е. Блокадной памяти страницы / Е. Антропова // Самарово-Ханты-Мансийск. </a:t>
            </a:r>
            <a:r>
              <a:rPr lang="ru-RU" sz="9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2023</a:t>
            </a:r>
            <a:r>
              <a:rPr lang="ru-RU" sz="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2 февр. - №4. – </a:t>
            </a:r>
            <a:r>
              <a:rPr lang="ru-RU" sz="9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С.5</a:t>
            </a:r>
          </a:p>
          <a:p>
            <a:r>
              <a:rPr lang="ru-RU" sz="9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Кукарских</a:t>
            </a:r>
            <a:r>
              <a:rPr lang="ru-RU" sz="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А. 125 блокадных грамм / А. </a:t>
            </a:r>
            <a:r>
              <a:rPr lang="ru-RU" sz="9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Кукарских</a:t>
            </a:r>
            <a:r>
              <a:rPr lang="ru-RU" sz="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// Самарово-Ханты-Мансийск. – 2023. – 2 </a:t>
            </a:r>
            <a:r>
              <a:rPr lang="ru-RU" sz="9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февр</a:t>
            </a:r>
            <a:r>
              <a:rPr lang="ru-RU" sz="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№4. – С.5</a:t>
            </a:r>
          </a:p>
          <a:p>
            <a:endParaRPr lang="ru-RU" sz="9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10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3164" r="4259" b="2391"/>
          <a:stretch/>
        </p:blipFill>
        <p:spPr>
          <a:xfrm>
            <a:off x="114300" y="330200"/>
            <a:ext cx="6451600" cy="9321800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3" name="TextBox 2"/>
          <p:cNvSpPr txBox="1"/>
          <p:nvPr/>
        </p:nvSpPr>
        <p:spPr>
          <a:xfrm>
            <a:off x="114300" y="9652000"/>
            <a:ext cx="6951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Середа, М. Концерт памяти / М. Середа // Самарово-Ханты-Мансийск. – 2018. – 1 февр. - №4. – С.11</a:t>
            </a:r>
          </a:p>
        </p:txBody>
      </p:sp>
    </p:spTree>
    <p:extLst>
      <p:ext uri="{BB962C8B-B14F-4D97-AF65-F5344CB8AC3E}">
        <p14:creationId xmlns:p14="http://schemas.microsoft.com/office/powerpoint/2010/main" val="102718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362682" y="4431746"/>
            <a:ext cx="6178796" cy="4278500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 января 2024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- 80 лет со дня полного освобождения Ленинграда от фашисткой блокады.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этому памятному дню архивный отдел управления культуры Администрации города Ханты-Мансийска подготовил обзорную выставку по страницам газеты «Самарово-Ханты-Мансийск», на которых представлены истории жителей города Ханты-Мансийска, переживших это страшное время, их воспоминания, встречи, а так же мероприятия по сохранению памяти о героях войны и жертвах этих трагических событий.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выставке использованы газетные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с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2009 по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890220" y="772604"/>
            <a:ext cx="5381624" cy="3240887"/>
            <a:chOff x="304066" y="256789"/>
            <a:chExt cx="5486399" cy="3240887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04066" y="256789"/>
              <a:ext cx="2567352" cy="324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Горят дома –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Тушить их больше нечем.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Горят дома,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Неделями горят.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И зарево над ними каждый вечер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 полнеба,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Как расплавленный закат</a:t>
              </a:r>
              <a:r>
                <a:rPr lang="ru-RU" sz="1200" b="1" i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endParaRPr lang="ru-RU" sz="12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И черным пеплом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Белый снег ложится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На город,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Погруженный в мерзлоту.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Мороз такой,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Что, если б были птицы,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Они бы замерзали на лету.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endParaRPr lang="ru-RU" sz="12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2871417" y="256789"/>
              <a:ext cx="2919048" cy="324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И от домов промерзших, от заводов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На кладбища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Все новые следы: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Ведь людям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Без огня и без воды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Еще трудней,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Чем сквозь огонь и воду</a:t>
              </a:r>
              <a:r>
                <a:rPr lang="ru-RU" sz="1200" b="1" i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endParaRPr lang="ru-RU" sz="12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Но город жив,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Он выйдет из бомбежек.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Из </a:t>
              </a:r>
              <a:r>
                <a:rPr lang="ru-RU" sz="1200" b="1" i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голода, из горя, из </a:t>
              </a:r>
              <a:r>
                <a:rPr lang="ru-RU" sz="12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зимы.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И выстоит!..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Иначе быть не может –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Ведь это говорю не я,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А </a:t>
              </a:r>
              <a:r>
                <a:rPr lang="ru-RU" sz="1200" b="1" i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мы!</a:t>
              </a: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i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Юрий Воронов «Январь сорок второго»</a:t>
              </a:r>
              <a:endParaRPr lang="ru-RU" sz="12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28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" t="4476" r="3149" b="4347"/>
          <a:stretch/>
        </p:blipFill>
        <p:spPr>
          <a:xfrm>
            <a:off x="368300" y="304800"/>
            <a:ext cx="6223000" cy="8978900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3" name="TextBox 2"/>
          <p:cNvSpPr txBox="1"/>
          <p:nvPr/>
        </p:nvSpPr>
        <p:spPr>
          <a:xfrm>
            <a:off x="10257" y="9475113"/>
            <a:ext cx="69517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Безпрозванных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А. Мы не помнить об этом не в праве / А. </a:t>
            </a:r>
            <a:r>
              <a:rPr lang="ru-RU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Безпрозванных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// Самарово-Ханты-Мансийск. – 2022. – 27 янв. - №3. – С.6</a:t>
            </a:r>
          </a:p>
        </p:txBody>
      </p:sp>
    </p:spTree>
    <p:extLst>
      <p:ext uri="{BB962C8B-B14F-4D97-AF65-F5344CB8AC3E}">
        <p14:creationId xmlns:p14="http://schemas.microsoft.com/office/powerpoint/2010/main" val="77978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4347" r="3518" b="4347"/>
          <a:stretch/>
        </p:blipFill>
        <p:spPr>
          <a:xfrm>
            <a:off x="342900" y="457200"/>
            <a:ext cx="6273800" cy="8991600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3" name="TextBox 2"/>
          <p:cNvSpPr txBox="1"/>
          <p:nvPr/>
        </p:nvSpPr>
        <p:spPr>
          <a:xfrm>
            <a:off x="0" y="9505890"/>
            <a:ext cx="6858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Дюмин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Е. Мы не помнить об этом не в праве / Е. </a:t>
            </a:r>
            <a:r>
              <a:rPr lang="ru-RU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Дюмин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// Самарово-Ханты-Мансийск. – 2021. – 28 янв. - №3. –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С.6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10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" t="4349" r="3889" b="3960"/>
          <a:stretch/>
        </p:blipFill>
        <p:spPr>
          <a:xfrm>
            <a:off x="254000" y="457200"/>
            <a:ext cx="6337300" cy="9029700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3" name="TextBox 2"/>
          <p:cNvSpPr txBox="1"/>
          <p:nvPr/>
        </p:nvSpPr>
        <p:spPr>
          <a:xfrm>
            <a:off x="0" y="9505890"/>
            <a:ext cx="6858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Дюмин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Е. Мы не помнить об этом не в праве / Е. </a:t>
            </a:r>
            <a:r>
              <a:rPr lang="ru-RU" sz="10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Дюмин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// Самарово-Ханты-Мансийск. – 2021. – 28 янв. - №3. – </a:t>
            </a:r>
            <a:r>
              <a:rPr lang="ru-RU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С.7</a:t>
            </a:r>
            <a:endParaRPr lang="ru-RU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44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" t="2948" r="1685" b="2820"/>
          <a:stretch/>
        </p:blipFill>
        <p:spPr>
          <a:xfrm>
            <a:off x="228600" y="292100"/>
            <a:ext cx="6451600" cy="9334500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3" name="TextBox 2"/>
          <p:cNvSpPr txBox="1"/>
          <p:nvPr/>
        </p:nvSpPr>
        <p:spPr>
          <a:xfrm>
            <a:off x="228600" y="9646344"/>
            <a:ext cx="6951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Середа, М. Помнить героев / М. Середа // Самарово-Ханты-Мансийск. – 2018. – 1 февр. - №4. – С.10</a:t>
            </a:r>
          </a:p>
        </p:txBody>
      </p:sp>
    </p:spTree>
    <p:extLst>
      <p:ext uri="{BB962C8B-B14F-4D97-AF65-F5344CB8AC3E}">
        <p14:creationId xmlns:p14="http://schemas.microsoft.com/office/powerpoint/2010/main" val="427330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t="3402" r="4074" b="2747"/>
          <a:stretch/>
        </p:blipFill>
        <p:spPr>
          <a:xfrm>
            <a:off x="215900" y="431801"/>
            <a:ext cx="6362700" cy="9105900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3" name="TextBox 2"/>
          <p:cNvSpPr txBox="1"/>
          <p:nvPr/>
        </p:nvSpPr>
        <p:spPr>
          <a:xfrm>
            <a:off x="0" y="9629001"/>
            <a:ext cx="6951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Дюмин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Е. Цветы памяти / Е.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Дюмин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// Самарово-Ханты-Мансийск. – 2019. – 31 янв. - №4. – С.7</a:t>
            </a:r>
          </a:p>
        </p:txBody>
      </p:sp>
    </p:spTree>
    <p:extLst>
      <p:ext uri="{BB962C8B-B14F-4D97-AF65-F5344CB8AC3E}">
        <p14:creationId xmlns:p14="http://schemas.microsoft.com/office/powerpoint/2010/main" val="418589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" t="2179" r="2767" b="35769"/>
          <a:stretch/>
        </p:blipFill>
        <p:spPr>
          <a:xfrm>
            <a:off x="127000" y="1364761"/>
            <a:ext cx="6604000" cy="6392672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3" name="TextBox 2"/>
          <p:cNvSpPr txBox="1"/>
          <p:nvPr/>
        </p:nvSpPr>
        <p:spPr>
          <a:xfrm>
            <a:off x="127000" y="9490502"/>
            <a:ext cx="6858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Кайгородова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В. Помнить прошлое, чтобы жить в будущем / В. </a:t>
            </a:r>
            <a:r>
              <a:rPr lang="ru-RU" sz="10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Кайгородова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// Самарово-Ханты-Мансийск. </a:t>
            </a:r>
            <a:endParaRPr lang="ru-RU" sz="105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2015. – 24 сент. - №40. – С.18</a:t>
            </a:r>
          </a:p>
        </p:txBody>
      </p:sp>
    </p:spTree>
    <p:extLst>
      <p:ext uri="{BB962C8B-B14F-4D97-AF65-F5344CB8AC3E}">
        <p14:creationId xmlns:p14="http://schemas.microsoft.com/office/powerpoint/2010/main" val="403071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" t="2505" r="4814" b="3276"/>
          <a:stretch/>
        </p:blipFill>
        <p:spPr>
          <a:xfrm>
            <a:off x="203200" y="114301"/>
            <a:ext cx="6438900" cy="9321800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3" name="TextBox 2"/>
          <p:cNvSpPr txBox="1"/>
          <p:nvPr/>
        </p:nvSpPr>
        <p:spPr>
          <a:xfrm>
            <a:off x="203200" y="9575801"/>
            <a:ext cx="685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Кайгородова</a:t>
            </a: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В. Они защищали Ленинград / В. </a:t>
            </a:r>
            <a:r>
              <a:rPr lang="ru-RU" sz="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Кайгородова</a:t>
            </a: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// Самарово-Ханты-Мансийск. – 2015. – 9 апр. - №14. – С.13</a:t>
            </a:r>
          </a:p>
        </p:txBody>
      </p:sp>
    </p:spTree>
    <p:extLst>
      <p:ext uri="{BB962C8B-B14F-4D97-AF65-F5344CB8AC3E}">
        <p14:creationId xmlns:p14="http://schemas.microsoft.com/office/powerpoint/2010/main" val="240011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" t="3333" r="4912" b="3206"/>
          <a:stretch/>
        </p:blipFill>
        <p:spPr>
          <a:xfrm>
            <a:off x="228600" y="330200"/>
            <a:ext cx="6273800" cy="9258300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3" name="TextBox 2"/>
          <p:cNvSpPr txBox="1"/>
          <p:nvPr/>
        </p:nvSpPr>
        <p:spPr>
          <a:xfrm>
            <a:off x="0" y="9596279"/>
            <a:ext cx="6858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Шуман, О. Детство, украденное блокадой / О. Шуман // Самарово-Ханты-Мансийск. – 2012. – 26 янв. - №4. – С.24</a:t>
            </a:r>
          </a:p>
        </p:txBody>
      </p:sp>
    </p:spTree>
    <p:extLst>
      <p:ext uri="{BB962C8B-B14F-4D97-AF65-F5344CB8AC3E}">
        <p14:creationId xmlns:p14="http://schemas.microsoft.com/office/powerpoint/2010/main" val="14261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1860" r="1482" b="31704"/>
          <a:stretch/>
        </p:blipFill>
        <p:spPr>
          <a:xfrm>
            <a:off x="126837" y="1282698"/>
            <a:ext cx="6604325" cy="6735886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3" name="TextBox 2"/>
          <p:cNvSpPr txBox="1"/>
          <p:nvPr/>
        </p:nvSpPr>
        <p:spPr>
          <a:xfrm>
            <a:off x="0" y="9659779"/>
            <a:ext cx="6858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Кайгородова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В. Дети блокадной поры / В. </a:t>
            </a:r>
            <a:r>
              <a:rPr lang="ru-RU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Кайгородова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// Самарово-Ханты-Мансийск. – 2015. – 5 февр. - №4. – С.8</a:t>
            </a:r>
          </a:p>
        </p:txBody>
      </p:sp>
    </p:spTree>
    <p:extLst>
      <p:ext uri="{BB962C8B-B14F-4D97-AF65-F5344CB8AC3E}">
        <p14:creationId xmlns:p14="http://schemas.microsoft.com/office/powerpoint/2010/main" val="59087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" t="2307" r="1631" b="42564"/>
          <a:stretch/>
        </p:blipFill>
        <p:spPr>
          <a:xfrm>
            <a:off x="124721" y="1725245"/>
            <a:ext cx="6608558" cy="5672015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3" name="TextBox 2"/>
          <p:cNvSpPr txBox="1"/>
          <p:nvPr/>
        </p:nvSpPr>
        <p:spPr>
          <a:xfrm>
            <a:off x="0" y="9659779"/>
            <a:ext cx="6858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Кайгородова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В. Наша баба Соня / В. </a:t>
            </a:r>
            <a:r>
              <a:rPr lang="ru-RU" sz="10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Кайгородова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// Самарово-Ханты-Мансийск. – 2016. – 7 апр. - №13. – С.24</a:t>
            </a:r>
          </a:p>
        </p:txBody>
      </p:sp>
    </p:spTree>
    <p:extLst>
      <p:ext uri="{BB962C8B-B14F-4D97-AF65-F5344CB8AC3E}">
        <p14:creationId xmlns:p14="http://schemas.microsoft.com/office/powerpoint/2010/main" val="425225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" t="4102" r="5285" b="5512"/>
          <a:stretch/>
        </p:blipFill>
        <p:spPr>
          <a:xfrm>
            <a:off x="266700" y="406400"/>
            <a:ext cx="6210300" cy="8953500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3" name="TextBox 2"/>
          <p:cNvSpPr txBox="1"/>
          <p:nvPr/>
        </p:nvSpPr>
        <p:spPr>
          <a:xfrm>
            <a:off x="0" y="9659779"/>
            <a:ext cx="6858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Шуман, О. Двадцать первая встреча / О. Шуман // Самарово-Ханты-Мансийск. – 2012. – 1 марта. - №10. – С.13– С.8</a:t>
            </a:r>
          </a:p>
        </p:txBody>
      </p:sp>
    </p:spTree>
    <p:extLst>
      <p:ext uri="{BB962C8B-B14F-4D97-AF65-F5344CB8AC3E}">
        <p14:creationId xmlns:p14="http://schemas.microsoft.com/office/powerpoint/2010/main" val="147124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2420" r="3889" b="3063"/>
          <a:stretch/>
        </p:blipFill>
        <p:spPr>
          <a:xfrm>
            <a:off x="292100" y="254001"/>
            <a:ext cx="6299200" cy="9186333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4" name="TextBox 3"/>
          <p:cNvSpPr txBox="1"/>
          <p:nvPr/>
        </p:nvSpPr>
        <p:spPr>
          <a:xfrm>
            <a:off x="12700" y="9502802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Игиев</a:t>
            </a: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Г. Ленинградский характер : [к 69-й годовщине снятия блокады Ленинграда] / Г. </a:t>
            </a:r>
            <a:r>
              <a:rPr lang="ru-RU" sz="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Игиев</a:t>
            </a: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// Самарово-Ханты-Мансийск. – 2013. – 24 янв. - №3. – С.13</a:t>
            </a:r>
          </a:p>
        </p:txBody>
      </p:sp>
    </p:spTree>
    <p:extLst>
      <p:ext uri="{BB962C8B-B14F-4D97-AF65-F5344CB8AC3E}">
        <p14:creationId xmlns:p14="http://schemas.microsoft.com/office/powerpoint/2010/main" val="142553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360</TotalTime>
  <Words>812</Words>
  <Application>Microsoft Office PowerPoint</Application>
  <PresentationFormat>Лист A4 (210x297 мм)</PresentationFormat>
  <Paragraphs>61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Тема Office</vt:lpstr>
      <vt:lpstr>«Ленинградский сибиряк»   или путешествие  по страницам газеты  «Самарово – Ханты-Мансийск»</vt:lpstr>
      <vt:lpstr>27 января 2024 года - 80 лет со дня полного освобождения Ленинграда от фашисткой блокады.   К этому памятному дню архивный отдел управления культуры Администрации города Ханты-Мансийска подготовил обзорную выставку по страницам газеты «Самарово-Ханты-Мансийск», на которых представлены истории жителей города Ханты-Мансийска, переживших это страшное время, их воспоминания, встречи, а так же мероприятия по сохранению памяти о героях войны и жертвах этих трагических событий.   В выставке использованы газетные статьи  за период с 2009 по 2023 год.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«Ленинградский сибиряк»   или путешествие по страницам газеты  «Самарово – Ханты-Мансийск»</dc:title>
  <dc:creator>Уколова Анна Владимировна</dc:creator>
  <cp:lastModifiedBy>Уколова Анна Владимировна</cp:lastModifiedBy>
  <cp:revision>34</cp:revision>
  <dcterms:created xsi:type="dcterms:W3CDTF">2024-01-09T09:02:46Z</dcterms:created>
  <dcterms:modified xsi:type="dcterms:W3CDTF">2024-01-23T05:21:21Z</dcterms:modified>
</cp:coreProperties>
</file>