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9" r:id="rId3"/>
    <p:sldId id="260" r:id="rId4"/>
    <p:sldId id="262" r:id="rId5"/>
    <p:sldId id="261" r:id="rId6"/>
    <p:sldId id="258" r:id="rId7"/>
    <p:sldId id="263" r:id="rId8"/>
    <p:sldId id="265" r:id="rId9"/>
    <p:sldId id="270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C6"/>
    <a:srgbClr val="F2F2F2"/>
    <a:srgbClr val="2F2F2F"/>
    <a:srgbClr val="AB2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3/25/2024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848" y="1749857"/>
            <a:ext cx="9948672" cy="1849992"/>
          </a:xfrm>
        </p:spPr>
        <p:txBody>
          <a:bodyPr/>
          <a:lstStyle/>
          <a:p>
            <a:pPr algn="ctr"/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благо города </a:t>
            </a:r>
            <a:b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горожан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848" y="3397718"/>
            <a:ext cx="9948672" cy="106984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rgbClr val="2F2F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Виртуальная выставка, посвященная 30-летию с </a:t>
            </a:r>
            <a:r>
              <a:rPr lang="ru-RU" i="1" dirty="0">
                <a:solidFill>
                  <a:srgbClr val="2F2F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первого заседания </a:t>
            </a:r>
            <a:r>
              <a:rPr lang="ru-RU" i="1" dirty="0" smtClean="0">
                <a:solidFill>
                  <a:srgbClr val="2F2F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i="1" dirty="0" smtClean="0">
                <a:solidFill>
                  <a:srgbClr val="2F2F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 smtClean="0">
                <a:solidFill>
                  <a:srgbClr val="2F2F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Думы </a:t>
            </a:r>
            <a:r>
              <a:rPr lang="ru-RU" i="1" dirty="0">
                <a:solidFill>
                  <a:srgbClr val="2F2F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Ханты-Мансийска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692415" y="5703307"/>
            <a:ext cx="3499585" cy="964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i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Архивный отдел управления культуры Администрации города Ханты-Мансийска</a:t>
            </a:r>
            <a:endParaRPr lang="ru-RU" sz="2000" i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139891" y="6544082"/>
            <a:ext cx="1284972" cy="40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i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год</a:t>
            </a:r>
            <a:endParaRPr lang="ru-RU" sz="1600" i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7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512" y="1361382"/>
            <a:ext cx="3359818" cy="4704843"/>
          </a:xfrm>
        </p:spPr>
        <p:txBody>
          <a:bodyPr>
            <a:noAutofit/>
          </a:bodyPr>
          <a:lstStyle/>
          <a:p>
            <a:pPr algn="r">
              <a:lnSpc>
                <a:spcPct val="114000"/>
              </a:lnSpc>
            </a:pP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В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сентября 2021 года состоялись выборы депутатов Думы города Ханты-Мансийска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уже седьмого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созыва.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В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Думу города избрано </a:t>
            </a:r>
            <a:b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25 депутатов сроком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на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пять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лет. </a:t>
            </a:r>
            <a:b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председателем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Думы избран </a:t>
            </a:r>
            <a:r>
              <a:rPr lang="ru-RU" sz="1900" b="1" dirty="0" err="1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Пенчуков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 Константин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Львович</a:t>
            </a:r>
            <a:endParaRPr lang="ru-RU" sz="1900" b="1" dirty="0">
              <a:solidFill>
                <a:schemeClr val="tx1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59" y="895148"/>
            <a:ext cx="7899092" cy="5268633"/>
          </a:xfrm>
          <a:ln>
            <a:solidFill>
              <a:srgbClr val="C3C3C6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228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77515" y="616017"/>
            <a:ext cx="11396311" cy="57270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В соответствии с Конституцией Российской Федерации, Законом «О местном самоуправлении в Российской Федерации»; Указами Президента Российской Федерации № 1617 от 09.10.93 г. «О Реформе представительных органов власти и органов местного самоуправления в Российской Федерации», № 1760 от 26.10.93г. «О Реформе местного самоуправления в Российской Федерации», № 2265 от 22.12.93 г. «О гарантиях местного самоуправления в Российской Федерации» в марте 1994 года в городе Ханты-Мансийске прошли муниципальные выборы депутатов Думы города Ханты-Мансийска первого созыва, который состоял из ВОСЬМИ народных избранников со сроком полномочий 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2 года. В их числе: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Глебова Людмила Михайловна;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Барышников Алексей Егорович;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Першин Александр Павлович;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Захаров Сергей Константинович;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Соломин Ростислав Германович;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Корнеев Анатолий Александрович;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Рожков Василий Степанович;</a:t>
            </a:r>
            <a:b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8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- Шевченко Василий Иванович.</a:t>
            </a:r>
            <a:endParaRPr lang="ru-RU" sz="1800" b="1" dirty="0">
              <a:solidFill>
                <a:schemeClr val="tx1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937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/>
          <a:stretch/>
        </p:blipFill>
        <p:spPr>
          <a:xfrm>
            <a:off x="1676400" y="148683"/>
            <a:ext cx="3271114" cy="4014752"/>
          </a:xfrm>
          <a:ln w="19050">
            <a:solidFill>
              <a:srgbClr val="C3C3C6"/>
            </a:solidFill>
          </a:ln>
          <a:effectLst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9" y="2468373"/>
            <a:ext cx="3368842" cy="4063584"/>
          </a:xfrm>
          <a:ln w="19050">
            <a:solidFill>
              <a:srgbClr val="C3C3C6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027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57" y="123825"/>
            <a:ext cx="4159989" cy="653829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926" y="1583757"/>
            <a:ext cx="2840236" cy="3525430"/>
          </a:xfrm>
          <a:prstGeom prst="rect">
            <a:avLst/>
          </a:prstGeom>
          <a:ln w="19050">
            <a:solidFill>
              <a:srgbClr val="C3C3C6"/>
            </a:solidFill>
          </a:ln>
          <a:effectLst>
            <a:softEdge rad="63500"/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80086" y="5923005"/>
            <a:ext cx="3289215" cy="739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 архива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на службе городу [Текст] : </a:t>
            </a:r>
            <a: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20-летию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Думы города Ханты-Мансийска посвящается... / [текст </a:t>
            </a:r>
            <a:r>
              <a:rPr lang="ru-RU" sz="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Волгуновой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Т. А., Игнатова С. В. ; фото Григоренко А. А., Дементьева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С., Булатова И. В. и из архива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Думы</a:t>
            </a:r>
            <a: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Ханты-Мансийска].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Ханты-Мансийск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Принт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-Класс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9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68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83" y="2489277"/>
            <a:ext cx="3312170" cy="4014752"/>
          </a:xfrm>
          <a:ln w="19050">
            <a:solidFill>
              <a:srgbClr val="C3C3C6"/>
            </a:solidFill>
          </a:ln>
          <a:effectLst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" t="1" r="1691" b="1418"/>
          <a:stretch/>
        </p:blipFill>
        <p:spPr>
          <a:xfrm>
            <a:off x="6724650" y="296550"/>
            <a:ext cx="3257550" cy="3961125"/>
          </a:xfrm>
          <a:ln w="19050">
            <a:solidFill>
              <a:srgbClr val="C3C3C6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2838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182" y="94715"/>
            <a:ext cx="4159989" cy="663674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1650431"/>
            <a:ext cx="2936828" cy="3485467"/>
          </a:xfrm>
          <a:prstGeom prst="rect">
            <a:avLst/>
          </a:prstGeom>
          <a:ln w="19050">
            <a:solidFill>
              <a:srgbClr val="C3C3C6"/>
            </a:solidFill>
          </a:ln>
          <a:effectLst>
            <a:softEdge rad="63500"/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80086" y="5923005"/>
            <a:ext cx="3289215" cy="739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Библиотека архива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на службе городу [Текст] : </a:t>
            </a:r>
            <a: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20-летию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Думы города Ханты-Мансийска посвящается... / [текст </a:t>
            </a:r>
            <a:r>
              <a:rPr lang="ru-RU" sz="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Волгуновой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Т. А., Игнатова С. В. ; фото Григоренко А. А., Дементьева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С., Булатова И. В. и из архива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Думы</a:t>
            </a:r>
            <a: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Ханты-Мансийска].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Ханты-Мансийск 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Принт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-Класс</a:t>
            </a:r>
            <a:r>
              <a:rPr lang="ru-RU" sz="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</a:t>
            </a:r>
            <a:r>
              <a:rPr lang="ru-RU" sz="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9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09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58" y="148683"/>
            <a:ext cx="3216867" cy="4014752"/>
          </a:xfrm>
          <a:ln w="19050">
            <a:solidFill>
              <a:srgbClr val="C3C3C6"/>
            </a:solidFill>
          </a:ln>
          <a:effectLst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98" y="2491110"/>
            <a:ext cx="3350563" cy="4018109"/>
          </a:xfrm>
          <a:ln w="19050">
            <a:solidFill>
              <a:srgbClr val="C3C3C6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5103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501728" y="339531"/>
            <a:ext cx="6495611" cy="21050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Первое заседание нового представительного органа состоялось </a:t>
            </a:r>
            <a:r>
              <a:rPr lang="ru-RU" sz="16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12 апреля 1994 </a:t>
            </a:r>
            <a:r>
              <a:rPr lang="ru-RU" sz="16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года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. </a:t>
            </a:r>
            <a:r>
              <a:rPr lang="ru-RU" sz="1600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С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екретарем 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была 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избрана Л.М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. Глебова, 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председательствовать на 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заседаниях депутаты доверили главе администрации 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города </a:t>
            </a:r>
            <a:b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Ханты-Мансийска 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Владимиру Григорьевичу Яковлеву. </a:t>
            </a:r>
          </a:p>
          <a:p>
            <a:pPr algn="just">
              <a:lnSpc>
                <a:spcPct val="114000"/>
              </a:lnSpc>
            </a:pP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На первом заседании принимается Регламент Думы 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Ханты-Мансийска</a:t>
            </a:r>
            <a:r>
              <a:rPr lang="ru-RU" sz="1600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.</a:t>
            </a:r>
            <a:endParaRPr lang="ru-RU" sz="1600" dirty="0">
              <a:solidFill>
                <a:schemeClr val="tx1"/>
              </a:solidFill>
              <a:effectLst>
                <a:glow rad="228600">
                  <a:schemeClr val="bg1">
                    <a:lumMod val="9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27"/>
          <a:stretch/>
        </p:blipFill>
        <p:spPr>
          <a:xfrm>
            <a:off x="420229" y="339531"/>
            <a:ext cx="4820108" cy="4215865"/>
          </a:xfrm>
          <a:prstGeom prst="rect">
            <a:avLst/>
          </a:prstGeom>
          <a:ln w="19050">
            <a:solidFill>
              <a:srgbClr val="C3C3C6"/>
            </a:solidFill>
          </a:ln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4"/>
          <a:stretch/>
        </p:blipFill>
        <p:spPr>
          <a:xfrm>
            <a:off x="420229" y="4812632"/>
            <a:ext cx="4820108" cy="1656025"/>
          </a:xfrm>
          <a:prstGeom prst="rect">
            <a:avLst/>
          </a:prstGeom>
          <a:ln w="19050">
            <a:solidFill>
              <a:srgbClr val="C3C3C6"/>
            </a:solidFill>
          </a:ln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22"/>
          <a:stretch/>
        </p:blipFill>
        <p:spPr>
          <a:xfrm>
            <a:off x="5501728" y="2593877"/>
            <a:ext cx="6352334" cy="3653410"/>
          </a:xfrm>
          <a:prstGeom prst="rect">
            <a:avLst/>
          </a:prstGeom>
          <a:ln w="19050">
            <a:solidFill>
              <a:srgbClr val="C3C3C6"/>
            </a:solidFill>
          </a:ln>
          <a:effectLst>
            <a:softEdge rad="63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76225" y="5529882"/>
            <a:ext cx="3276600" cy="1328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501728" y="6247287"/>
            <a:ext cx="5640065" cy="371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Архивный отдел управления культуры Администрации города Ханты-Мансийска  </a:t>
            </a:r>
            <a:r>
              <a:rPr lang="ru-RU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Ф.95</a:t>
            </a:r>
            <a:r>
              <a:rPr lang="ru-RU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Оп. 1 Д. 1а, л. 1-3</a:t>
            </a:r>
          </a:p>
        </p:txBody>
      </p:sp>
    </p:spTree>
    <p:extLst>
      <p:ext uri="{BB962C8B-B14F-4D97-AF65-F5344CB8AC3E}">
        <p14:creationId xmlns:p14="http://schemas.microsoft.com/office/powerpoint/2010/main" val="25487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33136" y="914399"/>
            <a:ext cx="11396311" cy="509176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14000"/>
              </a:lnSpc>
            </a:pP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Дума работала как несамостоятельный орган представительной власти, поскольку проекты решений формировались аппаратом городской администрации, а в задачи депутатов входило принять их и исполнить. </a:t>
            </a:r>
            <a:b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Несомненной заслугой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городской Думы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стала разработка Устава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города -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своеобразного свода правил, по которым предлагалось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жить </a:t>
            </a:r>
            <a:r>
              <a:rPr lang="ru-RU" sz="1900" b="1" dirty="0" err="1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хантымансийцам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.</a:t>
            </a:r>
            <a:b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В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годы работы Думы І созыва осуществлялся контроль за ходом строительства средней школы №2. Депутаты первого созыва работали не на освобожденной основе и, фактически, учились правотворческой деятельности, тем не менее сумели принять ряд важных для жителей города решений.</a:t>
            </a:r>
            <a:b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Примечательно, что именно Дума I созыва впервые заявила о сносе ветхого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и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аварийного ЖИЛЬЯ B городе Ханты-Мансийске, что стало отправной точкой </a:t>
            </a: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/>
            </a:r>
            <a:b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</a:br>
            <a:r>
              <a:rPr lang="ru-RU" sz="1900" b="1" dirty="0" smtClean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в </a:t>
            </a:r>
            <a:r>
              <a:rPr lang="ru-RU" sz="1900" b="1" dirty="0">
                <a:solidFill>
                  <a:schemeClr val="tx1"/>
                </a:solidFill>
                <a:effectLst>
                  <a:glow rad="228600">
                    <a:schemeClr val="bg1">
                      <a:lumMod val="95000"/>
                      <a:alpha val="40000"/>
                    </a:schemeClr>
                  </a:glow>
                </a:effectLst>
              </a:rPr>
              <a:t>дальнейшем развитии и благоустройстве окружного центра.</a:t>
            </a:r>
          </a:p>
        </p:txBody>
      </p:sp>
    </p:spTree>
    <p:extLst>
      <p:ext uri="{BB962C8B-B14F-4D97-AF65-F5344CB8AC3E}">
        <p14:creationId xmlns:p14="http://schemas.microsoft.com/office/powerpoint/2010/main" val="176265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284</TotalTime>
  <Words>212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Cambria</vt:lpstr>
      <vt:lpstr>Rockwell</vt:lpstr>
      <vt:lpstr>Rockwell Condensed</vt:lpstr>
      <vt:lpstr>Wingdings</vt:lpstr>
      <vt:lpstr>Дерево</vt:lpstr>
      <vt:lpstr>На благо города  и горожан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сентября 2021 года состоялись выборы депутатов Думы города Ханты-Мансийска уже седьмого созыва.   В Думу города избрано  25 депутатов сроком  на пять лет.   председателем Думы избран Пенчуков Константин Львович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благо города  и горожан</dc:title>
  <dc:creator>Уколова Анна Владимировна</dc:creator>
  <cp:lastModifiedBy>Уколова Анна Владимировна</cp:lastModifiedBy>
  <cp:revision>22</cp:revision>
  <dcterms:created xsi:type="dcterms:W3CDTF">2024-03-22T08:39:27Z</dcterms:created>
  <dcterms:modified xsi:type="dcterms:W3CDTF">2024-03-25T10:02:20Z</dcterms:modified>
</cp:coreProperties>
</file>