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8"/>
  </p:handoutMasterIdLst>
  <p:sldIdLst>
    <p:sldId id="256" r:id="rId2"/>
    <p:sldId id="257" r:id="rId3"/>
    <p:sldId id="258" r:id="rId4"/>
    <p:sldId id="272" r:id="rId5"/>
    <p:sldId id="259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3" r:id="rId15"/>
    <p:sldId id="281" r:id="rId16"/>
    <p:sldId id="282" r:id="rId17"/>
    <p:sldId id="285" r:id="rId18"/>
    <p:sldId id="286" r:id="rId19"/>
    <p:sldId id="287" r:id="rId20"/>
    <p:sldId id="288" r:id="rId21"/>
    <p:sldId id="290" r:id="rId22"/>
    <p:sldId id="289" r:id="rId23"/>
    <p:sldId id="291" r:id="rId24"/>
    <p:sldId id="292" r:id="rId25"/>
    <p:sldId id="29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299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286BF-5CBD-414F-8B5E-B34D53CA4B0A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8F4A3-BA80-4C32-A6A1-D52A1713C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8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medalww.ru/wp-content/uploads/Medal-Za-pobedu-nad-Germaniej-v-Velikoj-Otechestvennoj-vojne-1941-1945-gg-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13452">
            <a:off x="875691" y="663077"/>
            <a:ext cx="9755187" cy="21946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6000" dirty="0" smtClean="0"/>
              <a:t>«Память сильнее времени»</a:t>
            </a:r>
            <a:br>
              <a:rPr lang="ru-RU" sz="6000" dirty="0" smtClean="0"/>
            </a:b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884633" y="2803494"/>
            <a:ext cx="9755187" cy="1868391"/>
          </a:xfrm>
        </p:spPr>
        <p:txBody>
          <a:bodyPr/>
          <a:lstStyle/>
          <a:p>
            <a:pPr algn="ctr"/>
            <a:r>
              <a:rPr lang="ru-RU" dirty="0" smtClean="0"/>
              <a:t>Посвящается  76-ой годовщине со дня победы </a:t>
            </a:r>
          </a:p>
          <a:p>
            <a:pPr algn="ctr"/>
            <a:r>
              <a:rPr lang="ru-RU" dirty="0" smtClean="0"/>
              <a:t>в великой отечественной войне 1941-1945 годов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rot="21393895">
            <a:off x="6048101" y="4592322"/>
            <a:ext cx="512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Архивный отдел управления культуры Администрации </a:t>
            </a:r>
          </a:p>
          <a:p>
            <a:pPr algn="r"/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г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орода Ханты-Мансийска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7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549" y="462636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Аликов Алексей Андреевич</a:t>
            </a:r>
            <a:br>
              <a:rPr lang="ru-RU" dirty="0" smtClean="0"/>
            </a:br>
            <a:r>
              <a:rPr lang="ru-RU" sz="4400" dirty="0" smtClean="0"/>
              <a:t>(1909-1982)</a:t>
            </a:r>
            <a:endParaRPr lang="ru-RU" sz="4400" dirty="0"/>
          </a:p>
        </p:txBody>
      </p:sp>
      <p:pic>
        <p:nvPicPr>
          <p:cNvPr id="3" name="Picture 2" descr="C:\Users\1\Documents\презентации\АЛИКОВ\Аликов1й.JPG"/>
          <p:cNvPicPr>
            <a:picLocks noChangeAspect="1" noChangeArrowheads="1"/>
          </p:cNvPicPr>
          <p:nvPr/>
        </p:nvPicPr>
        <p:blipFill>
          <a:blip r:embed="rId2" cstate="print"/>
          <a:srcRect l="6891" b="2121"/>
          <a:stretch>
            <a:fillRect/>
          </a:stretch>
        </p:blipFill>
        <p:spPr bwMode="auto">
          <a:xfrm>
            <a:off x="801014" y="1422132"/>
            <a:ext cx="2858480" cy="3979452"/>
          </a:xfrm>
          <a:prstGeom prst="rect">
            <a:avLst/>
          </a:prstGeom>
          <a:ln w="12700"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333461" y="1980697"/>
            <a:ext cx="68646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  <a:cs typeface="Times New Roman" pitchFamily="18" charset="0"/>
              </a:rPr>
              <a:t>Родился </a:t>
            </a:r>
            <a:r>
              <a:rPr lang="ru-RU" sz="2000" dirty="0">
                <a:latin typeface="+mj-lt"/>
                <a:cs typeface="Times New Roman" pitchFamily="18" charset="0"/>
              </a:rPr>
              <a:t>осенью 1909 года в деревне Большой Вар (</a:t>
            </a:r>
            <a:r>
              <a:rPr lang="ru-RU" sz="2000" dirty="0" err="1">
                <a:latin typeface="+mj-lt"/>
                <a:cs typeface="Times New Roman" pitchFamily="18" charset="0"/>
              </a:rPr>
              <a:t>Вун</a:t>
            </a:r>
            <a:r>
              <a:rPr lang="ru-RU" sz="2000" dirty="0">
                <a:latin typeface="+mj-lt"/>
                <a:cs typeface="Times New Roman" pitchFamily="18" charset="0"/>
              </a:rPr>
              <a:t> Вар) </a:t>
            </a:r>
            <a:r>
              <a:rPr lang="ru-RU" sz="2000" dirty="0" err="1">
                <a:latin typeface="+mj-lt"/>
                <a:cs typeface="Times New Roman" pitchFamily="18" charset="0"/>
              </a:rPr>
              <a:t>Самаровского</a:t>
            </a:r>
            <a:r>
              <a:rPr lang="ru-RU" sz="2000" dirty="0">
                <a:latin typeface="+mj-lt"/>
                <a:cs typeface="Times New Roman" pitchFamily="18" charset="0"/>
              </a:rPr>
              <a:t> </a:t>
            </a:r>
            <a:r>
              <a:rPr lang="ru-RU" sz="2000" dirty="0" smtClean="0">
                <a:latin typeface="+mj-lt"/>
                <a:cs typeface="Times New Roman" pitchFamily="18" charset="0"/>
              </a:rPr>
              <a:t>(</a:t>
            </a:r>
            <a:r>
              <a:rPr lang="ru-RU" sz="2000" dirty="0">
                <a:latin typeface="+mj-lt"/>
                <a:cs typeface="Times New Roman" pitchFamily="18" charset="0"/>
              </a:rPr>
              <a:t>ныне Ханты-Мансийского) </a:t>
            </a:r>
            <a:r>
              <a:rPr lang="ru-RU" sz="2000" dirty="0">
                <a:cs typeface="Times New Roman" pitchFamily="18" charset="0"/>
              </a:rPr>
              <a:t>района </a:t>
            </a:r>
            <a:r>
              <a:rPr lang="ru-RU" sz="2000" dirty="0" smtClean="0">
                <a:latin typeface="+mj-lt"/>
                <a:cs typeface="Times New Roman" pitchFamily="18" charset="0"/>
              </a:rPr>
              <a:t>в </a:t>
            </a:r>
            <a:r>
              <a:rPr lang="ru-RU" sz="2000" dirty="0">
                <a:latin typeface="+mj-lt"/>
                <a:cs typeface="Times New Roman" pitchFamily="18" charset="0"/>
              </a:rPr>
              <a:t>большой семье. С малых лет пас оленей, рыбачил, охотился с братьями и родителями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+mj-lt"/>
                <a:cs typeface="Times New Roman" pitchFamily="18" charset="0"/>
              </a:rPr>
              <a:t>Военную </a:t>
            </a:r>
            <a:r>
              <a:rPr lang="ru-RU" sz="2000" dirty="0">
                <a:latin typeface="+mj-lt"/>
                <a:cs typeface="Times New Roman" pitchFamily="18" charset="0"/>
              </a:rPr>
              <a:t>присягу Алексей Андреевич принял 15 сентября 1942 года.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 </a:t>
            </a:r>
            <a:r>
              <a:rPr lang="ru-RU" sz="2000" dirty="0" smtClean="0">
                <a:latin typeface="+mj-lt"/>
                <a:cs typeface="Times New Roman" pitchFamily="18" charset="0"/>
              </a:rPr>
              <a:t>Он </a:t>
            </a:r>
            <a:r>
              <a:rPr lang="ru-RU" sz="2000" dirty="0">
                <a:latin typeface="+mj-lt"/>
                <a:cs typeface="Times New Roman" pitchFamily="18" charset="0"/>
              </a:rPr>
              <a:t>был хорошим охотником, стрелял метко, поэтому его определили в снайперы в состав </a:t>
            </a:r>
            <a:r>
              <a:rPr lang="ru-RU" sz="2000" dirty="0" smtClean="0">
                <a:latin typeface="+mj-lt"/>
                <a:cs typeface="Times New Roman" pitchFamily="18" charset="0"/>
              </a:rPr>
              <a:t>201</a:t>
            </a:r>
            <a:r>
              <a:rPr lang="en-US" sz="2000" dirty="0" smtClean="0">
                <a:latin typeface="+mj-lt"/>
                <a:cs typeface="Times New Roman" pitchFamily="18" charset="0"/>
              </a:rPr>
              <a:t>-</a:t>
            </a:r>
            <a:r>
              <a:rPr lang="ru-RU" sz="2000" dirty="0" smtClean="0">
                <a:latin typeface="+mj-lt"/>
                <a:cs typeface="Times New Roman" pitchFamily="18" charset="0"/>
              </a:rPr>
              <a:t>ой стрелковой </a:t>
            </a:r>
            <a:r>
              <a:rPr lang="ru-RU" sz="2000" dirty="0">
                <a:latin typeface="+mj-lt"/>
                <a:cs typeface="Times New Roman" pitchFamily="18" charset="0"/>
              </a:rPr>
              <a:t>дивизии 92 стрелкового полка 9 роты</a:t>
            </a:r>
            <a:r>
              <a:rPr lang="ru-RU" sz="2000" dirty="0" smtClean="0">
                <a:latin typeface="+mj-lt"/>
                <a:cs typeface="Times New Roman" pitchFamily="18" charset="0"/>
              </a:rPr>
              <a:t>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Участвовал в обороне Ленинграда.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68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832" y="447261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2000" cap="none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Алексей Андреевич не раз был  тяжело ранен.</a:t>
            </a:r>
            <a:r>
              <a:rPr lang="en-US" sz="2000" cap="none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cap="none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Этому свидетельствуют справки о ранении.</a:t>
            </a:r>
            <a:br>
              <a:rPr lang="ru-RU" sz="2000" cap="none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sz="2000" cap="none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Вернулся домой инвалидом  </a:t>
            </a:r>
            <a:r>
              <a:rPr lang="en-US" sz="2000" cap="none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II</a:t>
            </a:r>
            <a:r>
              <a:rPr lang="ru-RU" sz="2000" cap="none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группы</a:t>
            </a:r>
            <a:r>
              <a:rPr lang="ru-RU" sz="2000" cap="none" dirty="0" smtClean="0">
                <a:cs typeface="Times New Roman" pitchFamily="18" charset="0"/>
              </a:rPr>
              <a:t/>
            </a:r>
            <a:br>
              <a:rPr lang="ru-RU" sz="2000" cap="none" dirty="0" smtClean="0">
                <a:cs typeface="Times New Roman" pitchFamily="18" charset="0"/>
              </a:rPr>
            </a:br>
            <a:endParaRPr lang="ru-RU" sz="2000" cap="none" dirty="0"/>
          </a:p>
        </p:txBody>
      </p:sp>
      <p:pic>
        <p:nvPicPr>
          <p:cNvPr id="5" name="Picture 2" descr="C:\Users\1\Documents\презентации\АЛИКОВ\документы Аликова Алексея Андреевича (10).JPG"/>
          <p:cNvPicPr>
            <a:picLocks noChangeAspect="1" noChangeArrowheads="1"/>
          </p:cNvPicPr>
          <p:nvPr/>
        </p:nvPicPr>
        <p:blipFill>
          <a:blip r:embed="rId2" cstate="print"/>
          <a:srcRect l="18432" t="27780" r="18432" b="35917"/>
          <a:stretch>
            <a:fillRect/>
          </a:stretch>
        </p:blipFill>
        <p:spPr bwMode="auto">
          <a:xfrm>
            <a:off x="247265" y="1599226"/>
            <a:ext cx="3772065" cy="289191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237" y="2171884"/>
            <a:ext cx="3782285" cy="289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828" y="1449904"/>
            <a:ext cx="4645025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10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1\Documents\презентации\АЛИКОВ\документы Аликова Алексея Андреевича (4).JPG"/>
          <p:cNvPicPr>
            <a:picLocks noChangeAspect="1" noChangeArrowheads="1"/>
          </p:cNvPicPr>
          <p:nvPr/>
        </p:nvPicPr>
        <p:blipFill>
          <a:blip r:embed="rId2" cstate="print"/>
          <a:srcRect l="34454" t="20103" r="32185" b="10995"/>
          <a:stretch>
            <a:fillRect/>
          </a:stretch>
        </p:blipFill>
        <p:spPr bwMode="auto">
          <a:xfrm>
            <a:off x="202773" y="283894"/>
            <a:ext cx="3364294" cy="5211358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734951" y="1211808"/>
            <a:ext cx="397565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  <a:cs typeface="Times New Roman" pitchFamily="18" charset="0"/>
              </a:rPr>
              <a:t>Был награжден медалью 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«За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оборону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Ленинграда»</a:t>
            </a:r>
            <a:r>
              <a:rPr lang="ru-RU" sz="2000" dirty="0" smtClean="0">
                <a:latin typeface="+mj-lt"/>
                <a:cs typeface="Times New Roman" pitchFamily="18" charset="0"/>
              </a:rPr>
              <a:t> </a:t>
            </a:r>
            <a:r>
              <a:rPr lang="ru-RU" sz="2000" dirty="0">
                <a:latin typeface="+mj-lt"/>
                <a:cs typeface="Times New Roman" pitchFamily="18" charset="0"/>
              </a:rPr>
              <a:t>22  декабря 1942 года.   Медаль была вручена 3 октября 1943 года</a:t>
            </a:r>
            <a:r>
              <a:rPr lang="ru-RU" sz="2000" dirty="0" smtClean="0">
                <a:latin typeface="+mj-lt"/>
                <a:cs typeface="Times New Roman" pitchFamily="18" charset="0"/>
              </a:rPr>
              <a:t>.</a:t>
            </a:r>
            <a:endParaRPr lang="en-US" sz="2000" dirty="0" smtClean="0">
              <a:latin typeface="+mj-lt"/>
              <a:cs typeface="Times New Roman" pitchFamily="18" charset="0"/>
            </a:endParaRPr>
          </a:p>
          <a:p>
            <a:r>
              <a:rPr lang="ru-RU" sz="2000" dirty="0" smtClean="0">
                <a:latin typeface="+mj-lt"/>
                <a:cs typeface="Times New Roman" pitchFamily="18" charset="0"/>
              </a:rPr>
              <a:t>Награжден </a:t>
            </a:r>
            <a:r>
              <a:rPr lang="ru-RU" sz="2000" dirty="0">
                <a:latin typeface="+mj-lt"/>
                <a:cs typeface="Times New Roman" pitchFamily="18" charset="0"/>
              </a:rPr>
              <a:t>орденом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Отечественной войны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2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степени</a:t>
            </a:r>
            <a:r>
              <a:rPr lang="ru-RU" sz="2000" dirty="0" smtClean="0">
                <a:latin typeface="+mj-lt"/>
                <a:cs typeface="Times New Roman" pitchFamily="18" charset="0"/>
              </a:rPr>
              <a:t>.</a:t>
            </a:r>
            <a:endParaRPr lang="en-US" sz="2000" dirty="0" smtClean="0">
              <a:latin typeface="+mj-lt"/>
              <a:cs typeface="Times New Roman" pitchFamily="18" charset="0"/>
            </a:endParaRPr>
          </a:p>
          <a:p>
            <a:r>
              <a:rPr lang="ru-RU" sz="2000" dirty="0" smtClean="0">
                <a:latin typeface="+mj-lt"/>
                <a:cs typeface="Times New Roman" pitchFamily="18" charset="0"/>
              </a:rPr>
              <a:t>Юбилейными медалями:</a:t>
            </a:r>
            <a:endParaRPr lang="en-US" sz="2000" dirty="0" smtClean="0">
              <a:latin typeface="+mj-lt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«Двадцать лет Победы в Великой Отечественной войне 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1941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– 1945 гг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.»,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«Двадцать пять лет Победы в Великой Отечественной войне  1941 – 1945 гг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.»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endParaRPr lang="ru-RU" dirty="0">
              <a:latin typeface="+mj-lt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19132" y="177877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                               Боевые  </a:t>
            </a:r>
            <a:r>
              <a:rPr lang="ru-RU" sz="4900" dirty="0"/>
              <a:t>награды</a:t>
            </a:r>
          </a:p>
        </p:txBody>
      </p:sp>
      <p:pic>
        <p:nvPicPr>
          <p:cNvPr id="8" name="Picture 2" descr="C:\Users\1\Documents\презентации\АЛИКОВ\документы Аликова Алексея Андреевича (3).JPG"/>
          <p:cNvPicPr>
            <a:picLocks noChangeAspect="1" noChangeArrowheads="1"/>
          </p:cNvPicPr>
          <p:nvPr/>
        </p:nvPicPr>
        <p:blipFill>
          <a:blip r:embed="rId3" cstate="print"/>
          <a:srcRect l="14223" t="30239" r="14223" b="33200"/>
          <a:stretch>
            <a:fillRect/>
          </a:stretch>
        </p:blipFill>
        <p:spPr bwMode="auto">
          <a:xfrm>
            <a:off x="7664220" y="1516003"/>
            <a:ext cx="4032448" cy="2747139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809994" y="4386469"/>
            <a:ext cx="3886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«Тридцать лет Победы в Великой Отечественной войне </a:t>
            </a:r>
          </a:p>
          <a:p>
            <a:pPr marL="457200" indent="-457200"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     1941 – 1945 гг.»</a:t>
            </a:r>
          </a:p>
        </p:txBody>
      </p:sp>
    </p:spTree>
    <p:extLst>
      <p:ext uri="{BB962C8B-B14F-4D97-AF65-F5344CB8AC3E}">
        <p14:creationId xmlns:p14="http://schemas.microsoft.com/office/powerpoint/2010/main" val="42927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ocuments\презентации\АЛИКОВ\Аликов3.JPG"/>
          <p:cNvPicPr>
            <a:picLocks noChangeAspect="1" noChangeArrowheads="1"/>
          </p:cNvPicPr>
          <p:nvPr/>
        </p:nvPicPr>
        <p:blipFill>
          <a:blip r:embed="rId2" cstate="print"/>
          <a:srcRect t="2532" r="1658" b="5063"/>
          <a:stretch>
            <a:fillRect/>
          </a:stretch>
        </p:blipFill>
        <p:spPr bwMode="auto">
          <a:xfrm>
            <a:off x="3968822" y="347666"/>
            <a:ext cx="7614145" cy="4968552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1\Documents\презентации\АЛИКОВ\документы Аликова Алексея Андреевича (2).JPG"/>
          <p:cNvPicPr>
            <a:picLocks noChangeAspect="1" noChangeArrowheads="1"/>
          </p:cNvPicPr>
          <p:nvPr/>
        </p:nvPicPr>
        <p:blipFill>
          <a:blip r:embed="rId3" cstate="print"/>
          <a:srcRect l="14223" t="27780" r="12118" b="34338"/>
          <a:stretch>
            <a:fillRect/>
          </a:stretch>
        </p:blipFill>
        <p:spPr bwMode="auto">
          <a:xfrm>
            <a:off x="54695" y="2672916"/>
            <a:ext cx="5472607" cy="2814484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64325" y="848572"/>
            <a:ext cx="349486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+mj-lt"/>
                <a:cs typeface="Times New Roman" pitchFamily="18" charset="0"/>
              </a:rPr>
              <a:t>Награждение </a:t>
            </a:r>
          </a:p>
          <a:p>
            <a:pPr algn="ctr"/>
            <a:r>
              <a:rPr lang="ru-RU" sz="2000" dirty="0">
                <a:latin typeface="+mj-lt"/>
                <a:cs typeface="Times New Roman" pitchFamily="18" charset="0"/>
              </a:rPr>
              <a:t>ю</a:t>
            </a:r>
            <a:r>
              <a:rPr lang="ru-RU" sz="2000" dirty="0" smtClean="0">
                <a:latin typeface="+mj-lt"/>
                <a:cs typeface="Times New Roman" pitchFamily="18" charset="0"/>
              </a:rPr>
              <a:t>билейной медалью</a:t>
            </a:r>
            <a:endParaRPr lang="en-US" sz="2000" dirty="0" smtClean="0">
              <a:latin typeface="+mj-lt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«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Пятьдесят лет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Вооружённых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сил СССР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»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53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6625" y="460663"/>
            <a:ext cx="77127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+mj-lt"/>
                <a:ea typeface="Times New Roman" pitchFamily="18" charset="0"/>
                <a:cs typeface="Times New Roman" pitchFamily="18" charset="0"/>
              </a:rPr>
              <a:t>После войны Алексей Андреевич, толком </a:t>
            </a:r>
            <a:r>
              <a:rPr lang="en-US" sz="2000" dirty="0" smtClean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+mj-lt"/>
                <a:ea typeface="Times New Roman" pitchFamily="18" charset="0"/>
                <a:cs typeface="Times New Roman" pitchFamily="18" charset="0"/>
              </a:rPr>
              <a:t>не оправившись </a:t>
            </a:r>
            <a:r>
              <a:rPr lang="ru-RU" sz="2000" dirty="0">
                <a:latin typeface="+mj-lt"/>
                <a:ea typeface="Times New Roman" pitchFamily="18" charset="0"/>
                <a:cs typeface="Times New Roman" pitchFamily="18" charset="0"/>
              </a:rPr>
              <a:t>от ран, работал в Вершине плотником, был на курсах бригадиров, строил дома, делал деревянные баркасы, лодки.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+mj-lt"/>
                <a:ea typeface="Times New Roman" pitchFamily="18" charset="0"/>
                <a:cs typeface="Times New Roman" pitchFamily="18" charset="0"/>
              </a:rPr>
              <a:t>Но его манил привычный, кочевой уклад жизни, поэтому он с семьей перешел в оленеводческую бригаду </a:t>
            </a:r>
            <a:r>
              <a:rPr lang="ru-RU" sz="2000" dirty="0" err="1">
                <a:latin typeface="+mj-lt"/>
                <a:ea typeface="Times New Roman" pitchFamily="18" charset="0"/>
                <a:cs typeface="Times New Roman" pitchFamily="18" charset="0"/>
              </a:rPr>
              <a:t>Назымского</a:t>
            </a:r>
            <a:r>
              <a:rPr lang="ru-RU" sz="2000" dirty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+mj-lt"/>
                <a:ea typeface="Times New Roman" pitchFamily="18" charset="0"/>
                <a:cs typeface="Times New Roman" pitchFamily="18" charset="0"/>
              </a:rPr>
              <a:t>колхоза</a:t>
            </a: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1\Documents\презентации\АЛИКОВ\img306.jpg"/>
          <p:cNvPicPr>
            <a:picLocks noChangeAspect="1" noChangeArrowheads="1"/>
          </p:cNvPicPr>
          <p:nvPr/>
        </p:nvPicPr>
        <p:blipFill>
          <a:blip r:embed="rId2" cstate="print"/>
          <a:srcRect b="4100"/>
          <a:stretch>
            <a:fillRect/>
          </a:stretch>
        </p:blipFill>
        <p:spPr bwMode="auto">
          <a:xfrm>
            <a:off x="461280" y="632941"/>
            <a:ext cx="3262580" cy="4366838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1\Documents\презентации\АЛИКОВ\1 001-ф (10).jpg"/>
          <p:cNvPicPr>
            <a:picLocks noChangeAspect="1" noChangeArrowheads="1"/>
          </p:cNvPicPr>
          <p:nvPr/>
        </p:nvPicPr>
        <p:blipFill>
          <a:blip r:embed="rId3" cstate="print"/>
          <a:srcRect l="3846" t="6923" r="2564" b="8846"/>
          <a:stretch>
            <a:fillRect/>
          </a:stretch>
        </p:blipFill>
        <p:spPr bwMode="auto">
          <a:xfrm>
            <a:off x="5296743" y="2287082"/>
            <a:ext cx="4752528" cy="3240360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13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ocuments\презентации\АЛИКОВ\внт ераны.JPG"/>
          <p:cNvPicPr>
            <a:picLocks noChangeAspect="1" noChangeArrowheads="1"/>
          </p:cNvPicPr>
          <p:nvPr/>
        </p:nvPicPr>
        <p:blipFill>
          <a:blip r:embed="rId2" cstate="print"/>
          <a:srcRect l="1617" t="3371" r="3809" b="2247"/>
          <a:stretch>
            <a:fillRect/>
          </a:stretch>
        </p:blipFill>
        <p:spPr bwMode="auto">
          <a:xfrm>
            <a:off x="546196" y="665719"/>
            <a:ext cx="6318701" cy="4536504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513982" y="1113182"/>
            <a:ext cx="3709225" cy="3909391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4000" cap="none" dirty="0" smtClean="0">
                <a:solidFill>
                  <a:schemeClr val="accent1"/>
                </a:solidFill>
                <a:ea typeface="Times New Roman" pitchFamily="18" charset="0"/>
                <a:cs typeface="Times New Roman" pitchFamily="18" charset="0"/>
              </a:rPr>
              <a:t>Ветераны войны</a:t>
            </a:r>
          </a:p>
          <a:p>
            <a:endParaRPr lang="ru-RU" cap="none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cap="none" dirty="0" smtClean="0">
                <a:solidFill>
                  <a:schemeClr val="tx1"/>
                </a:solidFill>
              </a:rPr>
              <a:t>Аликов Алексей Андреевич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cap="none" dirty="0" smtClean="0">
                <a:solidFill>
                  <a:schemeClr val="tx1"/>
                </a:solidFill>
              </a:rPr>
              <a:t> в первом ряду, четвертый  справа</a:t>
            </a:r>
            <a:endParaRPr lang="ru-RU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9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9844" y="1861933"/>
            <a:ext cx="106547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+mj-lt"/>
                <a:cs typeface="Times New Roman" pitchFamily="18" charset="0"/>
              </a:rPr>
              <a:t>Алексей Андреевич военные </a:t>
            </a:r>
            <a:r>
              <a:rPr lang="ru-RU" sz="2000" dirty="0">
                <a:latin typeface="+mj-lt"/>
                <a:cs typeface="Times New Roman" pitchFamily="18" charset="0"/>
              </a:rPr>
              <a:t>годы вспоминал с болью в сердце. Ведь они, фашисты, никого не жалели. Сколько солдат, офицеров погибли от пуль немецких снайперов. И Алексей Андреевич  был вынужден «охотиться» на врагов. </a:t>
            </a:r>
          </a:p>
          <a:p>
            <a:pPr algn="just"/>
            <a:r>
              <a:rPr lang="ru-RU" sz="2000" dirty="0">
                <a:latin typeface="+mj-lt"/>
                <a:cs typeface="Times New Roman" pitchFamily="18" charset="0"/>
              </a:rPr>
              <a:t>Вот один эпизод, рассказанный им. Появился снайпер - финн с немецкой стороны. Он уже унес немало жизней наших солдат и офицеров. И вот приказ: уничтожить. Почти неделю выслеживал Алексей Андреевич вражеского снайпера. По каким - то одному ему известным знакам определил финна на дереве, но, к сожалению, и сам был обнаружен. Выстрелы прозвучали одновременно. Теряя сознание, Алексей Андреевич увидел, как тот падал с дерева</a:t>
            </a:r>
            <a:r>
              <a:rPr lang="ru-RU" sz="2000" i="1" dirty="0">
                <a:latin typeface="+mj-lt"/>
                <a:cs typeface="Times New Roman" pitchFamily="18" charset="0"/>
              </a:rPr>
              <a:t>.</a:t>
            </a:r>
            <a:r>
              <a:rPr lang="ru-RU" sz="2000" dirty="0">
                <a:latin typeface="+mj-lt"/>
                <a:cs typeface="Times New Roman" pitchFamily="18" charset="0"/>
              </a:rPr>
              <a:t> Ему же пулей снесло челюсть, попал в госпиталь. Потом опять фронт. Опять тяжело ранен, осколочное ранение в спину.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8897" y="407504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Горькие воспоминания</a:t>
            </a:r>
            <a:endParaRPr lang="ru-RU" sz="4900" dirty="0"/>
          </a:p>
        </p:txBody>
      </p:sp>
    </p:spTree>
    <p:extLst>
      <p:ext uri="{BB962C8B-B14F-4D97-AF65-F5344CB8AC3E}">
        <p14:creationId xmlns:p14="http://schemas.microsoft.com/office/powerpoint/2010/main" val="68747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692" y="248479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Скосырев Гавриил Леонтьевич</a:t>
            </a: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400" dirty="0" smtClean="0"/>
              <a:t>(1912-1992)</a:t>
            </a:r>
            <a:endParaRPr lang="ru-RU" sz="4400" dirty="0"/>
          </a:p>
        </p:txBody>
      </p:sp>
      <p:pic>
        <p:nvPicPr>
          <p:cNvPr id="6" name="Объект 3" descr="C:\Documents and Settings\1\Рабочий стол\ВЕТЕРАНЫ СКАН\Без названия-проспмотренный-15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692" y="1628800"/>
            <a:ext cx="2822171" cy="384879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6226" y="2146851"/>
            <a:ext cx="66923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Родился </a:t>
            </a:r>
            <a:r>
              <a:rPr lang="ru-RU" sz="2000" dirty="0"/>
              <a:t>8 апреля  в 1912 году </a:t>
            </a:r>
            <a:r>
              <a:rPr lang="ru-RU" sz="2000" dirty="0" smtClean="0"/>
              <a:t>в </a:t>
            </a:r>
            <a:r>
              <a:rPr lang="ru-RU" sz="2000" dirty="0"/>
              <a:t>деревне Белогорье  </a:t>
            </a:r>
          </a:p>
          <a:p>
            <a:r>
              <a:rPr lang="ru-RU" sz="2000" dirty="0"/>
              <a:t>Ханты-Мансийского района в многодетной семье, в которой было  6 детей (4 сестры и 2 брата). Закончил 4 класса начальной школы  в своей родной деревне и сразу же пошёл работать. До  войны в 27 лет </a:t>
            </a:r>
            <a:r>
              <a:rPr lang="ru-RU" sz="2000" dirty="0" smtClean="0"/>
              <a:t>женился на </a:t>
            </a:r>
            <a:r>
              <a:rPr lang="ru-RU" sz="2000" dirty="0"/>
              <a:t>Агнии Митрофановне, которая стала его единственной любовью. </a:t>
            </a:r>
            <a:r>
              <a:rPr lang="ru-RU" sz="2000" dirty="0" smtClean="0"/>
              <a:t>Через </a:t>
            </a:r>
            <a:r>
              <a:rPr lang="ru-RU" sz="2000" dirty="0"/>
              <a:t>год у них родился мальчик, </a:t>
            </a:r>
            <a:r>
              <a:rPr lang="ru-RU" sz="2000" dirty="0" smtClean="0"/>
              <a:t> которого </a:t>
            </a:r>
            <a:r>
              <a:rPr lang="ru-RU" sz="2000" dirty="0"/>
              <a:t>назвали Леонид, </a:t>
            </a:r>
            <a:r>
              <a:rPr lang="ru-RU" sz="2000" dirty="0" smtClean="0"/>
              <a:t>а </a:t>
            </a:r>
            <a:r>
              <a:rPr lang="ru-RU" sz="2000" dirty="0"/>
              <a:t>потом две дочери-погодки. </a:t>
            </a:r>
          </a:p>
          <a:p>
            <a:r>
              <a:rPr lang="ru-RU" sz="2000" dirty="0"/>
              <a:t>А после началась Великая Отечественная война.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468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война\рабочий стол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44" y="439958"/>
            <a:ext cx="4968552" cy="284900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85183" y="287566"/>
            <a:ext cx="600399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Гавриил  Леонтьевич  </a:t>
            </a:r>
            <a:br>
              <a:rPr lang="ru-RU" dirty="0"/>
            </a:br>
            <a:r>
              <a:rPr lang="ru-RU" dirty="0"/>
              <a:t>был призван в армию 29 августа  1941 года из </a:t>
            </a:r>
            <a:r>
              <a:rPr lang="ru-RU" dirty="0" smtClean="0"/>
              <a:t>деревни</a:t>
            </a:r>
            <a:r>
              <a:rPr lang="ru-RU" b="1" dirty="0" smtClean="0"/>
              <a:t> </a:t>
            </a:r>
            <a:r>
              <a:rPr lang="ru-RU" dirty="0" smtClean="0"/>
              <a:t>Белогорье. Служил  </a:t>
            </a:r>
            <a:r>
              <a:rPr lang="ru-RU" dirty="0"/>
              <a:t>в </a:t>
            </a:r>
            <a:r>
              <a:rPr lang="ru-RU" dirty="0" smtClean="0"/>
              <a:t>зенитно- </a:t>
            </a:r>
            <a:r>
              <a:rPr lang="ru-RU" dirty="0"/>
              <a:t>артиллерийских  </a:t>
            </a:r>
            <a:r>
              <a:rPr lang="ru-RU" dirty="0" smtClean="0"/>
              <a:t>войсках.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400" b="1" dirty="0"/>
              <a:t/>
            </a:r>
            <a:br>
              <a:rPr lang="ru-RU" sz="1400" b="1" dirty="0"/>
            </a:br>
            <a:endParaRPr lang="ru-RU" dirty="0"/>
          </a:p>
        </p:txBody>
      </p:sp>
      <p:pic>
        <p:nvPicPr>
          <p:cNvPr id="5" name="Picture 2" descr="C:\Users\user\Desktop\война\рабочий стол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4762"/>
          <a:stretch>
            <a:fillRect/>
          </a:stretch>
        </p:blipFill>
        <p:spPr bwMode="auto">
          <a:xfrm>
            <a:off x="7619999" y="1448741"/>
            <a:ext cx="3940641" cy="403244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1061" y="3387875"/>
            <a:ext cx="72489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Принимал активное участие в боях на Курско-Орловском направлении при освобождении города Белгорода</a:t>
            </a:r>
            <a:r>
              <a:rPr lang="ru-RU" sz="2000" dirty="0" smtClean="0"/>
              <a:t>.</a:t>
            </a:r>
            <a:r>
              <a:rPr lang="ru-RU" sz="2000" b="1" dirty="0"/>
              <a:t> </a:t>
            </a:r>
            <a:r>
              <a:rPr lang="ru-RU" sz="2000" dirty="0"/>
              <a:t>В 1943 году участвовал в освобождении города Будапешта и других городов Венгрии. На фронте, в июле 1943 года, он вступил в ряды </a:t>
            </a:r>
            <a:r>
              <a:rPr lang="ru-RU" sz="2000" dirty="0" smtClean="0"/>
              <a:t>КПСС.</a:t>
            </a:r>
          </a:p>
          <a:p>
            <a:r>
              <a:rPr lang="ru-RU" sz="2000" dirty="0" smtClean="0"/>
              <a:t>В </a:t>
            </a:r>
            <a:r>
              <a:rPr lang="ru-RU" sz="2000" dirty="0"/>
              <a:t>1945 году участвовал в боях за освобождение города Харькова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032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война\рабочий стол 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/>
          <a:stretch>
            <a:fillRect/>
          </a:stretch>
        </p:blipFill>
        <p:spPr bwMode="auto">
          <a:xfrm>
            <a:off x="294286" y="249831"/>
            <a:ext cx="5616624" cy="334312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36232" y="1090398"/>
            <a:ext cx="5499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Гавриил Леонтьевич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войну </a:t>
            </a:r>
            <a:r>
              <a:rPr lang="ru-RU" sz="2400" dirty="0">
                <a:solidFill>
                  <a:srgbClr val="C00000"/>
                </a:solidFill>
              </a:rPr>
              <a:t>закончил </a:t>
            </a:r>
            <a:r>
              <a:rPr lang="ru-RU" sz="2400" dirty="0" smtClean="0">
                <a:solidFill>
                  <a:srgbClr val="C00000"/>
                </a:solidFill>
              </a:rPr>
              <a:t>старшиной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C:\Users\Валентина\Desktop\ФОТО РОМАН\1BBEC5D1-7375-4BC7-8430-0F78069AE306.jpeg"/>
          <p:cNvPicPr/>
          <p:nvPr/>
        </p:nvPicPr>
        <p:blipFill>
          <a:blip r:embed="rId3" cstate="print"/>
          <a:srcRect l="10102"/>
          <a:stretch>
            <a:fillRect/>
          </a:stretch>
        </p:blipFill>
        <p:spPr bwMode="auto">
          <a:xfrm>
            <a:off x="3466123" y="3183963"/>
            <a:ext cx="8169286" cy="311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21668" y="3797917"/>
            <a:ext cx="271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Сбор старшин , </a:t>
            </a:r>
          </a:p>
          <a:p>
            <a:pPr algn="ctr"/>
            <a:r>
              <a:rPr lang="ru-RU" dirty="0" smtClean="0"/>
              <a:t>июль 1945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97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0834" y="365760"/>
            <a:ext cx="4830489" cy="58521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</a:t>
            </a: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прошла…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Следы ее остались…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подвигов вовек нам не забыть!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за нас в жестокий срок сражались.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славе навсегда бессмертной быть</a:t>
            </a:r>
            <a:r>
              <a:rPr lang="ru-RU" sz="7200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Солдат-защитник всей земле известен,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каждый был героем в том бою,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воевал по-разному, но честно,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 навсегда в почетном том строю</a:t>
            </a:r>
            <a:r>
              <a:rPr lang="ru-RU" sz="7200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прошла…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нам сегодня надо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Увековечить подвиги солдат,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каждого нашла его награда,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каждый мог — пусть через годы — знать</a:t>
            </a:r>
            <a:r>
              <a:rPr lang="ru-RU" sz="7200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не забыт! Не списан! Не в архиве!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постаменте памяти людей!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подвиг, героизм его в активе,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он как вождь, а не среди вождей.</a:t>
            </a:r>
            <a:br>
              <a:rPr lang="ru-RU" sz="72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cap="none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6046223" y="509451"/>
            <a:ext cx="5086538" cy="44079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ugra-news.ru/photo-gallery/IAZTb6bYUa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36" y="1863243"/>
            <a:ext cx="5940425" cy="3567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198571" y="5551714"/>
            <a:ext cx="2638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Безымянная</a:t>
            </a:r>
            <a:endParaRPr lang="ru-RU" sz="20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23" y="243355"/>
            <a:ext cx="5277587" cy="1705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</p:spTree>
    <p:extLst>
      <p:ext uri="{BB962C8B-B14F-4D97-AF65-F5344CB8AC3E}">
        <p14:creationId xmlns:p14="http://schemas.microsoft.com/office/powerpoint/2010/main" val="186950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1" y="265462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Боевые награды</a:t>
            </a:r>
            <a:endParaRPr lang="ru-RU" sz="4900" dirty="0"/>
          </a:p>
        </p:txBody>
      </p:sp>
      <p:pic>
        <p:nvPicPr>
          <p:cNvPr id="3" name="Рисунок 2" descr="Медаль «За победу над Германией в Великой Отечественной войне 1941-1945 гг»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948513"/>
            <a:ext cx="208823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26503" y="4222905"/>
            <a:ext cx="259742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Медаль  </a:t>
            </a:r>
          </a:p>
          <a:p>
            <a:pPr algn="ctr">
              <a:buNone/>
            </a:pPr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ru-RU" sz="1600" dirty="0" smtClean="0">
                <a:solidFill>
                  <a:srgbClr val="C00000"/>
                </a:solidFill>
              </a:rPr>
              <a:t>«За </a:t>
            </a:r>
            <a:r>
              <a:rPr lang="ru-RU" sz="1600" dirty="0">
                <a:solidFill>
                  <a:srgbClr val="C00000"/>
                </a:solidFill>
              </a:rPr>
              <a:t>победу над</a:t>
            </a:r>
          </a:p>
          <a:p>
            <a:pPr algn="ctr">
              <a:buNone/>
            </a:pP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smtClean="0">
                <a:solidFill>
                  <a:srgbClr val="C00000"/>
                </a:solidFill>
              </a:rPr>
              <a:t>Германией </a:t>
            </a:r>
            <a:endParaRPr lang="ru-RU" sz="1600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1600" dirty="0">
                <a:solidFill>
                  <a:srgbClr val="C00000"/>
                </a:solidFill>
              </a:rPr>
              <a:t>в Великой Отечественной</a:t>
            </a:r>
          </a:p>
          <a:p>
            <a:pPr algn="ctr">
              <a:buNone/>
            </a:pPr>
            <a:r>
              <a:rPr lang="ru-RU" sz="1600" dirty="0">
                <a:solidFill>
                  <a:srgbClr val="C00000"/>
                </a:solidFill>
              </a:rPr>
              <a:t> войне 1941-1945 </a:t>
            </a:r>
            <a:r>
              <a:rPr lang="ru-RU" sz="1600" dirty="0" smtClean="0">
                <a:solidFill>
                  <a:srgbClr val="C00000"/>
                </a:solidFill>
              </a:rPr>
              <a:t>гг</a:t>
            </a:r>
            <a:r>
              <a:rPr lang="ru-RU" sz="1600" dirty="0" smtClean="0">
                <a:solidFill>
                  <a:srgbClr val="C00000"/>
                </a:solidFill>
              </a:rPr>
              <a:t>.»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6" name="Picture 2" descr="C:\Users\user\Desktop\война\рабочий стол 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746" y="1294317"/>
            <a:ext cx="297633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78564" y="4729795"/>
            <a:ext cx="213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Орден  Славы </a:t>
            </a:r>
          </a:p>
          <a:p>
            <a:pPr algn="ctr"/>
            <a:r>
              <a:rPr lang="ru-RU" sz="1600" dirty="0">
                <a:solidFill>
                  <a:srgbClr val="C00000"/>
                </a:solidFill>
              </a:rPr>
              <a:t>III </a:t>
            </a:r>
            <a:r>
              <a:rPr lang="ru-RU" sz="1600" dirty="0" smtClean="0">
                <a:solidFill>
                  <a:srgbClr val="C00000"/>
                </a:solidFill>
              </a:rPr>
              <a:t>степени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09990" y="4606685"/>
            <a:ext cx="3175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Орден </a:t>
            </a:r>
          </a:p>
          <a:p>
            <a:pPr algn="ctr"/>
            <a:r>
              <a:rPr lang="ru-RU" sz="1600" dirty="0">
                <a:solidFill>
                  <a:srgbClr val="C00000"/>
                </a:solidFill>
              </a:rPr>
              <a:t>Отечественной войны 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II c</a:t>
            </a:r>
            <a:r>
              <a:rPr lang="ru-RU" sz="1600" dirty="0" err="1">
                <a:solidFill>
                  <a:srgbClr val="C00000"/>
                </a:solidFill>
              </a:rPr>
              <a:t>тепени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27" y="1827346"/>
            <a:ext cx="3559486" cy="361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Содержимое 3" descr="http://www.chaltlib.ru/images/medali/80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7183" y="1417427"/>
            <a:ext cx="201622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12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470" y="314739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900" dirty="0"/>
              <a:t>Юбилейные медали</a:t>
            </a:r>
          </a:p>
        </p:txBody>
      </p:sp>
      <p:pic>
        <p:nvPicPr>
          <p:cNvPr id="3" name="Picture 2" descr="C:\Users\user\Desktop\война\рабочий стол 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3" y="1778643"/>
            <a:ext cx="1696529" cy="250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война\рабочий стол 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76" y="1792132"/>
            <a:ext cx="1642259" cy="24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война\рабочий стол 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09" y="1826202"/>
            <a:ext cx="1589702" cy="241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39189" y="4598694"/>
            <a:ext cx="20805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«Двадцать </a:t>
            </a:r>
            <a:r>
              <a:rPr lang="ru-RU" sz="1400" dirty="0">
                <a:solidFill>
                  <a:srgbClr val="C00000"/>
                </a:solidFill>
              </a:rPr>
              <a:t>лет Победы в Великой Отечественной войне 1941-1945 гг</a:t>
            </a:r>
            <a:r>
              <a:rPr lang="ru-RU" sz="1400" dirty="0" smtClean="0">
                <a:solidFill>
                  <a:srgbClr val="C00000"/>
                </a:solidFill>
              </a:rPr>
              <a:t>.»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32891" y="4598692"/>
            <a:ext cx="19083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«Сорок </a:t>
            </a:r>
            <a:r>
              <a:rPr lang="ru-RU" sz="1400" dirty="0">
                <a:solidFill>
                  <a:srgbClr val="C00000"/>
                </a:solidFill>
              </a:rPr>
              <a:t>лет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</a:rPr>
              <a:t>Победы в Великой Отечественной войне 1941—1945 гг</a:t>
            </a:r>
            <a:r>
              <a:rPr lang="ru-RU" sz="1400" dirty="0" smtClean="0">
                <a:solidFill>
                  <a:srgbClr val="C00000"/>
                </a:solidFill>
              </a:rPr>
              <a:t>.»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26451" y="4598691"/>
            <a:ext cx="1981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«50 </a:t>
            </a:r>
            <a:r>
              <a:rPr lang="ru-RU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лет Победы в Великой Отечественной войне 1941-1945 гг</a:t>
            </a:r>
            <a:r>
              <a:rPr lang="ru-RU" sz="1400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.»</a:t>
            </a:r>
            <a:endParaRPr lang="ru-RU" sz="1400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9" name="Picture 2" descr="C:\Users\user\Desktop\война\Копия рабочий стол 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217" y="1826201"/>
            <a:ext cx="1489913" cy="241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война\Копия (2) рабочий стол 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914" y="1826203"/>
            <a:ext cx="1561927" cy="241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366155" y="4598691"/>
            <a:ext cx="17603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«50 </a:t>
            </a:r>
            <a:r>
              <a:rPr lang="ru-RU" sz="1400" dirty="0">
                <a:solidFill>
                  <a:srgbClr val="C00000"/>
                </a:solidFill>
              </a:rPr>
              <a:t>лет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</a:rPr>
              <a:t>Вооружённых Сил </a:t>
            </a:r>
            <a:r>
              <a:rPr lang="ru-RU" sz="1400" dirty="0" smtClean="0">
                <a:solidFill>
                  <a:srgbClr val="C00000"/>
                </a:solidFill>
              </a:rPr>
              <a:t>СССР»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21430" y="4598694"/>
            <a:ext cx="17088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«60 </a:t>
            </a:r>
            <a:r>
              <a:rPr lang="ru-RU" sz="1400" dirty="0">
                <a:solidFill>
                  <a:srgbClr val="C00000"/>
                </a:solidFill>
              </a:rPr>
              <a:t>лет Вооружённых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</a:rPr>
              <a:t>Сил </a:t>
            </a:r>
            <a:r>
              <a:rPr lang="ru-RU" sz="1400" dirty="0" smtClean="0">
                <a:solidFill>
                  <a:srgbClr val="C00000"/>
                </a:solidFill>
              </a:rPr>
              <a:t>СССР»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13" name="Picture 2" descr="C:\Users\user\Desktop\война\рабочий стол 0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520" y="1839804"/>
            <a:ext cx="1480142" cy="240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930324" y="4598694"/>
            <a:ext cx="18155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«70 </a:t>
            </a:r>
            <a:r>
              <a:rPr lang="ru-RU" sz="1400" dirty="0">
                <a:solidFill>
                  <a:srgbClr val="C00000"/>
                </a:solidFill>
              </a:rPr>
              <a:t>лет Вооружённых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</a:rPr>
              <a:t>Сил </a:t>
            </a:r>
            <a:r>
              <a:rPr lang="ru-RU" sz="1400" dirty="0" smtClean="0">
                <a:solidFill>
                  <a:srgbClr val="C00000"/>
                </a:solidFill>
              </a:rPr>
              <a:t>СССР»</a:t>
            </a:r>
            <a:endParaRPr lang="ru-RU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549" y="274983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Семейные реликвии</a:t>
            </a:r>
            <a:endParaRPr lang="ru-RU" sz="4900" dirty="0"/>
          </a:p>
        </p:txBody>
      </p:sp>
      <p:pic>
        <p:nvPicPr>
          <p:cNvPr id="4" name="Рисунок 3" descr="C:\Users\Валентина\Desktop\ФОТО РОМАН\372C1D8C-9950-441C-AFCE-CE679F05371D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58" y="1722266"/>
            <a:ext cx="4921527" cy="324412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user\Desktop\война\рабочий стол 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195" y="2938783"/>
            <a:ext cx="4464496" cy="2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война\рабочий стол 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92485" y="1286838"/>
            <a:ext cx="6189916" cy="157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686" y="203485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Трудовые будни</a:t>
            </a:r>
            <a:endParaRPr lang="ru-RU" sz="4900" dirty="0"/>
          </a:p>
        </p:txBody>
      </p:sp>
      <p:pic>
        <p:nvPicPr>
          <p:cNvPr id="3" name="Рисунок 2" descr="C:\Users\Валентина\Desktop\ФОТО РОМАН\96811C91-E5E4-414B-8624-543715FB8CEF.jpeg"/>
          <p:cNvPicPr/>
          <p:nvPr/>
        </p:nvPicPr>
        <p:blipFill>
          <a:blip r:embed="rId2" cstate="print"/>
          <a:srcRect l="4140" r="2866" b="3341"/>
          <a:stretch>
            <a:fillRect/>
          </a:stretch>
        </p:blipFill>
        <p:spPr bwMode="auto">
          <a:xfrm>
            <a:off x="390761" y="1236981"/>
            <a:ext cx="3312368" cy="4289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user\Desktop\война\рабочий стол 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" t="6364" r="1997" b="1358"/>
          <a:stretch>
            <a:fillRect/>
          </a:stretch>
        </p:blipFill>
        <p:spPr bwMode="auto">
          <a:xfrm>
            <a:off x="7823200" y="2654113"/>
            <a:ext cx="3498647" cy="2746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19709" y="1330674"/>
            <a:ext cx="73021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После войны </a:t>
            </a:r>
            <a:r>
              <a:rPr lang="ru-RU" sz="2000" dirty="0" smtClean="0"/>
              <a:t> Гавриил Леонтьевич много </a:t>
            </a:r>
            <a:r>
              <a:rPr lang="ru-RU" sz="2000" dirty="0"/>
              <a:t>лет проработал в </a:t>
            </a:r>
            <a:r>
              <a:rPr lang="ru-RU" sz="2000" dirty="0" smtClean="0"/>
              <a:t>Белогорье </a:t>
            </a:r>
            <a:r>
              <a:rPr lang="ru-RU" sz="2000" dirty="0" smtClean="0"/>
              <a:t>рыбаком, </a:t>
            </a:r>
            <a:r>
              <a:rPr lang="ru-RU" sz="2000" dirty="0"/>
              <a:t>начальником цеха, а потом </a:t>
            </a:r>
            <a:r>
              <a:rPr lang="ru-RU" sz="2000" dirty="0" smtClean="0"/>
              <a:t> партийным работником. </a:t>
            </a:r>
            <a:r>
              <a:rPr lang="ru-RU" sz="2000" dirty="0"/>
              <a:t>Всегда принимал активное участие в общественной </a:t>
            </a:r>
            <a:r>
              <a:rPr lang="ru-RU" sz="2000" dirty="0" smtClean="0"/>
              <a:t>жизни</a:t>
            </a:r>
            <a:r>
              <a:rPr lang="ru-RU" sz="2000" dirty="0"/>
              <a:t> </a:t>
            </a:r>
            <a:r>
              <a:rPr lang="ru-RU" sz="2000" dirty="0" smtClean="0"/>
              <a:t>поселка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70241" y="3381818"/>
            <a:ext cx="30697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+mj-lt"/>
                <a:ea typeface="Calibri" pitchFamily="34" charset="0"/>
                <a:cs typeface="Times New Roman" pitchFamily="18" charset="0"/>
              </a:rPr>
              <a:t>Беседа со школьниками в центральной </a:t>
            </a:r>
            <a:r>
              <a:rPr lang="ru-RU" dirty="0" smtClean="0">
                <a:latin typeface="+mj-lt"/>
                <a:ea typeface="Calibri" pitchFamily="34" charset="0"/>
                <a:cs typeface="Times New Roman" pitchFamily="18" charset="0"/>
              </a:rPr>
              <a:t>библиотеке</a:t>
            </a:r>
          </a:p>
          <a:p>
            <a:pPr lvl="0"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+mj-lt"/>
                <a:ea typeface="Calibri" pitchFamily="34" charset="0"/>
                <a:cs typeface="Times New Roman" pitchFamily="18" charset="0"/>
              </a:rPr>
              <a:t>п. </a:t>
            </a:r>
            <a:r>
              <a:rPr lang="ru-RU" dirty="0" err="1" smtClean="0">
                <a:latin typeface="+mj-lt"/>
                <a:ea typeface="Calibri" pitchFamily="34" charset="0"/>
                <a:cs typeface="Times New Roman" pitchFamily="18" charset="0"/>
              </a:rPr>
              <a:t>Луговской</a:t>
            </a:r>
            <a:r>
              <a:rPr lang="ru-RU" dirty="0" smtClean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endParaRPr lang="ru-RU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11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709" y="195944"/>
            <a:ext cx="10311974" cy="1162593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Общественная Деятельность</a:t>
            </a:r>
            <a:endParaRPr lang="ru-RU" sz="4900" dirty="0"/>
          </a:p>
        </p:txBody>
      </p:sp>
      <p:pic>
        <p:nvPicPr>
          <p:cNvPr id="4" name="Рисунок 3" descr="C:\Users\Валентина\Desktop\ФОТО РОМАН\14A8F3CC-1530-4A1A-8308-C0C62C89A028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44" y="1533560"/>
            <a:ext cx="3568054" cy="24574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user\Desktop\война\рабочий стол 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" t="3265" r="467" b="2040"/>
          <a:stretch>
            <a:fillRect/>
          </a:stretch>
        </p:blipFill>
        <p:spPr bwMode="auto">
          <a:xfrm>
            <a:off x="4154006" y="1533560"/>
            <a:ext cx="3643806" cy="24574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Валентина\Desktop\ФОТО РОМАН\32B8E58A-AA41-42B7-A3E9-0F09B710880C.jpeg"/>
          <p:cNvPicPr/>
          <p:nvPr/>
        </p:nvPicPr>
        <p:blipFill>
          <a:blip r:embed="rId4" cstate="print"/>
          <a:srcRect l="2084" t="2146" r="1871" b="13734"/>
          <a:stretch>
            <a:fillRect/>
          </a:stretch>
        </p:blipFill>
        <p:spPr bwMode="auto">
          <a:xfrm>
            <a:off x="7797812" y="2762285"/>
            <a:ext cx="3755134" cy="2457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 rot="10800000" flipV="1">
            <a:off x="235129" y="4404126"/>
            <a:ext cx="7302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Встреча с лидерами пионерской организации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 </a:t>
            </a:r>
            <a:r>
              <a:rPr lang="ru-RU" sz="2000" b="1" dirty="0"/>
              <a:t>в  </a:t>
            </a:r>
            <a:r>
              <a:rPr lang="ru-RU" sz="2000" b="1" dirty="0" err="1"/>
              <a:t>Луговской</a:t>
            </a:r>
            <a:r>
              <a:rPr lang="ru-RU" sz="2000" b="1" dirty="0"/>
              <a:t> </a:t>
            </a:r>
            <a:r>
              <a:rPr lang="ru-RU" sz="2000" b="1" dirty="0" smtClean="0"/>
              <a:t> школе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752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война\рабочий стол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27" y="1859625"/>
            <a:ext cx="5363610" cy="362385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война\рабочий стол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t="1591" r="795" b="4540"/>
          <a:stretch>
            <a:fillRect/>
          </a:stretch>
        </p:blipFill>
        <p:spPr bwMode="auto">
          <a:xfrm>
            <a:off x="275629" y="358680"/>
            <a:ext cx="5184646" cy="3641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691" y="4248388"/>
            <a:ext cx="57084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Выступление на встрече с молодёжью -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</a:rPr>
              <a:t>выпускниками  </a:t>
            </a:r>
            <a:r>
              <a:rPr lang="ru-RU" sz="2000" dirty="0" err="1">
                <a:solidFill>
                  <a:srgbClr val="C00000"/>
                </a:solidFill>
              </a:rPr>
              <a:t>Луговской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smtClean="0">
                <a:solidFill>
                  <a:srgbClr val="C00000"/>
                </a:solidFill>
              </a:rPr>
              <a:t>школы</a:t>
            </a:r>
          </a:p>
          <a:p>
            <a:pPr algn="ctr"/>
            <a:r>
              <a:rPr lang="ru-RU" sz="2000" dirty="0"/>
              <a:t>(</a:t>
            </a:r>
            <a:r>
              <a:rPr lang="ru-RU" sz="2000" dirty="0" smtClean="0"/>
              <a:t> </a:t>
            </a:r>
            <a:r>
              <a:rPr lang="ru-RU" sz="2000" dirty="0"/>
              <a:t>в школьном </a:t>
            </a:r>
            <a:r>
              <a:rPr lang="ru-RU" sz="2000" dirty="0" smtClean="0"/>
              <a:t>дворе )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08469" y="832898"/>
            <a:ext cx="5624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Выступления на </a:t>
            </a:r>
            <a:r>
              <a:rPr lang="ru-RU" sz="2000" dirty="0" smtClean="0">
                <a:solidFill>
                  <a:srgbClr val="C00000"/>
                </a:solidFill>
              </a:rPr>
              <a:t>митинге </a:t>
            </a:r>
            <a:r>
              <a:rPr lang="ru-RU" sz="2000" dirty="0">
                <a:solidFill>
                  <a:srgbClr val="C00000"/>
                </a:solidFill>
              </a:rPr>
              <a:t>9 мая в честь праздника Победы над фашистской Германией</a:t>
            </a:r>
          </a:p>
        </p:txBody>
      </p:sp>
    </p:spTree>
    <p:extLst>
      <p:ext uri="{BB962C8B-B14F-4D97-AF65-F5344CB8AC3E}">
        <p14:creationId xmlns:p14="http://schemas.microsoft.com/office/powerpoint/2010/main" val="35963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9492" y="738052"/>
            <a:ext cx="10396882" cy="1979022"/>
          </a:xfrm>
        </p:spPr>
        <p:txBody>
          <a:bodyPr>
            <a:noAutofit/>
          </a:bodyPr>
          <a:lstStyle/>
          <a:p>
            <a:pPr algn="ctr"/>
            <a:r>
              <a:rPr lang="ru-RU" sz="2400" cap="none" dirty="0" smtClean="0"/>
              <a:t>При подготовке выставки архивных документов</a:t>
            </a:r>
            <a:br>
              <a:rPr lang="ru-RU" sz="2400" cap="none" dirty="0" smtClean="0"/>
            </a:br>
            <a:r>
              <a:rPr lang="ru-RU" sz="2400" cap="none" dirty="0" smtClean="0"/>
              <a:t>использованы материалы электронных презентаций на тему</a:t>
            </a:r>
            <a:br>
              <a:rPr lang="ru-RU" sz="2400" cap="none" dirty="0" smtClean="0"/>
            </a:br>
            <a:r>
              <a:rPr lang="ru-RU" sz="2400" cap="none" dirty="0" smtClean="0"/>
              <a:t>«Великая Отечественная война в судьбе моей семьи»</a:t>
            </a:r>
            <a:br>
              <a:rPr lang="ru-RU" sz="2400" cap="none" dirty="0" smtClean="0"/>
            </a:br>
            <a:r>
              <a:rPr lang="ru-RU" sz="2400" cap="none" dirty="0" smtClean="0"/>
              <a:t>учащихся МБОУ «Средняя общеобразовательная школа №6 </a:t>
            </a:r>
            <a:r>
              <a:rPr lang="ru-RU" sz="2400" cap="none" dirty="0" smtClean="0"/>
              <a:t/>
            </a:r>
            <a:br>
              <a:rPr lang="ru-RU" sz="2400" cap="none" dirty="0" smtClean="0"/>
            </a:br>
            <a:r>
              <a:rPr lang="ru-RU" sz="2400" cap="none" dirty="0" smtClean="0"/>
              <a:t>имени </a:t>
            </a:r>
            <a:r>
              <a:rPr lang="ru-RU" sz="2400" cap="none" dirty="0" smtClean="0"/>
              <a:t>Сирина Н.И.»</a:t>
            </a:r>
            <a:br>
              <a:rPr lang="ru-RU" sz="2400" cap="none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481194" y="1964457"/>
            <a:ext cx="3618411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cap="none" dirty="0" smtClean="0"/>
              <a:t>Башмакова Сергея, </a:t>
            </a:r>
          </a:p>
          <a:p>
            <a:pPr marL="0" indent="0">
              <a:buNone/>
            </a:pPr>
            <a:r>
              <a:rPr lang="ru-RU" sz="2400" i="1" cap="none" dirty="0" err="1" smtClean="0"/>
              <a:t>Башмаковой</a:t>
            </a:r>
            <a:r>
              <a:rPr lang="ru-RU" sz="2400" i="1" cap="none" dirty="0" smtClean="0"/>
              <a:t> Ирины,</a:t>
            </a:r>
          </a:p>
          <a:p>
            <a:pPr marL="0" indent="0">
              <a:buNone/>
            </a:pPr>
            <a:r>
              <a:rPr lang="ru-RU" sz="2400" i="1" cap="none" dirty="0" err="1" smtClean="0"/>
              <a:t>Гречмака</a:t>
            </a:r>
            <a:r>
              <a:rPr lang="ru-RU" sz="2400" i="1" cap="none" dirty="0" smtClean="0"/>
              <a:t> Сергея,</a:t>
            </a:r>
          </a:p>
          <a:p>
            <a:pPr marL="0" indent="0">
              <a:buNone/>
            </a:pPr>
            <a:r>
              <a:rPr lang="ru-RU" sz="2400" i="1" cap="none" dirty="0" smtClean="0"/>
              <a:t>Никифорова Романа</a:t>
            </a:r>
            <a:endParaRPr lang="ru-RU" sz="2400" i="1" cap="none" dirty="0"/>
          </a:p>
        </p:txBody>
      </p:sp>
    </p:spTree>
    <p:extLst>
      <p:ext uri="{BB962C8B-B14F-4D97-AF65-F5344CB8AC3E}">
        <p14:creationId xmlns:p14="http://schemas.microsoft.com/office/powerpoint/2010/main" val="383425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811" y="364958"/>
            <a:ext cx="10457041" cy="1555851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Глушков Дмитрий </a:t>
            </a:r>
            <a:r>
              <a:rPr lang="ru-RU" sz="4900" dirty="0" err="1" smtClean="0"/>
              <a:t>яковлевич</a:t>
            </a:r>
            <a:r>
              <a:rPr lang="ru-RU" sz="4900" dirty="0" smtClean="0"/>
              <a:t> </a:t>
            </a:r>
            <a:br>
              <a:rPr lang="ru-RU" sz="4900" dirty="0" smtClean="0"/>
            </a:br>
            <a:r>
              <a:rPr lang="ru-RU" sz="4900" dirty="0" smtClean="0"/>
              <a:t>(1926 – 2000)</a:t>
            </a:r>
            <a:endParaRPr lang="ru-RU" sz="4900" dirty="0"/>
          </a:p>
        </p:txBody>
      </p:sp>
      <p:pic>
        <p:nvPicPr>
          <p:cNvPr id="12" name="Объект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1" y="1920809"/>
            <a:ext cx="2863215" cy="3446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882885" y="1920809"/>
            <a:ext cx="77127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Родился 4 ноября 1926 года в деревне </a:t>
            </a:r>
            <a:r>
              <a:rPr lang="ru-RU" dirty="0" err="1"/>
              <a:t>Маркушка</a:t>
            </a:r>
            <a:r>
              <a:rPr lang="ru-RU" dirty="0"/>
              <a:t> </a:t>
            </a:r>
            <a:r>
              <a:rPr lang="ru-RU" dirty="0" err="1"/>
              <a:t>Кикнурского</a:t>
            </a:r>
            <a:r>
              <a:rPr lang="ru-RU" dirty="0"/>
              <a:t> района Кировской области. </a:t>
            </a:r>
            <a:r>
              <a:rPr lang="ru-RU" dirty="0" smtClean="0"/>
              <a:t> Работал </a:t>
            </a:r>
            <a:r>
              <a:rPr lang="ru-RU" dirty="0"/>
              <a:t>по специальности – кузнец.</a:t>
            </a:r>
          </a:p>
          <a:p>
            <a:r>
              <a:rPr lang="ru-RU" dirty="0"/>
              <a:t>Призван на военную службу из школы фабрично-заводского обучения в 1943 году. </a:t>
            </a:r>
          </a:p>
          <a:p>
            <a:r>
              <a:rPr lang="ru-RU" dirty="0"/>
              <a:t>С января 1943 года по март 1944 год воевал в 421-ом стрелковом полку – стрелком.</a:t>
            </a:r>
          </a:p>
          <a:p>
            <a:r>
              <a:rPr lang="ru-RU" dirty="0"/>
              <a:t>С марта 1944 года по декабрь 1944 год воевал в 140-ом заградительном отряде – стрелком. </a:t>
            </a:r>
          </a:p>
          <a:p>
            <a:r>
              <a:rPr lang="ru-RU" dirty="0"/>
              <a:t>С декабря 1944 года по март 1946 год воевал в 19 гвардейском стрелковом полку – стрелком.</a:t>
            </a:r>
          </a:p>
          <a:p>
            <a:r>
              <a:rPr lang="ru-RU" dirty="0"/>
              <a:t>В марте 1945 года тяжело ранен в правую ногу. Демобилизован в 1946 году. Вернулся к себе на родину в деревню </a:t>
            </a:r>
            <a:r>
              <a:rPr lang="ru-RU" dirty="0" err="1"/>
              <a:t>Маркушка</a:t>
            </a:r>
            <a:r>
              <a:rPr lang="ru-RU" dirty="0"/>
              <a:t> </a:t>
            </a:r>
            <a:r>
              <a:rPr lang="ru-RU" dirty="0" err="1"/>
              <a:t>Кикнуровского</a:t>
            </a:r>
            <a:r>
              <a:rPr lang="ru-RU" dirty="0"/>
              <a:t> района Кировской области.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3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8" y="1560706"/>
            <a:ext cx="4032789" cy="381967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25558" y="408741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Боевые  награды</a:t>
            </a:r>
            <a:endParaRPr lang="ru-RU" sz="49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23324" y="1670051"/>
            <a:ext cx="606949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Impact" panose="020B080603090205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Impact" panose="020B080603090205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рден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Отечественной войны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I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степени.</a:t>
            </a:r>
          </a:p>
          <a:p>
            <a:r>
              <a:rPr lang="ru-RU" sz="2400" dirty="0" smtClean="0">
                <a:latin typeface="Impact" panose="020B0806030902050204" pitchFamily="34" charset="0"/>
                <a:cs typeface="Times New Roman" panose="02020603050405020304" pitchFamily="18" charset="0"/>
              </a:rPr>
              <a:t>Медали</a:t>
            </a:r>
            <a:r>
              <a:rPr lang="ru-RU" sz="2400" dirty="0">
                <a:latin typeface="Impact" panose="020B080603090205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«За отвагу»,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«За победу над Германией в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Великой Отечественной войне 1941-1945 гг.»,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«Жукова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»,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ю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билейные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медали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636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61112" y="1695127"/>
            <a:ext cx="630803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Спустя </a:t>
            </a:r>
            <a:r>
              <a:rPr lang="ru-RU" sz="2000" dirty="0"/>
              <a:t>несколько лет после пережитой Великой Отечественной войны Дмитрий Яковлевич встретил свою супругу Глушкову Александру Михайловну. Семья обосновалась в деревне </a:t>
            </a:r>
            <a:r>
              <a:rPr lang="ru-RU" sz="2000" dirty="0" err="1"/>
              <a:t>Бажина</a:t>
            </a:r>
            <a:r>
              <a:rPr lang="ru-RU" sz="2000" dirty="0"/>
              <a:t> </a:t>
            </a:r>
            <a:r>
              <a:rPr lang="ru-RU" sz="2000" dirty="0" err="1"/>
              <a:t>Кикнуровского</a:t>
            </a:r>
            <a:r>
              <a:rPr lang="ru-RU" sz="2000" dirty="0"/>
              <a:t> района Кировской области. У них родилось трое детей – две девочки и один мальчик.</a:t>
            </a:r>
          </a:p>
          <a:p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1961 году  семья переехала в город Ханты-Мансийск, где родились еще двое </a:t>
            </a:r>
            <a:r>
              <a:rPr lang="ru-RU" sz="2000" dirty="0" smtClean="0"/>
              <a:t>сыновей.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900" dirty="0" smtClean="0"/>
              <a:t>Семья</a:t>
            </a:r>
            <a:endParaRPr lang="ru-RU" sz="4900" dirty="0"/>
          </a:p>
        </p:txBody>
      </p:sp>
      <p:pic>
        <p:nvPicPr>
          <p:cNvPr id="10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6" y="1986413"/>
            <a:ext cx="4146550" cy="286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32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273" y="331305"/>
            <a:ext cx="10353813" cy="10469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трудовые  награды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8273" y="1271058"/>
            <a:ext cx="10561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Глушков Дмитрий Яковлевич </a:t>
            </a:r>
            <a:r>
              <a:rPr lang="ru-RU" sz="2000" dirty="0" smtClean="0"/>
              <a:t> проработал </a:t>
            </a:r>
            <a:r>
              <a:rPr lang="ru-RU" sz="2000" dirty="0"/>
              <a:t>кузнецом 30 лет в СУ-20 </a:t>
            </a:r>
            <a:r>
              <a:rPr lang="ru-RU" sz="2000" dirty="0" smtClean="0"/>
              <a:t> «</a:t>
            </a:r>
            <a:r>
              <a:rPr lang="ru-RU" sz="2000" dirty="0" err="1"/>
              <a:t>Тюменьгазстрой</a:t>
            </a:r>
            <a:r>
              <a:rPr lang="ru-RU" sz="2000" dirty="0"/>
              <a:t>», </a:t>
            </a:r>
            <a:endParaRPr lang="ru-RU" sz="2000" dirty="0" smtClean="0"/>
          </a:p>
          <a:p>
            <a:pPr algn="ctr"/>
            <a:r>
              <a:rPr lang="ru-RU" sz="2000" dirty="0" smtClean="0"/>
              <a:t>за </a:t>
            </a:r>
            <a:r>
              <a:rPr lang="ru-RU" sz="2000" dirty="0"/>
              <a:t>что и получил множество почетных грамот и </a:t>
            </a:r>
            <a:r>
              <a:rPr lang="ru-RU" sz="2000" dirty="0" smtClean="0"/>
              <a:t>благодарностей</a:t>
            </a:r>
            <a:endParaRPr lang="ru-RU" sz="2000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8" y="2156146"/>
            <a:ext cx="2341237" cy="334759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443" y="2179277"/>
            <a:ext cx="2279147" cy="328517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35" y="2594053"/>
            <a:ext cx="4946021" cy="26865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595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305" y="513522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err="1" smtClean="0"/>
              <a:t>Сургутсков</a:t>
            </a:r>
            <a:r>
              <a:rPr lang="ru-RU" sz="4900" dirty="0" smtClean="0"/>
              <a:t> </a:t>
            </a:r>
            <a:r>
              <a:rPr lang="ru-RU" sz="4900" dirty="0" err="1" smtClean="0"/>
              <a:t>николай</a:t>
            </a:r>
            <a:r>
              <a:rPr lang="ru-RU" sz="4900" dirty="0" smtClean="0"/>
              <a:t> </a:t>
            </a:r>
            <a:r>
              <a:rPr lang="ru-RU" sz="4900" dirty="0" err="1" smtClean="0"/>
              <a:t>васильевич</a:t>
            </a: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800" dirty="0"/>
              <a:t>(1926 – </a:t>
            </a:r>
            <a:r>
              <a:rPr lang="ru-RU" sz="4800" dirty="0" smtClean="0"/>
              <a:t>1982)</a:t>
            </a:r>
            <a:endParaRPr lang="ru-RU" sz="4900" dirty="0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89" y="1665487"/>
            <a:ext cx="2582300" cy="339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11826" y="-79653"/>
            <a:ext cx="812358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000" dirty="0" smtClean="0"/>
              <a:t>Родился </a:t>
            </a:r>
            <a:r>
              <a:rPr lang="ru-RU" sz="2000" dirty="0"/>
              <a:t>28 декабря 1926 года в селе </a:t>
            </a:r>
            <a:r>
              <a:rPr lang="ru-RU" sz="2000" dirty="0" err="1"/>
              <a:t>Реполово</a:t>
            </a:r>
            <a:r>
              <a:rPr lang="ru-RU" sz="2000" dirty="0"/>
              <a:t> Ханты-Мансийского района.</a:t>
            </a:r>
          </a:p>
          <a:p>
            <a:r>
              <a:rPr lang="ru-RU" sz="2000" dirty="0"/>
              <a:t>В 1944 году призван на службу в армию. </a:t>
            </a:r>
            <a:r>
              <a:rPr lang="ru-RU" sz="2000" dirty="0" smtClean="0"/>
              <a:t>Прежде </a:t>
            </a:r>
            <a:r>
              <a:rPr lang="ru-RU" sz="2000" dirty="0"/>
              <a:t>чем попасть на фронт проходил обучение в пехотных войсках около шести месяцев.</a:t>
            </a:r>
          </a:p>
          <a:p>
            <a:r>
              <a:rPr lang="ru-RU" sz="2000" dirty="0"/>
              <a:t>Далее был отправлен на фронт для участия в боевых действиях.</a:t>
            </a:r>
          </a:p>
          <a:p>
            <a:r>
              <a:rPr lang="ru-RU" sz="2000" dirty="0"/>
              <a:t>С марта 1945 года по май 1945 год участвовал в героическом штурме и освобождении города Праги (Чехословакия). </a:t>
            </a:r>
          </a:p>
          <a:p>
            <a:r>
              <a:rPr lang="ru-RU" sz="2000" dirty="0"/>
              <a:t>С августа 1945 года по сентябрь 1945 года участвовал в </a:t>
            </a:r>
            <a:r>
              <a:rPr lang="ru-RU" sz="2000" dirty="0" smtClean="0"/>
              <a:t>войне с Японией.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0561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053" y="473765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900" dirty="0"/>
              <a:t>Боевые  награды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82818" y="1619573"/>
            <a:ext cx="6427305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Сургутсков</a:t>
            </a:r>
            <a:r>
              <a:rPr lang="ru-RU" sz="2400" dirty="0" smtClean="0"/>
              <a:t> Николай Васильевич  награжден</a:t>
            </a:r>
            <a:r>
              <a:rPr lang="ru-RU" sz="2400" dirty="0"/>
              <a:t> </a:t>
            </a:r>
            <a:r>
              <a:rPr lang="ru-RU" sz="2400" dirty="0" smtClean="0"/>
              <a:t>медалями:</a:t>
            </a:r>
          </a:p>
          <a:p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«За отвагу»,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«За освобождение Праги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», 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За победу над Японией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»,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«За победу над Германией в Великой Отечественной войне 1941-1945гг.», 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«В ознаменование тридцатой годовщины Советской армии и флота 1918-1948гг.»</a:t>
            </a:r>
          </a:p>
          <a:p>
            <a:endParaRPr lang="ru-RU" sz="2000" dirty="0"/>
          </a:p>
          <a:p>
            <a:endParaRPr lang="ru-RU" dirty="0"/>
          </a:p>
        </p:txBody>
      </p:sp>
      <p:pic>
        <p:nvPicPr>
          <p:cNvPr id="5" name="Объект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6" y="1704519"/>
            <a:ext cx="4313721" cy="33975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850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447261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Семья. Мирная жизнь</a:t>
            </a:r>
            <a:endParaRPr lang="ru-RU" sz="4900" dirty="0"/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199" y="2147181"/>
            <a:ext cx="3803650" cy="25347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4" y="1501911"/>
            <a:ext cx="2996184" cy="382524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339548" y="1706371"/>
            <a:ext cx="45985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1949 году был демобилизован, вернулся к себе на родину </a:t>
            </a:r>
            <a:r>
              <a:rPr lang="ru-RU" dirty="0" smtClean="0"/>
              <a:t>в село </a:t>
            </a:r>
            <a:r>
              <a:rPr lang="ru-RU" dirty="0" err="1"/>
              <a:t>Реполово</a:t>
            </a:r>
            <a:r>
              <a:rPr lang="ru-RU" dirty="0"/>
              <a:t>. Закончил партийные курсы, работал организатором по политической части ПТУ-10. Строил совхоз Сибирский в 5 </a:t>
            </a:r>
            <a:r>
              <a:rPr lang="ru-RU" dirty="0" smtClean="0"/>
              <a:t>км </a:t>
            </a:r>
            <a:r>
              <a:rPr lang="ru-RU" dirty="0"/>
              <a:t>от села </a:t>
            </a:r>
            <a:r>
              <a:rPr lang="ru-RU" dirty="0" err="1"/>
              <a:t>Реполово</a:t>
            </a:r>
            <a:r>
              <a:rPr lang="ru-RU" dirty="0"/>
              <a:t>.</a:t>
            </a:r>
          </a:p>
          <a:p>
            <a:r>
              <a:rPr lang="ru-RU" dirty="0"/>
              <a:t>Переехал в пос. </a:t>
            </a:r>
            <a:r>
              <a:rPr lang="ru-RU" dirty="0" err="1"/>
              <a:t>Цынгалы</a:t>
            </a:r>
            <a:r>
              <a:rPr lang="ru-RU" dirty="0"/>
              <a:t> Ханты-Мансийского района, где и встретил свою супругу Першину </a:t>
            </a:r>
            <a:r>
              <a:rPr lang="ru-RU" dirty="0" err="1"/>
              <a:t>Феоктисту</a:t>
            </a:r>
            <a:r>
              <a:rPr lang="ru-RU" dirty="0"/>
              <a:t> </a:t>
            </a:r>
            <a:r>
              <a:rPr lang="ru-RU" dirty="0" err="1"/>
              <a:t>Кузьмовну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</a:t>
            </a:r>
            <a:r>
              <a:rPr lang="ru-RU" dirty="0"/>
              <a:t>них родилось двое </a:t>
            </a:r>
            <a:r>
              <a:rPr lang="ru-RU" dirty="0" smtClean="0"/>
              <a:t>сыновей. </a:t>
            </a:r>
            <a:endParaRPr lang="ru-RU" dirty="0"/>
          </a:p>
          <a:p>
            <a:r>
              <a:rPr lang="ru-RU" dirty="0"/>
              <a:t>В 1972 году переехал со своей семьей </a:t>
            </a:r>
            <a:r>
              <a:rPr lang="ru-RU" dirty="0" smtClean="0"/>
              <a:t>в</a:t>
            </a:r>
          </a:p>
          <a:p>
            <a:r>
              <a:rPr lang="ru-RU" dirty="0" smtClean="0"/>
              <a:t> </a:t>
            </a:r>
            <a:r>
              <a:rPr lang="ru-RU" dirty="0"/>
              <a:t>г. Ханты-Мансийск, где и проживал до конца своей жизни, умер в октябре 1982 года. 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871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986</TotalTime>
  <Words>1093</Words>
  <Application>Microsoft Office PowerPoint</Application>
  <PresentationFormat>Произвольный</PresentationFormat>
  <Paragraphs>141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Главное мероприятие</vt:lpstr>
      <vt:lpstr> «Память сильнее времени» </vt:lpstr>
      <vt:lpstr>Презентация PowerPoint</vt:lpstr>
      <vt:lpstr>Глушков Дмитрий яковлевич  (1926 – 2000)</vt:lpstr>
      <vt:lpstr>Боевые  награды</vt:lpstr>
      <vt:lpstr>Семья</vt:lpstr>
      <vt:lpstr> трудовые  награды </vt:lpstr>
      <vt:lpstr>Сургутсков николай васильевич (1926 – 1982)</vt:lpstr>
      <vt:lpstr>Боевые  награды</vt:lpstr>
      <vt:lpstr>Семья. Мирная жизнь</vt:lpstr>
      <vt:lpstr>Аликов Алексей Андреевич (1909-1982)</vt:lpstr>
      <vt:lpstr>Алексей Андреевич не раз был  тяжело ранен. Этому свидетельствуют справки о ранении. Вернулся домой инвалидом  II группы </vt:lpstr>
      <vt:lpstr>                               Боевые  награды</vt:lpstr>
      <vt:lpstr>Презентация PowerPoint</vt:lpstr>
      <vt:lpstr>Презентация PowerPoint</vt:lpstr>
      <vt:lpstr>Презентация PowerPoint</vt:lpstr>
      <vt:lpstr>Горькие воспоминания</vt:lpstr>
      <vt:lpstr> Скосырев Гавриил Леонтьевич (1912-1992)</vt:lpstr>
      <vt:lpstr>Презентация PowerPoint</vt:lpstr>
      <vt:lpstr>Презентация PowerPoint</vt:lpstr>
      <vt:lpstr>Боевые награды</vt:lpstr>
      <vt:lpstr>Юбилейные медали</vt:lpstr>
      <vt:lpstr>Семейные реликвии</vt:lpstr>
      <vt:lpstr>Трудовые будни</vt:lpstr>
      <vt:lpstr>Общественная Деятельность</vt:lpstr>
      <vt:lpstr>Презентация PowerPoint</vt:lpstr>
      <vt:lpstr>При подготовке выставки архивных документов использованы материалы электронных презентаций на тему «Великая Отечественная война в судьбе моей семьи» учащихся МБОУ «Средняя общеобразовательная школа №6  имени Сирина Н.И.»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«От  поколения к  поколению –  от  сердца  к  сердцу»</dc:title>
  <dc:creator>beatoom@rambler.ru</dc:creator>
  <cp:lastModifiedBy>Глухова Татьяна Клавдиевна</cp:lastModifiedBy>
  <cp:revision>98</cp:revision>
  <dcterms:created xsi:type="dcterms:W3CDTF">2020-12-13T16:45:16Z</dcterms:created>
  <dcterms:modified xsi:type="dcterms:W3CDTF">2021-05-07T05:32:31Z</dcterms:modified>
</cp:coreProperties>
</file>