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8" r:id="rId4"/>
    <p:sldId id="267" r:id="rId5"/>
    <p:sldId id="259" r:id="rId6"/>
    <p:sldId id="269" r:id="rId7"/>
    <p:sldId id="260" r:id="rId8"/>
    <p:sldId id="270" r:id="rId9"/>
    <p:sldId id="261" r:id="rId10"/>
    <p:sldId id="265" r:id="rId11"/>
    <p:sldId id="266" r:id="rId12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21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3290-AF82-4C47-BA03-436586813BFB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0A8B-AF6A-4E3A-B77E-FB931EBB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558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3290-AF82-4C47-BA03-436586813BFB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0A8B-AF6A-4E3A-B77E-FB931EBB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37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3290-AF82-4C47-BA03-436586813BFB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0A8B-AF6A-4E3A-B77E-FB931EBB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5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3290-AF82-4C47-BA03-436586813BFB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0A8B-AF6A-4E3A-B77E-FB931EBB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27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3290-AF82-4C47-BA03-436586813BFB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0A8B-AF6A-4E3A-B77E-FB931EBB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6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3290-AF82-4C47-BA03-436586813BFB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0A8B-AF6A-4E3A-B77E-FB931EBB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2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3290-AF82-4C47-BA03-436586813BFB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0A8B-AF6A-4E3A-B77E-FB931EBB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8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3290-AF82-4C47-BA03-436586813BFB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0A8B-AF6A-4E3A-B77E-FB931EBB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12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3290-AF82-4C47-BA03-436586813BFB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0A8B-AF6A-4E3A-B77E-FB931EBB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820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3290-AF82-4C47-BA03-436586813BFB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0A8B-AF6A-4E3A-B77E-FB931EBB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6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23290-AF82-4C47-BA03-436586813BFB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0A8B-AF6A-4E3A-B77E-FB931EBB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825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23290-AF82-4C47-BA03-436586813BFB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0A8B-AF6A-4E3A-B77E-FB931EBB2B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78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6981371" cy="9906000"/>
            <a:chOff x="849" y="0"/>
            <a:chExt cx="7557976" cy="106914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" y="0"/>
              <a:ext cx="7557976" cy="10691495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223935" y="7650416"/>
              <a:ext cx="6868160" cy="2903841"/>
              <a:chOff x="0" y="605882"/>
              <a:chExt cx="6868507" cy="2904216"/>
            </a:xfrm>
          </p:grpSpPr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0656" y="605882"/>
                <a:ext cx="2052885" cy="2628808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873828"/>
                <a:ext cx="1196975" cy="636270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2592" y="2470067"/>
                <a:ext cx="1932305" cy="932815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491" y="2565070"/>
                <a:ext cx="1818640" cy="891540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1372" y="2363189"/>
                <a:ext cx="1615440" cy="691515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2037" y="1330036"/>
                <a:ext cx="966470" cy="1965960"/>
              </a:xfrm>
              <a:prstGeom prst="rect">
                <a:avLst/>
              </a:prstGeom>
            </p:spPr>
          </p:pic>
        </p:grpSp>
      </p:grpSp>
      <p:sp>
        <p:nvSpPr>
          <p:cNvPr id="13" name="Надпись 7"/>
          <p:cNvSpPr txBox="1"/>
          <p:nvPr/>
        </p:nvSpPr>
        <p:spPr>
          <a:xfrm>
            <a:off x="904784" y="2376749"/>
            <a:ext cx="5183470" cy="39683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74295" tIns="37148" rIns="74295" bIns="37148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6600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Учительство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6600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лицах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4400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Посвящается </a:t>
            </a:r>
            <a:endParaRPr lang="ru-RU" sz="4400" i="1" dirty="0" smtClean="0">
              <a:solidFill>
                <a:srgbClr val="0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4400" i="1" dirty="0" err="1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Экономовой</a:t>
            </a:r>
            <a:r>
              <a:rPr lang="ru-RU" sz="4400" i="1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400" i="1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А.С</a:t>
            </a:r>
            <a:endParaRPr lang="ru-RU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42938" y="-58144"/>
            <a:ext cx="150106" cy="4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94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894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5">
              <a:latin typeface="Arial" panose="020B0604020202020204" pitchFamily="34" charset="0"/>
            </a:endParaRPr>
          </a:p>
          <a:p>
            <a:pPr defTabSz="7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63">
              <a:latin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13765" y="9041017"/>
            <a:ext cx="7095135" cy="8079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5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Архивный отдел управления культуры </a:t>
            </a:r>
          </a:p>
          <a:p>
            <a:pPr algn="ctr"/>
            <a:r>
              <a:rPr lang="ru-RU" sz="155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Администрации города Ханты-Мансийска</a:t>
            </a:r>
          </a:p>
          <a:p>
            <a:pPr algn="ctr"/>
            <a:r>
              <a:rPr lang="ru-RU" sz="155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 год</a:t>
            </a:r>
            <a:endParaRPr lang="ru-RU" sz="155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052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1371" cy="1004388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309" r="1799" b="971"/>
          <a:stretch/>
        </p:blipFill>
        <p:spPr>
          <a:xfrm>
            <a:off x="858597" y="738519"/>
            <a:ext cx="5451625" cy="758486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3800" y="8600239"/>
            <a:ext cx="3933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Фонд №116 «</a:t>
            </a:r>
            <a:r>
              <a:rPr lang="ru-RU" dirty="0" smtClean="0"/>
              <a:t>Коллекция документов </a:t>
            </a:r>
          </a:p>
          <a:p>
            <a:pPr algn="ctr"/>
            <a:r>
              <a:rPr lang="ru-RU" dirty="0" smtClean="0"/>
              <a:t>заслуженных и почетных жителей</a:t>
            </a:r>
          </a:p>
          <a:p>
            <a:pPr algn="ctr"/>
            <a:r>
              <a:rPr lang="ru-RU" dirty="0" smtClean="0"/>
              <a:t>города Ханты-Мансийска», о</a:t>
            </a:r>
            <a:r>
              <a:rPr lang="ru-RU" dirty="0" smtClean="0"/>
              <a:t>пись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43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1371" cy="100438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3799" y="8629644"/>
            <a:ext cx="3933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Фонд №116 «</a:t>
            </a:r>
            <a:r>
              <a:rPr lang="ru-RU" dirty="0" smtClean="0"/>
              <a:t>Коллекция документов </a:t>
            </a:r>
          </a:p>
          <a:p>
            <a:pPr algn="ctr"/>
            <a:r>
              <a:rPr lang="ru-RU" dirty="0" smtClean="0"/>
              <a:t>заслуженных и почетных жителей</a:t>
            </a:r>
          </a:p>
          <a:p>
            <a:pPr algn="ctr"/>
            <a:r>
              <a:rPr lang="ru-RU" dirty="0" smtClean="0"/>
              <a:t>города Ханты-Мансийска», о</a:t>
            </a:r>
            <a:r>
              <a:rPr lang="ru-RU" dirty="0" smtClean="0"/>
              <a:t>пись №1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" t="2715" r="2747" b="2165"/>
          <a:stretch/>
        </p:blipFill>
        <p:spPr>
          <a:xfrm>
            <a:off x="773042" y="740438"/>
            <a:ext cx="5435281" cy="760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06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1" y="0"/>
            <a:ext cx="6981371" cy="9906000"/>
            <a:chOff x="849" y="0"/>
            <a:chExt cx="7557976" cy="106914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" y="0"/>
              <a:ext cx="7557976" cy="10691495"/>
            </a:xfrm>
            <a:prstGeom prst="rect">
              <a:avLst/>
            </a:prstGeom>
          </p:spPr>
        </p:pic>
        <p:grpSp>
          <p:nvGrpSpPr>
            <p:cNvPr id="6" name="Группа 5"/>
            <p:cNvGrpSpPr/>
            <p:nvPr/>
          </p:nvGrpSpPr>
          <p:grpSpPr>
            <a:xfrm>
              <a:off x="223935" y="8374477"/>
              <a:ext cx="6868160" cy="2179781"/>
              <a:chOff x="0" y="1330036"/>
              <a:chExt cx="6868507" cy="2180062"/>
            </a:xfrm>
          </p:grpSpPr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873828"/>
                <a:ext cx="1196975" cy="636270"/>
              </a:xfrm>
              <a:prstGeom prst="rect">
                <a:avLst/>
              </a:prstGeom>
            </p:spPr>
          </p:pic>
          <p:pic>
            <p:nvPicPr>
              <p:cNvPr id="9" name="Рисунок 8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2592" y="2470067"/>
                <a:ext cx="1932305" cy="932815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9491" y="2565070"/>
                <a:ext cx="1818640" cy="891540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41372" y="2363189"/>
                <a:ext cx="1615440" cy="691515"/>
              </a:xfrm>
              <a:prstGeom prst="rect">
                <a:avLst/>
              </a:prstGeom>
            </p:spPr>
          </p:pic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2037" y="1330036"/>
                <a:ext cx="966470" cy="1965960"/>
              </a:xfrm>
              <a:prstGeom prst="rect">
                <a:avLst/>
              </a:prstGeom>
            </p:spPr>
          </p:pic>
        </p:grpSp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42938" y="-58144"/>
            <a:ext cx="150106" cy="4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4295" tIns="37148" rIns="74295" bIns="37148" numCol="1" anchor="ctr" anchorCtr="0" compatLnSpc="1">
            <a:prstTxWarp prst="textNoShape">
              <a:avLst/>
            </a:prstTxWarp>
            <a:spAutoFit/>
          </a:bodyPr>
          <a:lstStyle/>
          <a:p>
            <a:pPr defTabSz="7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94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894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5">
              <a:latin typeface="Arial" panose="020B0604020202020204" pitchFamily="34" charset="0"/>
            </a:endParaRPr>
          </a:p>
          <a:p>
            <a:pPr defTabSz="7429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63">
              <a:latin typeface="Arial" panose="020B0604020202020204" pitchFamily="34" charset="0"/>
            </a:endParaRPr>
          </a:p>
        </p:txBody>
      </p:sp>
      <p:pic>
        <p:nvPicPr>
          <p:cNvPr id="16" name="Рисунок 9" descr="Портрет А.С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74" y="845333"/>
            <a:ext cx="3453618" cy="5224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56387" y="6349594"/>
            <a:ext cx="5232715" cy="14096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320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Экономова</a:t>
            </a:r>
            <a:r>
              <a:rPr lang="ru-RU" sz="32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Анна Степановна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 сентября 1928 года – </a:t>
            </a:r>
            <a:endParaRPr lang="ru-RU" sz="105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 ноября 2010 года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09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0"/>
            <a:ext cx="6858000" cy="9906000"/>
            <a:chOff x="849" y="0"/>
            <a:chExt cx="7557976" cy="106914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" y="0"/>
              <a:ext cx="7557976" cy="10691495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62759" y="8371859"/>
              <a:ext cx="6868455" cy="2179884"/>
              <a:chOff x="0" y="1329865"/>
              <a:chExt cx="6868160" cy="2179781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0" y="1329865"/>
                <a:ext cx="6868160" cy="2179781"/>
                <a:chOff x="0" y="1330036"/>
                <a:chExt cx="6868507" cy="2180062"/>
              </a:xfrm>
            </p:grpSpPr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873828"/>
                  <a:ext cx="1196975" cy="636270"/>
                </a:xfrm>
                <a:prstGeom prst="rect">
                  <a:avLst/>
                </a:prstGeom>
              </p:spPr>
            </p:pic>
            <p:pic>
              <p:nvPicPr>
                <p:cNvPr id="8" name="Рисунок 7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72592" y="2470067"/>
                  <a:ext cx="1932305" cy="932815"/>
                </a:xfrm>
                <a:prstGeom prst="rect">
                  <a:avLst/>
                </a:prstGeom>
              </p:spPr>
            </p:pic>
            <p:pic>
              <p:nvPicPr>
                <p:cNvPr id="9" name="Рисунок 8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9491" y="2565070"/>
                  <a:ext cx="1818640" cy="891540"/>
                </a:xfrm>
                <a:prstGeom prst="rect">
                  <a:avLst/>
                </a:prstGeom>
              </p:spPr>
            </p:pic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1372" y="2363189"/>
                  <a:ext cx="1615440" cy="691515"/>
                </a:xfrm>
                <a:prstGeom prst="rect">
                  <a:avLst/>
                </a:prstGeom>
              </p:spPr>
            </p:pic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037" y="1330036"/>
                  <a:ext cx="966470" cy="1965960"/>
                </a:xfrm>
                <a:prstGeom prst="rect">
                  <a:avLst/>
                </a:prstGeom>
              </p:spPr>
            </p:pic>
          </p:grp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1100" y="1857375"/>
                <a:ext cx="591185" cy="828675"/>
              </a:xfrm>
              <a:prstGeom prst="rect">
                <a:avLst/>
              </a:prstGeom>
            </p:spPr>
          </p:pic>
        </p:grpSp>
      </p:grpSp>
      <p:sp>
        <p:nvSpPr>
          <p:cNvPr id="12" name="Надпись 1"/>
          <p:cNvSpPr txBox="1"/>
          <p:nvPr/>
        </p:nvSpPr>
        <p:spPr>
          <a:xfrm>
            <a:off x="931080" y="1308092"/>
            <a:ext cx="4995840" cy="683376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Анна Степановна </a:t>
            </a:r>
            <a:r>
              <a:rPr lang="ru-RU" sz="14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Экономова</a:t>
            </a:r>
            <a:r>
              <a:rPr lang="ru-RU" sz="14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4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Тарабукина</a:t>
            </a:r>
            <a:r>
              <a:rPr lang="ru-RU" sz="14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(03.09.1928 - 03.11.2010) родилась в селе </a:t>
            </a:r>
            <a:r>
              <a:rPr lang="ru-RU" sz="14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Устькулом</a:t>
            </a:r>
            <a:r>
              <a:rPr lang="ru-RU" sz="14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Коми АССР. В 1935 году семья Анны Степановны переехали на постоянное место жительство в село Остяко-</a:t>
            </a:r>
            <a:r>
              <a:rPr lang="ru-RU" sz="140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Вогульск</a:t>
            </a:r>
            <a:r>
              <a:rPr lang="ru-RU" sz="14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1936 году Анна Степановна поступила в 1-ый класс. После окончания семилетки в 1943 году была мобилизована в школу ФЗО, в дальнейшем продолжила учебу в Остяко-Вогульской фельдшерско-акушерской школе (ФАШ). Окончив ФАШ, три года работала в окружной больнице.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1949 году поступила в Тобольский учительский институт, после его окончания, получив квалификацию учителя русского языка и литературного чтения 5-7 классов средней школы, в 1951 году поступила на работу в Ханты-Мансийскую семилетнюю школу №4 преподавателем русского языка и литературы. С 1957 по 1977 год работала преподавателем школы №3. 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40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1960 году заочно окончила Тобольский педагогический институт и получила квалификацию – учитель русского языка и литературы средней школы. С 1977 по 1983 год работала директором вспомогательной школы №10; в 1986-1989 годах – инспектором окружного отдела народного образования.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103257"/>
            <a:ext cx="6858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6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906000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103257"/>
            <a:ext cx="6858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3" y="360661"/>
            <a:ext cx="5889585" cy="416534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3" y="4526008"/>
            <a:ext cx="5963576" cy="41361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36106" y="8697977"/>
            <a:ext cx="3933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Фонд №116 «</a:t>
            </a:r>
            <a:r>
              <a:rPr lang="ru-RU" dirty="0" smtClean="0"/>
              <a:t>Коллекция документов </a:t>
            </a:r>
          </a:p>
          <a:p>
            <a:pPr algn="ctr"/>
            <a:r>
              <a:rPr lang="ru-RU" dirty="0" smtClean="0"/>
              <a:t>заслуженных и почетных жителей</a:t>
            </a:r>
          </a:p>
          <a:p>
            <a:pPr algn="ctr"/>
            <a:r>
              <a:rPr lang="ru-RU" dirty="0" smtClean="0"/>
              <a:t>города Ханты-Мансийска», о</a:t>
            </a:r>
            <a:r>
              <a:rPr lang="ru-RU" dirty="0" smtClean="0"/>
              <a:t>пись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3199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" y="1"/>
            <a:ext cx="7039428" cy="9906000"/>
            <a:chOff x="-18197" y="-171450"/>
            <a:chExt cx="7557976" cy="1072959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197" y="-171450"/>
              <a:ext cx="7557976" cy="10729595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242596" y="8271840"/>
              <a:ext cx="6868160" cy="2179781"/>
              <a:chOff x="0" y="1329864"/>
              <a:chExt cx="6868160" cy="2179781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0" y="1329864"/>
                <a:ext cx="6868160" cy="2179781"/>
                <a:chOff x="0" y="1330036"/>
                <a:chExt cx="6868507" cy="2180062"/>
              </a:xfrm>
            </p:grpSpPr>
            <p:pic>
              <p:nvPicPr>
                <p:cNvPr id="8" name="Рисунок 7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873828"/>
                  <a:ext cx="1196975" cy="636270"/>
                </a:xfrm>
                <a:prstGeom prst="rect">
                  <a:avLst/>
                </a:prstGeom>
              </p:spPr>
            </p:pic>
            <p:pic>
              <p:nvPicPr>
                <p:cNvPr id="9" name="Рисунок 8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72592" y="2470067"/>
                  <a:ext cx="1932305" cy="932815"/>
                </a:xfrm>
                <a:prstGeom prst="rect">
                  <a:avLst/>
                </a:prstGeom>
              </p:spPr>
            </p:pic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9491" y="2565070"/>
                  <a:ext cx="1818640" cy="891540"/>
                </a:xfrm>
                <a:prstGeom prst="rect">
                  <a:avLst/>
                </a:prstGeom>
              </p:spPr>
            </p:pic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1372" y="2363189"/>
                  <a:ext cx="1615440" cy="691515"/>
                </a:xfrm>
                <a:prstGeom prst="rect">
                  <a:avLst/>
                </a:prstGeom>
              </p:spPr>
            </p:pic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037" y="1330036"/>
                  <a:ext cx="966470" cy="1965960"/>
                </a:xfrm>
                <a:prstGeom prst="rect">
                  <a:avLst/>
                </a:prstGeom>
              </p:spPr>
            </p:pic>
          </p:grp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1100" y="1857375"/>
                <a:ext cx="591185" cy="828675"/>
              </a:xfrm>
              <a:prstGeom prst="rect">
                <a:avLst/>
              </a:prstGeom>
            </p:spPr>
          </p:pic>
        </p:grpSp>
      </p:grpSp>
      <p:sp>
        <p:nvSpPr>
          <p:cNvPr id="13" name="Надпись 2"/>
          <p:cNvSpPr txBox="1"/>
          <p:nvPr/>
        </p:nvSpPr>
        <p:spPr>
          <a:xfrm>
            <a:off x="918256" y="1357517"/>
            <a:ext cx="5206773" cy="739140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5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бы ни работала Анна Степановна,  везде вела  активную общественную работу: была секретарем комсомольской, партийной организаций, председателем профсоюзных организаций, не освобожденным председателем городского учительского горкома профсоюза.</a:t>
            </a:r>
            <a:endParaRPr lang="ru-RU" sz="17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5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7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5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1996 году Анна Степановна избрана заместителем председателя городского совета ветеранов войны и труда и правоохранительных органов, в 2001 – председателем городского совета ветеранов войны и труда. Благодаря стараниям Анны Степановны совет ветеранов стал центром общения пожилых людей города Ханты-Мансийска, работа с ветеранами стала более содержательной.</a:t>
            </a:r>
            <a:endParaRPr lang="ru-RU" sz="17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5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7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75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А.С. Экономова на протяжении всей своей жизни являлась активным участником и призером шахматных турниров.</a:t>
            </a:r>
            <a:endParaRPr lang="ru-RU" sz="17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13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7039428" cy="9906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60419" y="-27962"/>
            <a:ext cx="3918632" cy="53400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86" y="4601402"/>
            <a:ext cx="5352689" cy="38075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52830" y="8695798"/>
            <a:ext cx="3933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Фонд №116 «</a:t>
            </a:r>
            <a:r>
              <a:rPr lang="ru-RU" dirty="0" smtClean="0"/>
              <a:t>Коллекция документов </a:t>
            </a:r>
          </a:p>
          <a:p>
            <a:pPr algn="ctr"/>
            <a:r>
              <a:rPr lang="ru-RU" dirty="0" smtClean="0"/>
              <a:t>заслуженных и почетных жителей</a:t>
            </a:r>
          </a:p>
          <a:p>
            <a:pPr algn="ctr"/>
            <a:r>
              <a:rPr lang="ru-RU" dirty="0" smtClean="0"/>
              <a:t>города Ханты-Мансийска», о</a:t>
            </a:r>
            <a:r>
              <a:rPr lang="ru-RU" dirty="0" smtClean="0"/>
              <a:t>пись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19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0"/>
            <a:ext cx="7010400" cy="10072914"/>
            <a:chOff x="-37242" y="-85724"/>
            <a:chExt cx="7557976" cy="1075817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242" y="-85724"/>
              <a:ext cx="7557976" cy="10758170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73269" y="8308797"/>
              <a:ext cx="6868455" cy="2179884"/>
              <a:chOff x="0" y="1329865"/>
              <a:chExt cx="6868160" cy="2179781"/>
            </a:xfrm>
          </p:grpSpPr>
          <p:grpSp>
            <p:nvGrpSpPr>
              <p:cNvPr id="5" name="Группа 4"/>
              <p:cNvGrpSpPr/>
              <p:nvPr/>
            </p:nvGrpSpPr>
            <p:grpSpPr>
              <a:xfrm>
                <a:off x="0" y="1329865"/>
                <a:ext cx="6868160" cy="2179781"/>
                <a:chOff x="0" y="1330036"/>
                <a:chExt cx="6868507" cy="2180062"/>
              </a:xfrm>
            </p:grpSpPr>
            <p:pic>
              <p:nvPicPr>
                <p:cNvPr id="7" name="Рисунок 6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873828"/>
                  <a:ext cx="1196975" cy="636270"/>
                </a:xfrm>
                <a:prstGeom prst="rect">
                  <a:avLst/>
                </a:prstGeom>
              </p:spPr>
            </p:pic>
            <p:pic>
              <p:nvPicPr>
                <p:cNvPr id="8" name="Рисунок 7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72592" y="2470067"/>
                  <a:ext cx="1932305" cy="932815"/>
                </a:xfrm>
                <a:prstGeom prst="rect">
                  <a:avLst/>
                </a:prstGeom>
              </p:spPr>
            </p:pic>
            <p:pic>
              <p:nvPicPr>
                <p:cNvPr id="9" name="Рисунок 8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9491" y="2565070"/>
                  <a:ext cx="1818640" cy="891540"/>
                </a:xfrm>
                <a:prstGeom prst="rect">
                  <a:avLst/>
                </a:prstGeom>
              </p:spPr>
            </p:pic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1372" y="2363189"/>
                  <a:ext cx="1615440" cy="691515"/>
                </a:xfrm>
                <a:prstGeom prst="rect">
                  <a:avLst/>
                </a:prstGeom>
              </p:spPr>
            </p:pic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037" y="1330036"/>
                  <a:ext cx="966470" cy="1965960"/>
                </a:xfrm>
                <a:prstGeom prst="rect">
                  <a:avLst/>
                </a:prstGeom>
              </p:spPr>
            </p:pic>
          </p:grpSp>
          <p:pic>
            <p:nvPicPr>
              <p:cNvPr id="6" name="Рисунок 5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91100" y="1857375"/>
                <a:ext cx="591185" cy="828675"/>
              </a:xfrm>
              <a:prstGeom prst="rect">
                <a:avLst/>
              </a:prstGeom>
            </p:spPr>
          </p:pic>
        </p:grpSp>
      </p:grpSp>
      <p:sp>
        <p:nvSpPr>
          <p:cNvPr id="12" name="Надпись 3"/>
          <p:cNvSpPr txBox="1"/>
          <p:nvPr/>
        </p:nvSpPr>
        <p:spPr>
          <a:xfrm>
            <a:off x="971550" y="1390323"/>
            <a:ext cx="5095421" cy="6791371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5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55-летию Великой Отечественной войны Анна Степановна составила книгу «Девушки войны», к 9 мая 2002 года – книгу «Подвиг ваш - грядущему пример». В основе книг лежат архивные документы, справки, воспоминания ветеранов, родных и близких о более 300 </a:t>
            </a:r>
            <a:r>
              <a:rPr lang="ru-RU" sz="1650" i="1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хантымансийцах</a:t>
            </a:r>
            <a:r>
              <a:rPr lang="ru-RU" sz="165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5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5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365-летию города Ханты-Мансийска Анна Степановна подготовила книгу «Моя родина - Ханты-Мансийск». В периодической печати постоянно печатались материалы о ветеранах Великой Отечественной войны, публиковались поздравления юбилярам в газетах, по радио в передаче «В кругу друзей».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5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50" i="1" dirty="0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Анна Степановна была активна во всех начинаниях, видела проблемы, стоящие перед пожилыми людьми города, умела мобилизовать и привлечь разные ведомства к их решению, вела целенаправленную работу по вопросам улучшения социального обеспечения, бытовых условий жизни ветеранов войны и труда.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152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6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010400" cy="10072914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152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6096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99019"/>
            <a:ext cx="3792294" cy="59841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02" y="152400"/>
            <a:ext cx="4005398" cy="57862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38316" y="8543398"/>
            <a:ext cx="39337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Фонд №116 «</a:t>
            </a:r>
            <a:r>
              <a:rPr lang="ru-RU" dirty="0" smtClean="0"/>
              <a:t>Коллекция документов </a:t>
            </a:r>
          </a:p>
          <a:p>
            <a:pPr algn="ctr"/>
            <a:r>
              <a:rPr lang="ru-RU" dirty="0" smtClean="0"/>
              <a:t>заслуженных и почетных жителей</a:t>
            </a:r>
          </a:p>
          <a:p>
            <a:pPr algn="ctr"/>
            <a:r>
              <a:rPr lang="ru-RU" dirty="0" smtClean="0"/>
              <a:t>города Ханты-Мансийска», о</a:t>
            </a:r>
            <a:r>
              <a:rPr lang="ru-RU" dirty="0" smtClean="0"/>
              <a:t>пись 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97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6981371" cy="10043886"/>
            <a:chOff x="321" y="0"/>
            <a:chExt cx="7555222" cy="1068832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" y="0"/>
              <a:ext cx="7555222" cy="10688320"/>
            </a:xfrm>
            <a:prstGeom prst="rect">
              <a:avLst/>
            </a:prstGeom>
          </p:spPr>
        </p:pic>
        <p:grpSp>
          <p:nvGrpSpPr>
            <p:cNvPr id="5" name="Группа 4"/>
            <p:cNvGrpSpPr/>
            <p:nvPr/>
          </p:nvGrpSpPr>
          <p:grpSpPr>
            <a:xfrm>
              <a:off x="205273" y="8327824"/>
              <a:ext cx="6868160" cy="2179781"/>
              <a:chOff x="0" y="1329865"/>
              <a:chExt cx="6868160" cy="2179781"/>
            </a:xfrm>
          </p:grpSpPr>
          <p:grpSp>
            <p:nvGrpSpPr>
              <p:cNvPr id="6" name="Группа 5"/>
              <p:cNvGrpSpPr/>
              <p:nvPr/>
            </p:nvGrpSpPr>
            <p:grpSpPr>
              <a:xfrm>
                <a:off x="0" y="1329865"/>
                <a:ext cx="6868160" cy="2179781"/>
                <a:chOff x="0" y="1330036"/>
                <a:chExt cx="6868507" cy="2180062"/>
              </a:xfrm>
            </p:grpSpPr>
            <p:pic>
              <p:nvPicPr>
                <p:cNvPr id="8" name="Рисунок 7"/>
                <p:cNvPicPr>
                  <a:picLocks noChangeAspect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2873828"/>
                  <a:ext cx="1196975" cy="636270"/>
                </a:xfrm>
                <a:prstGeom prst="rect">
                  <a:avLst/>
                </a:prstGeom>
              </p:spPr>
            </p:pic>
            <p:pic>
              <p:nvPicPr>
                <p:cNvPr id="9" name="Рисунок 8"/>
                <p:cNvPicPr>
                  <a:picLocks noChangeAspect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72592" y="2470067"/>
                  <a:ext cx="1932305" cy="932815"/>
                </a:xfrm>
                <a:prstGeom prst="rect">
                  <a:avLst/>
                </a:prstGeom>
              </p:spPr>
            </p:pic>
            <p:pic>
              <p:nvPicPr>
                <p:cNvPr id="10" name="Рисунок 9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9491" y="2565070"/>
                  <a:ext cx="1818640" cy="891540"/>
                </a:xfrm>
                <a:prstGeom prst="rect">
                  <a:avLst/>
                </a:prstGeom>
              </p:spPr>
            </p:pic>
            <p:pic>
              <p:nvPicPr>
                <p:cNvPr id="11" name="Рисунок 10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1372" y="2363189"/>
                  <a:ext cx="1615440" cy="691515"/>
                </a:xfrm>
                <a:prstGeom prst="rect">
                  <a:avLst/>
                </a:prstGeom>
              </p:spPr>
            </p:pic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02037" y="1330036"/>
                  <a:ext cx="966470" cy="1965960"/>
                </a:xfrm>
                <a:prstGeom prst="rect">
                  <a:avLst/>
                </a:prstGeom>
              </p:spPr>
            </p:pic>
          </p:grp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0150" y="1847850"/>
                <a:ext cx="591185" cy="828675"/>
              </a:xfrm>
              <a:prstGeom prst="rect">
                <a:avLst/>
              </a:prstGeom>
            </p:spPr>
          </p:pic>
        </p:grpSp>
      </p:grpSp>
      <p:sp>
        <p:nvSpPr>
          <p:cNvPr id="13" name="Надпись 245"/>
          <p:cNvSpPr txBox="1"/>
          <p:nvPr/>
        </p:nvSpPr>
        <p:spPr>
          <a:xfrm>
            <a:off x="918256" y="1383563"/>
            <a:ext cx="5148715" cy="677799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А.С. Экономова награждена:</a:t>
            </a:r>
            <a:endParaRPr lang="ru-RU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медалями «Ветеран труда», «За доблестный труд. В ознаменование 100-летия со дня рождения Владимира Ильича Ленина»; «За доблестный труд в Великой Отечественной войне 1941-1945гг.»;</a:t>
            </a:r>
            <a:endParaRPr lang="ru-RU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юбилейными медалями: 50,55, 60 лет Победы, «100 лет профсоюзам России»; </a:t>
            </a:r>
            <a:endParaRPr lang="ru-RU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памятными знаками: «75 лет ХМАО-Югре», «425 лет городу Ханты-Мансийску»;</a:t>
            </a:r>
            <a:endParaRPr lang="ru-RU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почетным знаком Всероссийской организации ветеранов;</a:t>
            </a:r>
            <a:endParaRPr lang="ru-RU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почетной грамотой ВЦСПС; </a:t>
            </a:r>
            <a:endParaRPr lang="ru-RU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благодарственными письмами, почетными грамотами, дипломами, медалями за победы в шахматных турнирах.</a:t>
            </a:r>
            <a:endParaRPr lang="ru-RU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Занесена в Книгу почета города Ханты-Мансийска, окружного и городского советов ветеранов.</a:t>
            </a:r>
            <a:endParaRPr lang="ru-RU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2004 году занесена на городскую Доску Почета.</a:t>
            </a:r>
            <a:endParaRPr lang="ru-RU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500" i="1">
                <a:ln>
                  <a:noFill/>
                </a:ln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2007 году присвоено звание «Почетный гражданин города Ханты-Мансийска».</a:t>
            </a:r>
            <a:endParaRPr lang="ru-RU" sz="1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3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224</Words>
  <Application>Microsoft Office PowerPoint</Application>
  <PresentationFormat>Лист A4 (210x297 мм)</PresentationFormat>
  <Paragraphs>66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Уколова Анна Владимировна</dc:creator>
  <cp:lastModifiedBy>Уколова Анна Владимировна</cp:lastModifiedBy>
  <cp:revision>6</cp:revision>
  <dcterms:created xsi:type="dcterms:W3CDTF">2023-10-02T10:29:36Z</dcterms:created>
  <dcterms:modified xsi:type="dcterms:W3CDTF">2023-10-02T11:24:26Z</dcterms:modified>
</cp:coreProperties>
</file>