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3" r:id="rId3"/>
    <p:sldId id="276" r:id="rId4"/>
    <p:sldId id="292" r:id="rId5"/>
    <p:sldId id="267" r:id="rId6"/>
    <p:sldId id="293" r:id="rId7"/>
    <p:sldId id="274" r:id="rId8"/>
    <p:sldId id="294" r:id="rId9"/>
    <p:sldId id="279" r:id="rId10"/>
    <p:sldId id="278" r:id="rId11"/>
    <p:sldId id="288" r:id="rId12"/>
    <p:sldId id="268" r:id="rId13"/>
    <p:sldId id="295" r:id="rId14"/>
    <p:sldId id="286" r:id="rId15"/>
    <p:sldId id="284" r:id="rId16"/>
    <p:sldId id="277" r:id="rId17"/>
    <p:sldId id="290" r:id="rId18"/>
    <p:sldId id="269" r:id="rId19"/>
    <p:sldId id="296" r:id="rId20"/>
    <p:sldId id="291" r:id="rId21"/>
    <p:sldId id="287" r:id="rId22"/>
    <p:sldId id="270" r:id="rId23"/>
    <p:sldId id="300" r:id="rId24"/>
    <p:sldId id="289" r:id="rId25"/>
    <p:sldId id="273" r:id="rId26"/>
    <p:sldId id="281" r:id="rId27"/>
    <p:sldId id="272" r:id="rId28"/>
    <p:sldId id="271" r:id="rId29"/>
    <p:sldId id="282" r:id="rId30"/>
    <p:sldId id="297" r:id="rId31"/>
    <p:sldId id="298" r:id="rId32"/>
    <p:sldId id="299" r:id="rId33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599" autoAdjust="0"/>
  </p:normalViewPr>
  <p:slideViewPr>
    <p:cSldViewPr>
      <p:cViewPr varScale="1">
        <p:scale>
          <a:sx n="116" d="100"/>
          <a:sy n="116" d="100"/>
        </p:scale>
        <p:origin x="390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4080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3D02FD-F98D-4393-8C2A-AA2B1B59A463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5164D38-2738-4F9A-AE2C-9F3DA1661795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649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373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603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656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007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124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967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641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009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034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758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223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973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712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711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032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053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924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68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256" name="Линия" descr="Изображение линии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8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9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0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1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2" name="Полилиния 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3" name="Полилиния 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4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5" name="Полилиния 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6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7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8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9" name="Полилиния 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0" name="Полилиния 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1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2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3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4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5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6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7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8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9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0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1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2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3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4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5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6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7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8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9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0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1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2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3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4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5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6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7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8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9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0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1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2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3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4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5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6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7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8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9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0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1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2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3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4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5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6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7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8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9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0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1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2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3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4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5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6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7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8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9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0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1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2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3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4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5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6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7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8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9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0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1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2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3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4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5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6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7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8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9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0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1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2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3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4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5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6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7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8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9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0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1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2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3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4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5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6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7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8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9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0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1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2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3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4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5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6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7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8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9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7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Полилиния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9" name="Полилиния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0" name="Полилиния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3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4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ADCAA3-DEBC-406D-8401-30E1F946FF53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7" name="Линия" descr="Изображение линии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Полилиния 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9" name="Полилиния 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3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4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5B83A8-B65A-4820-B3AA-18435A44086F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167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Полилиния 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 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567F8A-3B9B-475E-B703-D5E9DB2614A0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255" name="Линия" descr="Изображение линии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7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8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9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0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1" name="Полилиния 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2" name="Полилиния 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3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4" name="Полилиния 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5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6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7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8" name="Полилиния 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9" name="Полилиния 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0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1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2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3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4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5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6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7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8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9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0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1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2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3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4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5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6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7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8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9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0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1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2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3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4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5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6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7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8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9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0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1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2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3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4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5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6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7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8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9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0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1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2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3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4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5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6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7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8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9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0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1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2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3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4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5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6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7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8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9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0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1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2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3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4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5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6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7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8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9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0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1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2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3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4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5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6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7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8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9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0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1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2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3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4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5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6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7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8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9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0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1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2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3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4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5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6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7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8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9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0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1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2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3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4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5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6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7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8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86B7B8-68DB-4C8D-B1EE-F0C4532BD17D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158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Полилиния 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0" name="Полилиния 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1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8857C3-C93F-4E49-AD92-CBF7106F2783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160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Полилиния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3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4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C36C73-844D-4651-9FC2-22D52B486471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5" name="Объект 3"/>
          <p:cNvSpPr>
            <a:spLocks noGrp="1"/>
          </p:cNvSpPr>
          <p:nvPr>
            <p:ph sz="half" idx="13"/>
          </p:nvPr>
        </p:nvSpPr>
        <p:spPr>
          <a:xfrm>
            <a:off x="6249860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156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Полилиния 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8" name="Полилиния 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9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0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1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BE7C9-88BB-4EFE-8667-3062E1396877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013653-6E18-417E-A961-3DF0937C0BAA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grpSp>
        <p:nvGrpSpPr>
          <p:cNvPr id="615" name="рамка" descr="Изображение прямоугольника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Группа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Группа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Группа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Группа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Группа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Группа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9705AF-92A4-4691-A540-883D58C8D1DC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614" name="рамка" descr="Изображение прямоугольника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Группа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Группа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Полилиния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Группа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Полилиния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Группа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Группа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Полилиния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Группа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Полилиния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09E27C-4335-4F92-9135-AD8999CC569B}" type="datetime1">
              <a:rPr lang="ru-RU" smtClean="0"/>
              <a:t>18.09.2023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C9D4412-E0C6-4262-9FCB-58486E3B00CB}" type="datetime1">
              <a:rPr lang="ru-RU" noProof="0" smtClean="0"/>
              <a:t>18.09.2023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jp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jp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jp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748" y="2492896"/>
            <a:ext cx="11593287" cy="1656184"/>
          </a:xfrm>
        </p:spPr>
        <p:txBody>
          <a:bodyPr rtlCol="0"/>
          <a:lstStyle/>
          <a:p>
            <a:pPr algn="ctr"/>
            <a:r>
              <a:rPr lang="ru-RU" dirty="0"/>
              <a:t>Фотовыставка</a:t>
            </a:r>
            <a:br>
              <a:rPr lang="ru-RU" dirty="0"/>
            </a:br>
            <a:r>
              <a:rPr lang="ru-RU" dirty="0" smtClean="0"/>
              <a:t>«</a:t>
            </a:r>
            <a:r>
              <a:rPr lang="ru-RU" dirty="0"/>
              <a:t>М</a:t>
            </a:r>
            <a:r>
              <a:rPr lang="ru-RU" dirty="0" smtClean="0"/>
              <a:t>гновенья </a:t>
            </a:r>
            <a:r>
              <a:rPr lang="ru-RU" dirty="0"/>
              <a:t>школьных перемен»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6060" y="5229200"/>
            <a:ext cx="9143999" cy="1066800"/>
          </a:xfrm>
        </p:spPr>
        <p:txBody>
          <a:bodyPr rtlCol="0">
            <a:normAutofit lnSpcReduction="10000"/>
          </a:bodyPr>
          <a:lstStyle/>
          <a:p>
            <a:pPr algn="r" rtl="0"/>
            <a:r>
              <a:rPr lang="ru-RU" dirty="0" smtClean="0">
                <a:latin typeface="+mj-lt"/>
              </a:rPr>
              <a:t>Архивный отдел </a:t>
            </a:r>
          </a:p>
          <a:p>
            <a:pPr algn="r" rtl="0"/>
            <a:r>
              <a:rPr lang="ru-RU" dirty="0" smtClean="0">
                <a:latin typeface="+mj-lt"/>
              </a:rPr>
              <a:t>управления культуры </a:t>
            </a:r>
          </a:p>
          <a:p>
            <a:pPr algn="r" rtl="0"/>
            <a:r>
              <a:rPr lang="ru-RU" dirty="0" smtClean="0">
                <a:latin typeface="+mj-lt"/>
              </a:rPr>
              <a:t>Администрации города Ханты-Мансийска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38176" y="6440016"/>
            <a:ext cx="926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dirty="0" smtClean="0"/>
              <a:t>2023 год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 smtClean="0"/>
              <a:t>Средняя школа № 1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9756" y="3429000"/>
            <a:ext cx="4075857" cy="2743200"/>
          </a:xfrm>
        </p:spPr>
        <p:txBody>
          <a:bodyPr rtlCol="0"/>
          <a:lstStyle/>
          <a:p>
            <a:r>
              <a:rPr lang="ru-RU" sz="1800" dirty="0"/>
              <a:t>Робототехника. Учитель </a:t>
            </a:r>
            <a:r>
              <a:rPr lang="ru-RU" sz="1800" dirty="0" err="1"/>
              <a:t>Базалей</a:t>
            </a:r>
            <a:r>
              <a:rPr lang="ru-RU" sz="1800" dirty="0"/>
              <a:t> А.Э. и юные </a:t>
            </a:r>
            <a:r>
              <a:rPr lang="ru-RU" sz="1800" dirty="0" smtClean="0"/>
              <a:t>инженеры, 20.03.2015 г </a:t>
            </a:r>
            <a:endParaRPr lang="ru-RU" sz="1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94" y="1905000"/>
            <a:ext cx="5384800" cy="4038600"/>
          </a:xfrm>
        </p:spPr>
      </p:pic>
    </p:spTree>
    <p:extLst>
      <p:ext uri="{BB962C8B-B14F-4D97-AF65-F5344CB8AC3E}">
        <p14:creationId xmlns:p14="http://schemas.microsoft.com/office/powerpoint/2010/main" val="28700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СРЕДНЯЯ ШКОЛА № 2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2494">
            <a:off x="9020325" y="258912"/>
            <a:ext cx="3292175" cy="3292175"/>
          </a:xfrm>
          <a:prstGeom prst="rect">
            <a:avLst/>
          </a:prstGeom>
          <a:effectLst>
            <a:glow rad="25400">
              <a:schemeClr val="accent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74556" y1="55192" x2="74556" y2="55192"/>
                        <a14:backgroundMark x1="72556" y1="54615" x2="72556" y2="54615"/>
                        <a14:backgroundMark x1="70444" y1="56154" x2="70444" y2="56154"/>
                        <a14:backgroundMark x1="48889" y1="66346" x2="48889" y2="66346"/>
                        <a14:backgroundMark x1="50111" y1="65962" x2="50111" y2="65962"/>
                        <a14:backgroundMark x1="52667" y1="70769" x2="52667" y2="70769"/>
                        <a14:backgroundMark x1="39889" y1="80192" x2="39889" y2="80192"/>
                        <a14:backgroundMark x1="61889" y1="69423" x2="61889" y2="69423"/>
                        <a14:backgroundMark x1="62778" y1="67885" x2="62778" y2="67885"/>
                        <a14:backgroundMark x1="63667" y1="65769" x2="63667" y2="65769"/>
                        <a14:backgroundMark x1="63222" y1="66538" x2="63222" y2="66538"/>
                        <a14:backgroundMark x1="64111" y1="64808" x2="64111" y2="64808"/>
                        <a14:backgroundMark x1="61556" y1="67692" x2="61556" y2="67692"/>
                        <a14:backgroundMark x1="60667" y1="66346" x2="60667" y2="66346"/>
                        <a14:backgroundMark x1="66556" y1="57115" x2="66556" y2="57115"/>
                        <a14:backgroundMark x1="65000" y1="59423" x2="65000" y2="59423"/>
                        <a14:backgroundMark x1="66000" y1="58077" x2="66000" y2="58077"/>
                        <a14:backgroundMark x1="64111" y1="60577" x2="64111" y2="60577"/>
                        <a14:backgroundMark x1="63222" y1="61923" x2="63222" y2="61923"/>
                        <a14:backgroundMark x1="62444" y1="63269" x2="62444" y2="63269"/>
                        <a14:backgroundMark x1="62111" y1="64038" x2="62111" y2="64038"/>
                        <a14:backgroundMark x1="61667" y1="64615" x2="61667" y2="64615"/>
                        <a14:backgroundMark x1="50556" y1="65962" x2="50556" y2="65962"/>
                        <a14:backgroundMark x1="70889" y1="55577" x2="70889" y2="55577"/>
                        <a14:backgroundMark x1="71333" y1="57500" x2="71333" y2="57500"/>
                        <a14:backgroundMark x1="72222" y1="57115" x2="72222" y2="57115"/>
                        <a14:backgroundMark x1="69444" y1="58462" x2="69444" y2="5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6699">
            <a:off x="-454893" y="947235"/>
            <a:ext cx="4161621" cy="2404492"/>
          </a:xfrm>
          <a:prstGeom prst="rect">
            <a:avLst/>
          </a:prstGeom>
          <a:effectLst>
            <a:glow rad="254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421347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33772" y="3429000"/>
            <a:ext cx="3931841" cy="2743200"/>
          </a:xfrm>
        </p:spPr>
        <p:txBody>
          <a:bodyPr/>
          <a:lstStyle/>
          <a:p>
            <a:r>
              <a:rPr lang="ru-RU" sz="1800" dirty="0" smtClean="0"/>
              <a:t>Учителя </a:t>
            </a:r>
            <a:r>
              <a:rPr lang="ru-RU" sz="1800" dirty="0"/>
              <a:t>средней школы № 2 поселка Ханты-Мансийск В.Т. Терещенко, П.И. </a:t>
            </a:r>
            <a:r>
              <a:rPr lang="ru-RU" sz="1800" dirty="0" err="1"/>
              <a:t>Кохан</a:t>
            </a:r>
            <a:r>
              <a:rPr lang="ru-RU" sz="1800" dirty="0"/>
              <a:t>, В.Е. Товмасян, М.Я. </a:t>
            </a:r>
            <a:r>
              <a:rPr lang="ru-RU" sz="1800" dirty="0" err="1"/>
              <a:t>Бубновский</a:t>
            </a:r>
            <a:r>
              <a:rPr lang="ru-RU" sz="1800" dirty="0"/>
              <a:t>, П.И. </a:t>
            </a:r>
            <a:r>
              <a:rPr lang="ru-RU" sz="1800" dirty="0" smtClean="0"/>
              <a:t>Ершов</a:t>
            </a:r>
            <a:endParaRPr lang="ru-RU" sz="1800" dirty="0"/>
          </a:p>
          <a:p>
            <a:r>
              <a:rPr lang="ru-RU" dirty="0"/>
              <a:t>Ф.80, Оп.3, Д.3, Л.7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68" y="1844824"/>
            <a:ext cx="5547038" cy="4136674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 smtClean="0"/>
              <a:t>Средняя школа №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65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8" y="3411748"/>
            <a:ext cx="3949093" cy="2743200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/>
              <a:t>Ученицы выступают на мероприятии в честь </a:t>
            </a:r>
            <a:r>
              <a:rPr lang="ru-RU" sz="1800" dirty="0"/>
              <a:t>60-летия средней школы №</a:t>
            </a:r>
            <a:r>
              <a:rPr lang="ru-RU" sz="1800" dirty="0" smtClean="0"/>
              <a:t>2, 2001 г</a:t>
            </a:r>
            <a:endParaRPr lang="ru-RU" sz="18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algn="ctr"/>
            <a:r>
              <a:rPr lang="ru-RU" dirty="0" smtClean="0"/>
              <a:t>Средняя школа № 2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" r="6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049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СРЕДНЯЯ ШКОЛА № 3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2494">
            <a:off x="9020325" y="258912"/>
            <a:ext cx="3292175" cy="3292175"/>
          </a:xfrm>
          <a:prstGeom prst="rect">
            <a:avLst/>
          </a:prstGeom>
          <a:effectLst>
            <a:glow rad="25400">
              <a:schemeClr val="accent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74556" y1="55192" x2="74556" y2="55192"/>
                        <a14:backgroundMark x1="72556" y1="54615" x2="72556" y2="54615"/>
                        <a14:backgroundMark x1="70444" y1="56154" x2="70444" y2="56154"/>
                        <a14:backgroundMark x1="48889" y1="66346" x2="48889" y2="66346"/>
                        <a14:backgroundMark x1="50111" y1="65962" x2="50111" y2="65962"/>
                        <a14:backgroundMark x1="52667" y1="70769" x2="52667" y2="70769"/>
                        <a14:backgroundMark x1="39889" y1="80192" x2="39889" y2="80192"/>
                        <a14:backgroundMark x1="61889" y1="69423" x2="61889" y2="69423"/>
                        <a14:backgroundMark x1="62778" y1="67885" x2="62778" y2="67885"/>
                        <a14:backgroundMark x1="63667" y1="65769" x2="63667" y2="65769"/>
                        <a14:backgroundMark x1="63222" y1="66538" x2="63222" y2="66538"/>
                        <a14:backgroundMark x1="64111" y1="64808" x2="64111" y2="64808"/>
                        <a14:backgroundMark x1="61556" y1="67692" x2="61556" y2="67692"/>
                        <a14:backgroundMark x1="60667" y1="66346" x2="60667" y2="66346"/>
                        <a14:backgroundMark x1="66556" y1="57115" x2="66556" y2="57115"/>
                        <a14:backgroundMark x1="65000" y1="59423" x2="65000" y2="59423"/>
                        <a14:backgroundMark x1="66000" y1="58077" x2="66000" y2="58077"/>
                        <a14:backgroundMark x1="64111" y1="60577" x2="64111" y2="60577"/>
                        <a14:backgroundMark x1="63222" y1="61923" x2="63222" y2="61923"/>
                        <a14:backgroundMark x1="62444" y1="63269" x2="62444" y2="63269"/>
                        <a14:backgroundMark x1="62111" y1="64038" x2="62111" y2="64038"/>
                        <a14:backgroundMark x1="61667" y1="64615" x2="61667" y2="64615"/>
                        <a14:backgroundMark x1="50556" y1="65962" x2="50556" y2="65962"/>
                        <a14:backgroundMark x1="70889" y1="55577" x2="70889" y2="55577"/>
                        <a14:backgroundMark x1="71333" y1="57500" x2="71333" y2="57500"/>
                        <a14:backgroundMark x1="72222" y1="57115" x2="72222" y2="57115"/>
                        <a14:backgroundMark x1="69444" y1="58462" x2="69444" y2="5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6699">
            <a:off x="-454893" y="947235"/>
            <a:ext cx="4161621" cy="2404492"/>
          </a:xfrm>
          <a:prstGeom prst="rect">
            <a:avLst/>
          </a:prstGeom>
          <a:effectLst>
            <a:glow rad="254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347121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8" y="3411748"/>
            <a:ext cx="3949093" cy="2743200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Торжественный приём в </a:t>
            </a:r>
            <a:r>
              <a:rPr lang="ru-RU" sz="1800" dirty="0" smtClean="0"/>
              <a:t>пионеры учеников школы №3 </a:t>
            </a:r>
            <a:r>
              <a:rPr lang="ru-RU" sz="1800" dirty="0"/>
              <a:t>в Парке </a:t>
            </a:r>
            <a:r>
              <a:rPr lang="ru-RU" sz="1800" dirty="0" smtClean="0"/>
              <a:t>Победы</a:t>
            </a:r>
            <a:endParaRPr lang="ru-RU" sz="18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algn="ctr"/>
            <a:r>
              <a:rPr lang="ru-RU" dirty="0" smtClean="0"/>
              <a:t>Средняя школа № 3</a:t>
            </a:r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5" r="100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593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33772" y="3429000"/>
            <a:ext cx="3931841" cy="27432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Открытие зимнего </a:t>
            </a:r>
            <a:r>
              <a:rPr lang="ru-RU" sz="1800" dirty="0" smtClean="0"/>
              <a:t>сезона в средней школе №3</a:t>
            </a:r>
            <a:endParaRPr lang="ru-RU" sz="18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 smtClean="0"/>
              <a:t>Средняя школа № 3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7399" r="4098" b="5677"/>
          <a:stretch/>
        </p:blipFill>
        <p:spPr>
          <a:xfrm>
            <a:off x="4654252" y="2204864"/>
            <a:ext cx="5855629" cy="3528392"/>
          </a:xfrm>
        </p:spPr>
      </p:pic>
    </p:spTree>
    <p:extLst>
      <p:ext uri="{BB962C8B-B14F-4D97-AF65-F5344CB8AC3E}">
        <p14:creationId xmlns:p14="http://schemas.microsoft.com/office/powerpoint/2010/main" val="187838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8" y="3411748"/>
            <a:ext cx="3949093" cy="2743200"/>
          </a:xfrm>
        </p:spPr>
        <p:txBody>
          <a:bodyPr rtlCol="0"/>
          <a:lstStyle/>
          <a:p>
            <a:r>
              <a:rPr lang="ru-RU" sz="1800" dirty="0" smtClean="0"/>
              <a:t>Выпускники </a:t>
            </a:r>
            <a:r>
              <a:rPr lang="ru-RU" sz="1800" dirty="0"/>
              <a:t>4 класса восьмилетней школы  3 города Ханты-Мансийска Евгений Панов справа второй в третьем ряду. Веснина Светлана в четвертом ряду слева. Классный руководитель </a:t>
            </a:r>
            <a:r>
              <a:rPr lang="ru-RU" sz="1800" dirty="0" err="1"/>
              <a:t>Хуланхова</a:t>
            </a:r>
            <a:r>
              <a:rPr lang="ru-RU" sz="1800" dirty="0"/>
              <a:t>  </a:t>
            </a:r>
            <a:r>
              <a:rPr lang="ru-RU" sz="1800" dirty="0" err="1"/>
              <a:t>Антонида</a:t>
            </a:r>
            <a:r>
              <a:rPr lang="ru-RU" sz="1800" dirty="0"/>
              <a:t> Дмитриевна, 1968 год </a:t>
            </a:r>
          </a:p>
          <a:p>
            <a:r>
              <a:rPr lang="ru-RU" dirty="0" smtClean="0"/>
              <a:t>Ф.80</a:t>
            </a:r>
            <a:r>
              <a:rPr lang="ru-RU" dirty="0"/>
              <a:t>, Оп.1, Д.242, </a:t>
            </a:r>
            <a:r>
              <a:rPr lang="ru-RU" dirty="0" smtClean="0"/>
              <a:t>Л.1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algn="ctr"/>
            <a:r>
              <a:rPr lang="ru-RU" dirty="0" smtClean="0"/>
              <a:t>Средняя школа № 3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r="3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042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 smtClean="0"/>
              <a:t>Средняя школа № 3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3772" y="3429000"/>
            <a:ext cx="3931841" cy="2743200"/>
          </a:xfrm>
        </p:spPr>
        <p:txBody>
          <a:bodyPr rtlCol="0">
            <a:normAutofit/>
          </a:bodyPr>
          <a:lstStyle/>
          <a:p>
            <a:r>
              <a:rPr lang="ru-RU" sz="1800" dirty="0" smtClean="0"/>
              <a:t>Ученики 10</a:t>
            </a:r>
            <a:r>
              <a:rPr lang="en-US" sz="1800" dirty="0" smtClean="0"/>
              <a:t> </a:t>
            </a:r>
            <a:r>
              <a:rPr lang="ru-RU" sz="1800" dirty="0" smtClean="0"/>
              <a:t>«</a:t>
            </a:r>
            <a:r>
              <a:rPr lang="ru-RU" sz="1800" dirty="0"/>
              <a:t>В» </a:t>
            </a:r>
            <a:r>
              <a:rPr lang="ru-RU" sz="1800" dirty="0" smtClean="0"/>
              <a:t>класса во </a:t>
            </a:r>
            <a:r>
              <a:rPr lang="ru-RU" sz="1800" dirty="0"/>
              <a:t>главе </a:t>
            </a:r>
            <a:r>
              <a:rPr lang="ru-RU" sz="1800" dirty="0" smtClean="0"/>
              <a:t>с </a:t>
            </a:r>
            <a:r>
              <a:rPr lang="ru-RU" sz="1800" dirty="0"/>
              <a:t>Любовью  Павловной Корнеевой  </a:t>
            </a:r>
            <a:r>
              <a:rPr lang="ru-RU" sz="1800" dirty="0" smtClean="0"/>
              <a:t>в спектакле </a:t>
            </a:r>
            <a:r>
              <a:rPr lang="ru-RU" sz="1800" dirty="0"/>
              <a:t>«Девочка и апрель». Первые школьные  «актёры» </a:t>
            </a:r>
            <a:r>
              <a:rPr lang="ru-RU" sz="1800" dirty="0" smtClean="0"/>
              <a:t>-</a:t>
            </a:r>
            <a:r>
              <a:rPr lang="en-US" sz="1800" dirty="0" smtClean="0"/>
              <a:t> </a:t>
            </a:r>
            <a:r>
              <a:rPr lang="ru-RU" sz="1800" dirty="0" smtClean="0"/>
              <a:t>Андрей </a:t>
            </a:r>
            <a:r>
              <a:rPr lang="ru-RU" sz="1800" dirty="0"/>
              <a:t>Захаров, Нина </a:t>
            </a:r>
            <a:r>
              <a:rPr lang="ru-RU" sz="1800" dirty="0" err="1"/>
              <a:t>Патлина</a:t>
            </a:r>
            <a:r>
              <a:rPr lang="ru-RU" sz="1800" dirty="0"/>
              <a:t>, Нина </a:t>
            </a:r>
            <a:r>
              <a:rPr lang="ru-RU" sz="1800" dirty="0" err="1"/>
              <a:t>Тотолина</a:t>
            </a:r>
            <a:r>
              <a:rPr lang="ru-RU" sz="1800" dirty="0"/>
              <a:t>, Роман </a:t>
            </a:r>
            <a:r>
              <a:rPr lang="ru-RU" sz="1800" dirty="0" smtClean="0"/>
              <a:t>Орешкин</a:t>
            </a:r>
            <a:r>
              <a:rPr lang="ru-RU" sz="1800" dirty="0"/>
              <a:t>,</a:t>
            </a:r>
            <a:r>
              <a:rPr lang="ru-RU" sz="1800" dirty="0" smtClean="0"/>
              <a:t> </a:t>
            </a:r>
            <a:r>
              <a:rPr lang="ru-RU" sz="1800" dirty="0"/>
              <a:t>1982 г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10113" y="2288076"/>
            <a:ext cx="5668962" cy="3272447"/>
          </a:xfrm>
        </p:spPr>
      </p:pic>
    </p:spTree>
    <p:extLst>
      <p:ext uri="{BB962C8B-B14F-4D97-AF65-F5344CB8AC3E}">
        <p14:creationId xmlns:p14="http://schemas.microsoft.com/office/powerpoint/2010/main" val="224630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8" y="3411748"/>
            <a:ext cx="3949093" cy="2743200"/>
          </a:xfrm>
        </p:spPr>
        <p:txBody>
          <a:bodyPr rtlCol="0"/>
          <a:lstStyle/>
          <a:p>
            <a:r>
              <a:rPr lang="ru-RU" sz="1800" dirty="0" smtClean="0"/>
              <a:t>Ученики средней школы №3 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algn="ctr"/>
            <a:r>
              <a:rPr lang="ru-RU" dirty="0" smtClean="0"/>
              <a:t>Средняя школа № 3</a:t>
            </a:r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t="3529" r="2489" b="2956"/>
          <a:stretch/>
        </p:blipFill>
        <p:spPr>
          <a:xfrm>
            <a:off x="1629916" y="1916832"/>
            <a:ext cx="5892704" cy="3966829"/>
          </a:xfrm>
        </p:spPr>
      </p:pic>
    </p:spTree>
    <p:extLst>
      <p:ext uri="{BB962C8B-B14F-4D97-AF65-F5344CB8AC3E}">
        <p14:creationId xmlns:p14="http://schemas.microsoft.com/office/powerpoint/2010/main" val="364940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СРЕДНЯЯ ШКОЛА № </a:t>
            </a:r>
            <a:r>
              <a:rPr lang="ru-RU" dirty="0"/>
              <a:t>1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2494">
            <a:off x="9020325" y="258912"/>
            <a:ext cx="3292175" cy="3292175"/>
          </a:xfrm>
          <a:prstGeom prst="rect">
            <a:avLst/>
          </a:prstGeom>
          <a:effectLst>
            <a:glow rad="25400">
              <a:schemeClr val="accent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74556" y1="55192" x2="74556" y2="55192"/>
                        <a14:backgroundMark x1="72556" y1="54615" x2="72556" y2="54615"/>
                        <a14:backgroundMark x1="70444" y1="56154" x2="70444" y2="56154"/>
                        <a14:backgroundMark x1="48889" y1="66346" x2="48889" y2="66346"/>
                        <a14:backgroundMark x1="50111" y1="65962" x2="50111" y2="65962"/>
                        <a14:backgroundMark x1="52667" y1="70769" x2="52667" y2="70769"/>
                        <a14:backgroundMark x1="39889" y1="80192" x2="39889" y2="80192"/>
                        <a14:backgroundMark x1="61889" y1="69423" x2="61889" y2="69423"/>
                        <a14:backgroundMark x1="62778" y1="67885" x2="62778" y2="67885"/>
                        <a14:backgroundMark x1="63667" y1="65769" x2="63667" y2="65769"/>
                        <a14:backgroundMark x1="63222" y1="66538" x2="63222" y2="66538"/>
                        <a14:backgroundMark x1="64111" y1="64808" x2="64111" y2="64808"/>
                        <a14:backgroundMark x1="61556" y1="67692" x2="61556" y2="67692"/>
                        <a14:backgroundMark x1="60667" y1="66346" x2="60667" y2="66346"/>
                        <a14:backgroundMark x1="66556" y1="57115" x2="66556" y2="57115"/>
                        <a14:backgroundMark x1="65000" y1="59423" x2="65000" y2="59423"/>
                        <a14:backgroundMark x1="66000" y1="58077" x2="66000" y2="58077"/>
                        <a14:backgroundMark x1="64111" y1="60577" x2="64111" y2="60577"/>
                        <a14:backgroundMark x1="63222" y1="61923" x2="63222" y2="61923"/>
                        <a14:backgroundMark x1="62444" y1="63269" x2="62444" y2="63269"/>
                        <a14:backgroundMark x1="62111" y1="64038" x2="62111" y2="64038"/>
                        <a14:backgroundMark x1="61667" y1="64615" x2="61667" y2="64615"/>
                        <a14:backgroundMark x1="50556" y1="65962" x2="50556" y2="65962"/>
                        <a14:backgroundMark x1="70889" y1="55577" x2="70889" y2="55577"/>
                        <a14:backgroundMark x1="71333" y1="57500" x2="71333" y2="57500"/>
                        <a14:backgroundMark x1="72222" y1="57115" x2="72222" y2="57115"/>
                        <a14:backgroundMark x1="69444" y1="58462" x2="69444" y2="5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6699">
            <a:off x="-454893" y="947235"/>
            <a:ext cx="4161621" cy="2404492"/>
          </a:xfrm>
          <a:prstGeom prst="rect">
            <a:avLst/>
          </a:prstGeom>
          <a:effectLst>
            <a:glow rad="254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91218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33772" y="3429000"/>
            <a:ext cx="3931841" cy="2743200"/>
          </a:xfrm>
        </p:spPr>
        <p:txBody>
          <a:bodyPr/>
          <a:lstStyle/>
          <a:p>
            <a:r>
              <a:rPr lang="ru-RU" sz="1800" dirty="0"/>
              <a:t>Выступление театральной группы перед Ветеранами педагогического труда </a:t>
            </a:r>
            <a:r>
              <a:rPr lang="ru-RU" sz="1800" dirty="0" smtClean="0"/>
              <a:t>в </a:t>
            </a:r>
            <a:r>
              <a:rPr lang="ru-RU" sz="1800" dirty="0"/>
              <a:t>школьном </a:t>
            </a:r>
            <a:r>
              <a:rPr lang="ru-RU" sz="1800" dirty="0" smtClean="0"/>
              <a:t>музее, май 2012 г.</a:t>
            </a:r>
            <a:endParaRPr lang="ru-RU" sz="18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 smtClean="0"/>
              <a:t>Средняя школа № 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2103" r="2265" b="3239"/>
          <a:stretch/>
        </p:blipFill>
        <p:spPr>
          <a:xfrm>
            <a:off x="4654252" y="1916832"/>
            <a:ext cx="5813446" cy="3963713"/>
          </a:xfrm>
        </p:spPr>
      </p:pic>
    </p:spTree>
    <p:extLst>
      <p:ext uri="{BB962C8B-B14F-4D97-AF65-F5344CB8AC3E}">
        <p14:creationId xmlns:p14="http://schemas.microsoft.com/office/powerpoint/2010/main" val="239988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СРЕДНЯЯ ШКОЛА № 6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2494">
            <a:off x="9020325" y="258912"/>
            <a:ext cx="3292175" cy="3292175"/>
          </a:xfrm>
          <a:prstGeom prst="rect">
            <a:avLst/>
          </a:prstGeom>
          <a:effectLst>
            <a:glow rad="25400">
              <a:schemeClr val="accent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74556" y1="55192" x2="74556" y2="55192"/>
                        <a14:backgroundMark x1="72556" y1="54615" x2="72556" y2="54615"/>
                        <a14:backgroundMark x1="70444" y1="56154" x2="70444" y2="56154"/>
                        <a14:backgroundMark x1="48889" y1="66346" x2="48889" y2="66346"/>
                        <a14:backgroundMark x1="50111" y1="65962" x2="50111" y2="65962"/>
                        <a14:backgroundMark x1="52667" y1="70769" x2="52667" y2="70769"/>
                        <a14:backgroundMark x1="39889" y1="80192" x2="39889" y2="80192"/>
                        <a14:backgroundMark x1="61889" y1="69423" x2="61889" y2="69423"/>
                        <a14:backgroundMark x1="62778" y1="67885" x2="62778" y2="67885"/>
                        <a14:backgroundMark x1="63667" y1="65769" x2="63667" y2="65769"/>
                        <a14:backgroundMark x1="63222" y1="66538" x2="63222" y2="66538"/>
                        <a14:backgroundMark x1="64111" y1="64808" x2="64111" y2="64808"/>
                        <a14:backgroundMark x1="61556" y1="67692" x2="61556" y2="67692"/>
                        <a14:backgroundMark x1="60667" y1="66346" x2="60667" y2="66346"/>
                        <a14:backgroundMark x1="66556" y1="57115" x2="66556" y2="57115"/>
                        <a14:backgroundMark x1="65000" y1="59423" x2="65000" y2="59423"/>
                        <a14:backgroundMark x1="66000" y1="58077" x2="66000" y2="58077"/>
                        <a14:backgroundMark x1="64111" y1="60577" x2="64111" y2="60577"/>
                        <a14:backgroundMark x1="63222" y1="61923" x2="63222" y2="61923"/>
                        <a14:backgroundMark x1="62444" y1="63269" x2="62444" y2="63269"/>
                        <a14:backgroundMark x1="62111" y1="64038" x2="62111" y2="64038"/>
                        <a14:backgroundMark x1="61667" y1="64615" x2="61667" y2="64615"/>
                        <a14:backgroundMark x1="50556" y1="65962" x2="50556" y2="65962"/>
                        <a14:backgroundMark x1="70889" y1="55577" x2="70889" y2="55577"/>
                        <a14:backgroundMark x1="71333" y1="57500" x2="71333" y2="57500"/>
                        <a14:backgroundMark x1="72222" y1="57115" x2="72222" y2="57115"/>
                        <a14:backgroundMark x1="69444" y1="58462" x2="69444" y2="5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6699">
            <a:off x="-454893" y="947235"/>
            <a:ext cx="4161621" cy="2404492"/>
          </a:xfrm>
          <a:prstGeom prst="rect">
            <a:avLst/>
          </a:prstGeom>
          <a:effectLst>
            <a:glow rad="254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91034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33772" y="3429000"/>
            <a:ext cx="3931841" cy="2743200"/>
          </a:xfrm>
        </p:spPr>
        <p:txBody>
          <a:bodyPr/>
          <a:lstStyle/>
          <a:p>
            <a:r>
              <a:rPr lang="ru-RU" sz="1800" dirty="0" smtClean="0"/>
              <a:t>Учащиеся </a:t>
            </a:r>
            <a:r>
              <a:rPr lang="ru-RU" sz="1800" dirty="0"/>
              <a:t>средней школы № 6 города Ханты-Мансийска во время торжественного вручения паспортов школьникам, </a:t>
            </a:r>
            <a:r>
              <a:rPr lang="ru-RU" sz="1800" dirty="0" smtClean="0"/>
              <a:t>2012 г</a:t>
            </a:r>
          </a:p>
          <a:p>
            <a:r>
              <a:rPr lang="ru-RU" dirty="0"/>
              <a:t>Ф.80, Оп.2, Д.165, </a:t>
            </a:r>
            <a:r>
              <a:rPr lang="ru-RU" dirty="0" smtClean="0"/>
              <a:t>Л.1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 smtClean="0"/>
              <a:t>Средняя школа </a:t>
            </a:r>
            <a:r>
              <a:rPr lang="ru-RU" dirty="0"/>
              <a:t>№ </a:t>
            </a:r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68" y="1844824"/>
            <a:ext cx="5599450" cy="4176464"/>
          </a:xfrm>
        </p:spPr>
      </p:pic>
    </p:spTree>
    <p:extLst>
      <p:ext uri="{BB962C8B-B14F-4D97-AF65-F5344CB8AC3E}">
        <p14:creationId xmlns:p14="http://schemas.microsoft.com/office/powerpoint/2010/main" val="282709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8" y="3411748"/>
            <a:ext cx="3949093" cy="2743200"/>
          </a:xfrm>
        </p:spPr>
        <p:txBody>
          <a:bodyPr rtlCol="0"/>
          <a:lstStyle/>
          <a:p>
            <a:r>
              <a:rPr lang="ru-RU" sz="1800" dirty="0" smtClean="0"/>
              <a:t>Юнармейцы средней школы №</a:t>
            </a:r>
            <a:r>
              <a:rPr lang="ru-RU" sz="1800" dirty="0" smtClean="0"/>
              <a:t>6 на Параде Победы, 2019 г</a:t>
            </a:r>
            <a:r>
              <a:rPr lang="ru-RU" sz="1800" dirty="0" smtClean="0"/>
              <a:t> 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algn="ctr"/>
            <a:r>
              <a:rPr lang="ru-RU" dirty="0" smtClean="0"/>
              <a:t>Средняя школа № </a:t>
            </a:r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" r="10552"/>
          <a:stretch/>
        </p:blipFill>
        <p:spPr>
          <a:xfrm>
            <a:off x="1701924" y="1988840"/>
            <a:ext cx="5780801" cy="3776937"/>
          </a:xfrm>
        </p:spPr>
      </p:pic>
    </p:spTree>
    <p:extLst>
      <p:ext uri="{BB962C8B-B14F-4D97-AF65-F5344CB8AC3E}">
        <p14:creationId xmlns:p14="http://schemas.microsoft.com/office/powerpoint/2010/main" val="199551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СРЕДНЯЯ ШКОЛА № 8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2494">
            <a:off x="9020325" y="258912"/>
            <a:ext cx="3292175" cy="3292175"/>
          </a:xfrm>
          <a:prstGeom prst="rect">
            <a:avLst/>
          </a:prstGeom>
          <a:effectLst>
            <a:glow rad="25400">
              <a:schemeClr val="accent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74556" y1="55192" x2="74556" y2="55192"/>
                        <a14:backgroundMark x1="72556" y1="54615" x2="72556" y2="54615"/>
                        <a14:backgroundMark x1="70444" y1="56154" x2="70444" y2="56154"/>
                        <a14:backgroundMark x1="48889" y1="66346" x2="48889" y2="66346"/>
                        <a14:backgroundMark x1="50111" y1="65962" x2="50111" y2="65962"/>
                        <a14:backgroundMark x1="52667" y1="70769" x2="52667" y2="70769"/>
                        <a14:backgroundMark x1="39889" y1="80192" x2="39889" y2="80192"/>
                        <a14:backgroundMark x1="61889" y1="69423" x2="61889" y2="69423"/>
                        <a14:backgroundMark x1="62778" y1="67885" x2="62778" y2="67885"/>
                        <a14:backgroundMark x1="63667" y1="65769" x2="63667" y2="65769"/>
                        <a14:backgroundMark x1="63222" y1="66538" x2="63222" y2="66538"/>
                        <a14:backgroundMark x1="64111" y1="64808" x2="64111" y2="64808"/>
                        <a14:backgroundMark x1="61556" y1="67692" x2="61556" y2="67692"/>
                        <a14:backgroundMark x1="60667" y1="66346" x2="60667" y2="66346"/>
                        <a14:backgroundMark x1="66556" y1="57115" x2="66556" y2="57115"/>
                        <a14:backgroundMark x1="65000" y1="59423" x2="65000" y2="59423"/>
                        <a14:backgroundMark x1="66000" y1="58077" x2="66000" y2="58077"/>
                        <a14:backgroundMark x1="64111" y1="60577" x2="64111" y2="60577"/>
                        <a14:backgroundMark x1="63222" y1="61923" x2="63222" y2="61923"/>
                        <a14:backgroundMark x1="62444" y1="63269" x2="62444" y2="63269"/>
                        <a14:backgroundMark x1="62111" y1="64038" x2="62111" y2="64038"/>
                        <a14:backgroundMark x1="61667" y1="64615" x2="61667" y2="64615"/>
                        <a14:backgroundMark x1="50556" y1="65962" x2="50556" y2="65962"/>
                        <a14:backgroundMark x1="70889" y1="55577" x2="70889" y2="55577"/>
                        <a14:backgroundMark x1="71333" y1="57500" x2="71333" y2="57500"/>
                        <a14:backgroundMark x1="72222" y1="57115" x2="72222" y2="57115"/>
                        <a14:backgroundMark x1="69444" y1="58462" x2="69444" y2="5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6699">
            <a:off x="-454893" y="947235"/>
            <a:ext cx="4161621" cy="2404492"/>
          </a:xfrm>
          <a:prstGeom prst="rect">
            <a:avLst/>
          </a:prstGeom>
          <a:effectLst>
            <a:glow rad="254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396546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8" y="2564904"/>
            <a:ext cx="3949093" cy="3590044"/>
          </a:xfrm>
        </p:spPr>
        <p:txBody>
          <a:bodyPr rtlCol="0">
            <a:normAutofit/>
          </a:bodyPr>
          <a:lstStyle/>
          <a:p>
            <a:r>
              <a:rPr lang="ru-RU" sz="1800" dirty="0" smtClean="0"/>
              <a:t>Выпускники </a:t>
            </a:r>
            <a:r>
              <a:rPr lang="ru-RU" sz="1800" dirty="0"/>
              <a:t>8 "а" класса школы № 8. Слева направо девочки: </a:t>
            </a:r>
            <a:r>
              <a:rPr lang="ru-RU" sz="1800" dirty="0" err="1"/>
              <a:t>Клишева</a:t>
            </a:r>
            <a:r>
              <a:rPr lang="ru-RU" sz="1800" dirty="0"/>
              <a:t> Надя, </a:t>
            </a:r>
            <a:r>
              <a:rPr lang="ru-RU" sz="1800" dirty="0" err="1"/>
              <a:t>Баязитова</a:t>
            </a:r>
            <a:r>
              <a:rPr lang="ru-RU" sz="1800" dirty="0"/>
              <a:t> Соня, </a:t>
            </a:r>
            <a:r>
              <a:rPr lang="ru-RU" sz="1800" dirty="0" err="1"/>
              <a:t>Пальцева</a:t>
            </a:r>
            <a:r>
              <a:rPr lang="ru-RU" sz="1800" dirty="0"/>
              <a:t> Наташа, </a:t>
            </a:r>
            <a:r>
              <a:rPr lang="ru-RU" sz="1800" dirty="0" err="1"/>
              <a:t>Сафрыгина</a:t>
            </a:r>
            <a:r>
              <a:rPr lang="ru-RU" sz="1800" dirty="0"/>
              <a:t> Люба, </a:t>
            </a:r>
            <a:r>
              <a:rPr lang="ru-RU" sz="1800" dirty="0" err="1"/>
              <a:t>Долгушина</a:t>
            </a:r>
            <a:r>
              <a:rPr lang="ru-RU" sz="1800" dirty="0"/>
              <a:t> Валя, </a:t>
            </a:r>
            <a:r>
              <a:rPr lang="ru-RU" sz="1800" dirty="0" err="1"/>
              <a:t>Шушко</a:t>
            </a:r>
            <a:r>
              <a:rPr lang="ru-RU" sz="1800" dirty="0"/>
              <a:t> Галя, </a:t>
            </a:r>
            <a:r>
              <a:rPr lang="ru-RU" sz="1800" dirty="0" err="1"/>
              <a:t>Пермитина</a:t>
            </a:r>
            <a:r>
              <a:rPr lang="ru-RU" sz="1800" dirty="0"/>
              <a:t> Галя, </a:t>
            </a:r>
            <a:r>
              <a:rPr lang="ru-RU" sz="1800" dirty="0" err="1"/>
              <a:t>Кайгородова</a:t>
            </a:r>
            <a:r>
              <a:rPr lang="ru-RU" sz="1800" dirty="0"/>
              <a:t> Галя, Сатарова Рая, Вторушина Галя, </a:t>
            </a:r>
            <a:r>
              <a:rPr lang="ru-RU" sz="1800" dirty="0" err="1"/>
              <a:t>Тунгусова</a:t>
            </a:r>
            <a:r>
              <a:rPr lang="ru-RU" sz="1800" dirty="0"/>
              <a:t> Зина, Белоусова Таня; мальчики: Мазурин Валера, Хабибуллин Вова, Немцов Витя, Пуртов Витя, </a:t>
            </a:r>
            <a:r>
              <a:rPr lang="ru-RU" sz="1800" dirty="0" err="1"/>
              <a:t>Гостев</a:t>
            </a:r>
            <a:r>
              <a:rPr lang="ru-RU" sz="1800" dirty="0"/>
              <a:t> Саша, </a:t>
            </a:r>
            <a:r>
              <a:rPr lang="ru-RU" sz="1800" dirty="0" err="1"/>
              <a:t>Матюшенков</a:t>
            </a:r>
            <a:r>
              <a:rPr lang="ru-RU" sz="1800" dirty="0"/>
              <a:t> Женя, июнь 1968</a:t>
            </a:r>
          </a:p>
          <a:p>
            <a:r>
              <a:rPr lang="ru-RU" dirty="0"/>
              <a:t>Ф.80, Оп.1, Д.163, </a:t>
            </a:r>
            <a:r>
              <a:rPr lang="ru-RU" dirty="0" smtClean="0"/>
              <a:t>Л.1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algn="ctr"/>
            <a:r>
              <a:rPr lang="ru-RU" dirty="0" smtClean="0"/>
              <a:t>Средняя школа № 8</a:t>
            </a:r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2" r="9592"/>
          <a:stretch>
            <a:fillRect/>
          </a:stretch>
        </p:blipFill>
        <p:spPr>
          <a:xfrm>
            <a:off x="1701924" y="1844824"/>
            <a:ext cx="5785202" cy="4124289"/>
          </a:xfrm>
        </p:spPr>
      </p:pic>
    </p:spTree>
    <p:extLst>
      <p:ext uri="{BB962C8B-B14F-4D97-AF65-F5344CB8AC3E}">
        <p14:creationId xmlns:p14="http://schemas.microsoft.com/office/powerpoint/2010/main" val="281386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33772" y="3429000"/>
            <a:ext cx="3931841" cy="2743200"/>
          </a:xfrm>
        </p:spPr>
        <p:txBody>
          <a:bodyPr/>
          <a:lstStyle/>
          <a:p>
            <a:r>
              <a:rPr lang="ru-RU" sz="1800" dirty="0" smtClean="0"/>
              <a:t>Учащиеся </a:t>
            </a:r>
            <a:r>
              <a:rPr lang="ru-RU" sz="1800" dirty="0"/>
              <a:t>9 класса школы № 8 на субботнике на территории школы слева направо Дегтярев Саша </a:t>
            </a:r>
            <a:r>
              <a:rPr lang="ru-RU" sz="1800" dirty="0" smtClean="0"/>
              <a:t>(</a:t>
            </a:r>
            <a:r>
              <a:rPr lang="en-US" sz="1800" dirty="0" smtClean="0"/>
              <a:t>“</a:t>
            </a:r>
            <a:r>
              <a:rPr lang="ru-RU" sz="1800" dirty="0" err="1" smtClean="0"/>
              <a:t>Дёка</a:t>
            </a:r>
            <a:r>
              <a:rPr lang="en-US" sz="1800" dirty="0" smtClean="0"/>
              <a:t>”</a:t>
            </a:r>
            <a:r>
              <a:rPr lang="ru-RU" sz="1800" dirty="0" smtClean="0"/>
              <a:t>), </a:t>
            </a:r>
            <a:r>
              <a:rPr lang="ru-RU" sz="1800" dirty="0"/>
              <a:t>Пуртов Витя </a:t>
            </a:r>
            <a:r>
              <a:rPr lang="ru-RU" sz="1800" dirty="0" smtClean="0"/>
              <a:t>(</a:t>
            </a:r>
            <a:r>
              <a:rPr lang="en-US" sz="1800" dirty="0" smtClean="0"/>
              <a:t>“</a:t>
            </a:r>
            <a:r>
              <a:rPr lang="ru-RU" sz="1800" dirty="0" smtClean="0"/>
              <a:t>Гоша</a:t>
            </a:r>
            <a:r>
              <a:rPr lang="en-US" sz="1800" dirty="0" smtClean="0"/>
              <a:t>”</a:t>
            </a:r>
            <a:r>
              <a:rPr lang="ru-RU" sz="1800" dirty="0" smtClean="0"/>
              <a:t>), </a:t>
            </a:r>
            <a:r>
              <a:rPr lang="ru-RU" sz="1800" dirty="0" err="1"/>
              <a:t>Шнейдмиллер</a:t>
            </a:r>
            <a:r>
              <a:rPr lang="ru-RU" sz="1800" dirty="0"/>
              <a:t> Саша, Гордеев Витя, Першин Саша, </a:t>
            </a:r>
            <a:r>
              <a:rPr lang="ru-RU" sz="1800" dirty="0" err="1"/>
              <a:t>Алеев</a:t>
            </a:r>
            <a:r>
              <a:rPr lang="ru-RU" sz="1800" dirty="0"/>
              <a:t> (на переднем плане), 1970</a:t>
            </a:r>
          </a:p>
          <a:p>
            <a:r>
              <a:rPr lang="ru-RU" dirty="0"/>
              <a:t>Ф.80, Оп.1, Д.171, Л.1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 smtClean="0"/>
              <a:t>Средняя школа </a:t>
            </a:r>
            <a:r>
              <a:rPr lang="ru-RU" dirty="0"/>
              <a:t>№ </a:t>
            </a:r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68" y="1772816"/>
            <a:ext cx="5620946" cy="4281486"/>
          </a:xfrm>
        </p:spPr>
      </p:pic>
    </p:spTree>
    <p:extLst>
      <p:ext uri="{BB962C8B-B14F-4D97-AF65-F5344CB8AC3E}">
        <p14:creationId xmlns:p14="http://schemas.microsoft.com/office/powerpoint/2010/main" val="232796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8" y="3411748"/>
            <a:ext cx="3949093" cy="2743200"/>
          </a:xfrm>
        </p:spPr>
        <p:txBody>
          <a:bodyPr rtlCol="0"/>
          <a:lstStyle/>
          <a:p>
            <a:r>
              <a:rPr lang="ru-RU" sz="1800" dirty="0" smtClean="0"/>
              <a:t>Выпускники </a:t>
            </a:r>
            <a:r>
              <a:rPr lang="ru-RU" sz="1800" dirty="0"/>
              <a:t>10 в класса средней школы № 8. </a:t>
            </a:r>
            <a:r>
              <a:rPr lang="ru-RU" sz="1800" dirty="0" err="1"/>
              <a:t>Кайгородова</a:t>
            </a:r>
            <a:r>
              <a:rPr lang="ru-RU" sz="1800" dirty="0"/>
              <a:t> Катя в первом ряду вторая справа, 25.05.1972</a:t>
            </a:r>
          </a:p>
          <a:p>
            <a:r>
              <a:rPr lang="ru-RU" dirty="0"/>
              <a:t>Ф.80, Оп.1, Д.174, </a:t>
            </a:r>
            <a:r>
              <a:rPr lang="ru-RU" dirty="0" smtClean="0"/>
              <a:t>Л.1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algn="ctr"/>
            <a:r>
              <a:rPr lang="ru-RU" dirty="0" smtClean="0"/>
              <a:t>Средняя школа № 8</a:t>
            </a:r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" r="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701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33772" y="3429000"/>
            <a:ext cx="3931841" cy="27432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Фрагмент  </a:t>
            </a:r>
            <a:r>
              <a:rPr lang="ru-RU" sz="1800" dirty="0"/>
              <a:t>спектакля "Сослуживцы" Брагинского и Э. Рязанова в исполнении учащихся 10 класса школы № 8 и актеров клуба "Геолог". Действие 1. Шура - </a:t>
            </a:r>
            <a:r>
              <a:rPr lang="ru-RU" sz="1800" dirty="0" err="1"/>
              <a:t>Кайгородова</a:t>
            </a:r>
            <a:r>
              <a:rPr lang="ru-RU" sz="1800" dirty="0"/>
              <a:t> Катя, Новосельцев - Наумов Владимир, Калугина - Т. </a:t>
            </a:r>
            <a:r>
              <a:rPr lang="ru-RU" sz="1800" dirty="0" err="1"/>
              <a:t>Кайгородова</a:t>
            </a:r>
            <a:r>
              <a:rPr lang="ru-RU" sz="1800" dirty="0"/>
              <a:t>, Самохвалов - В. </a:t>
            </a:r>
            <a:r>
              <a:rPr lang="ru-RU" sz="1800" dirty="0" err="1"/>
              <a:t>Цыкунов</a:t>
            </a:r>
            <a:r>
              <a:rPr lang="ru-RU" sz="1800" dirty="0"/>
              <a:t>, 1971-1972</a:t>
            </a:r>
          </a:p>
          <a:p>
            <a:r>
              <a:rPr lang="ru-RU" dirty="0"/>
              <a:t>Ф.80, Оп.1, Д.172, </a:t>
            </a:r>
            <a:r>
              <a:rPr lang="ru-RU" dirty="0" smtClean="0"/>
              <a:t>Л.1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 smtClean="0"/>
              <a:t>Средняя школа </a:t>
            </a:r>
            <a:r>
              <a:rPr lang="ru-RU" dirty="0"/>
              <a:t>№ 8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2" y="2132856"/>
            <a:ext cx="5911685" cy="3528392"/>
          </a:xfrm>
        </p:spPr>
      </p:pic>
    </p:spTree>
    <p:extLst>
      <p:ext uri="{BB962C8B-B14F-4D97-AF65-F5344CB8AC3E}">
        <p14:creationId xmlns:p14="http://schemas.microsoft.com/office/powerpoint/2010/main" val="70952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8" y="3411748"/>
            <a:ext cx="3949093" cy="2743200"/>
          </a:xfrm>
        </p:spPr>
        <p:txBody>
          <a:bodyPr rtlCol="0">
            <a:normAutofit/>
          </a:bodyPr>
          <a:lstStyle/>
          <a:p>
            <a:r>
              <a:rPr lang="ru-RU" sz="1800" dirty="0" smtClean="0"/>
              <a:t>Ученики </a:t>
            </a:r>
            <a:r>
              <a:rPr lang="ru-RU" sz="1800" dirty="0"/>
              <a:t>кадетских </a:t>
            </a:r>
            <a:r>
              <a:rPr lang="ru-RU" sz="1800" dirty="0" smtClean="0"/>
              <a:t>классов </a:t>
            </a:r>
            <a:r>
              <a:rPr lang="ru-RU" sz="1800" dirty="0"/>
              <a:t>школы № 8 города Ханты-Мансийска на построении к торжественному открытию первой военно-патриотической смены "Юный </a:t>
            </a:r>
            <a:r>
              <a:rPr lang="ru-RU" sz="1800" dirty="0" err="1"/>
              <a:t>росгвардеец</a:t>
            </a:r>
            <a:r>
              <a:rPr lang="ru-RU" sz="1800" dirty="0"/>
              <a:t>", </a:t>
            </a:r>
            <a:r>
              <a:rPr lang="ru-RU" sz="1800" dirty="0" smtClean="0"/>
              <a:t>07.08.2017 г</a:t>
            </a:r>
          </a:p>
          <a:p>
            <a:r>
              <a:rPr lang="ru-RU" dirty="0"/>
              <a:t>Ф.80, Оп.2, Д.142, </a:t>
            </a:r>
            <a:r>
              <a:rPr lang="ru-RU" dirty="0" smtClean="0"/>
              <a:t>Л.1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algn="ctr"/>
            <a:r>
              <a:rPr lang="ru-RU" dirty="0" smtClean="0"/>
              <a:t>Средняя школа № 8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" r="33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384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8" y="3411748"/>
            <a:ext cx="4021102" cy="2743200"/>
          </a:xfrm>
        </p:spPr>
        <p:txBody>
          <a:bodyPr rtlCol="0"/>
          <a:lstStyle/>
          <a:p>
            <a:r>
              <a:rPr lang="ru-RU" sz="1800" dirty="0" smtClean="0"/>
              <a:t>Хоровая </a:t>
            </a:r>
            <a:r>
              <a:rPr lang="ru-RU" sz="1800" dirty="0"/>
              <a:t>декламация  с музыкой в исполнении квартета учащихся средней школы № 1 поселка </a:t>
            </a:r>
            <a:r>
              <a:rPr lang="ru-RU" sz="1800" dirty="0" smtClean="0"/>
              <a:t>Ханты-Мансийск </a:t>
            </a:r>
            <a:r>
              <a:rPr lang="ru-RU" sz="1800" dirty="0"/>
              <a:t>под </a:t>
            </a:r>
            <a:r>
              <a:rPr lang="ru-RU" sz="1800" dirty="0" smtClean="0"/>
              <a:t>фортепиано</a:t>
            </a:r>
          </a:p>
          <a:p>
            <a:r>
              <a:rPr lang="ru-RU" dirty="0"/>
              <a:t>Ф.80, Оп.3, Д.3, </a:t>
            </a:r>
            <a:r>
              <a:rPr lang="ru-RU" dirty="0" smtClean="0"/>
              <a:t>Л.33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algn="ctr"/>
            <a:r>
              <a:rPr lang="ru-RU" dirty="0" smtClean="0"/>
              <a:t>Средняя школа </a:t>
            </a:r>
            <a:r>
              <a:rPr lang="ru-RU" dirty="0"/>
              <a:t>№ 1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" b="10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684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СРЕДНЯЯ ШКОЛА № 9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2494">
            <a:off x="9020325" y="258912"/>
            <a:ext cx="3292175" cy="3292175"/>
          </a:xfrm>
          <a:prstGeom prst="rect">
            <a:avLst/>
          </a:prstGeom>
          <a:effectLst>
            <a:glow rad="25400">
              <a:schemeClr val="accent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74556" y1="55192" x2="74556" y2="55192"/>
                        <a14:backgroundMark x1="72556" y1="54615" x2="72556" y2="54615"/>
                        <a14:backgroundMark x1="70444" y1="56154" x2="70444" y2="56154"/>
                        <a14:backgroundMark x1="48889" y1="66346" x2="48889" y2="66346"/>
                        <a14:backgroundMark x1="50111" y1="65962" x2="50111" y2="65962"/>
                        <a14:backgroundMark x1="52667" y1="70769" x2="52667" y2="70769"/>
                        <a14:backgroundMark x1="39889" y1="80192" x2="39889" y2="80192"/>
                        <a14:backgroundMark x1="61889" y1="69423" x2="61889" y2="69423"/>
                        <a14:backgroundMark x1="62778" y1="67885" x2="62778" y2="67885"/>
                        <a14:backgroundMark x1="63667" y1="65769" x2="63667" y2="65769"/>
                        <a14:backgroundMark x1="63222" y1="66538" x2="63222" y2="66538"/>
                        <a14:backgroundMark x1="64111" y1="64808" x2="64111" y2="64808"/>
                        <a14:backgroundMark x1="61556" y1="67692" x2="61556" y2="67692"/>
                        <a14:backgroundMark x1="60667" y1="66346" x2="60667" y2="66346"/>
                        <a14:backgroundMark x1="66556" y1="57115" x2="66556" y2="57115"/>
                        <a14:backgroundMark x1="65000" y1="59423" x2="65000" y2="59423"/>
                        <a14:backgroundMark x1="66000" y1="58077" x2="66000" y2="58077"/>
                        <a14:backgroundMark x1="64111" y1="60577" x2="64111" y2="60577"/>
                        <a14:backgroundMark x1="63222" y1="61923" x2="63222" y2="61923"/>
                        <a14:backgroundMark x1="62444" y1="63269" x2="62444" y2="63269"/>
                        <a14:backgroundMark x1="62111" y1="64038" x2="62111" y2="64038"/>
                        <a14:backgroundMark x1="61667" y1="64615" x2="61667" y2="64615"/>
                        <a14:backgroundMark x1="50556" y1="65962" x2="50556" y2="65962"/>
                        <a14:backgroundMark x1="70889" y1="55577" x2="70889" y2="55577"/>
                        <a14:backgroundMark x1="71333" y1="57500" x2="71333" y2="57500"/>
                        <a14:backgroundMark x1="72222" y1="57115" x2="72222" y2="57115"/>
                        <a14:backgroundMark x1="69444" y1="58462" x2="69444" y2="5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6699">
            <a:off x="-454893" y="947235"/>
            <a:ext cx="4161621" cy="2404492"/>
          </a:xfrm>
          <a:prstGeom prst="rect">
            <a:avLst/>
          </a:prstGeom>
          <a:effectLst>
            <a:glow rad="254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28133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8" y="3411748"/>
            <a:ext cx="3949093" cy="2743200"/>
          </a:xfrm>
        </p:spPr>
        <p:txBody>
          <a:bodyPr rtlCol="0">
            <a:normAutofit/>
          </a:bodyPr>
          <a:lstStyle/>
          <a:p>
            <a:r>
              <a:rPr lang="ru-RU" sz="1800" dirty="0" smtClean="0"/>
              <a:t>Открытие </a:t>
            </a:r>
            <a:r>
              <a:rPr lang="ru-RU" sz="1800" dirty="0"/>
              <a:t>школы №</a:t>
            </a:r>
            <a:r>
              <a:rPr lang="ru-RU" sz="1800" dirty="0" smtClean="0"/>
              <a:t>9. На переднем плане слева на право: </a:t>
            </a:r>
            <a:r>
              <a:rPr lang="ru-RU" sz="1800" dirty="0"/>
              <a:t>директор Департамента образования города Ханты-Мансийска Ольга </a:t>
            </a:r>
            <a:r>
              <a:rPr lang="ru-RU" sz="1800" dirty="0" smtClean="0"/>
              <a:t>Тыщенко, Губернатор ХМАО-Югры Наталья Комарова, Глава города Ханты-Мансийска Максим </a:t>
            </a:r>
            <a:r>
              <a:rPr lang="ru-RU" sz="1800" dirty="0" err="1" smtClean="0"/>
              <a:t>Ряшин</a:t>
            </a:r>
            <a:r>
              <a:rPr lang="ru-RU" sz="1800" dirty="0" smtClean="0"/>
              <a:t>, 2022 г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algn="ctr"/>
            <a:r>
              <a:rPr lang="ru-RU" dirty="0" smtClean="0"/>
              <a:t>Средняя школа № 9</a:t>
            </a:r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r="32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56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33772" y="3429000"/>
            <a:ext cx="3931841" cy="27432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Праздничная линейка 1 сентября </a:t>
            </a:r>
            <a:r>
              <a:rPr lang="ru-RU" sz="1800" dirty="0"/>
              <a:t>в новой школе №</a:t>
            </a:r>
            <a:r>
              <a:rPr lang="ru-RU" sz="1800" dirty="0" smtClean="0"/>
              <a:t>9, 2022 г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 smtClean="0"/>
              <a:t>Средняя школа № 9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13" y="2034646"/>
            <a:ext cx="5668962" cy="3779308"/>
          </a:xfrm>
        </p:spPr>
      </p:pic>
    </p:spTree>
    <p:extLst>
      <p:ext uri="{BB962C8B-B14F-4D97-AF65-F5344CB8AC3E}">
        <p14:creationId xmlns:p14="http://schemas.microsoft.com/office/powerpoint/2010/main" val="33705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 smtClean="0"/>
              <a:t>Средняя школа № 1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9756" y="3429000"/>
            <a:ext cx="4075857" cy="2743200"/>
          </a:xfrm>
        </p:spPr>
        <p:txBody>
          <a:bodyPr rtlCol="0"/>
          <a:lstStyle/>
          <a:p>
            <a:r>
              <a:rPr lang="ru-RU" sz="1800" dirty="0" smtClean="0"/>
              <a:t>Пионерское </a:t>
            </a:r>
            <a:r>
              <a:rPr lang="ru-RU" sz="1800" dirty="0"/>
              <a:t>звено средней школы № 1 поселка Ханты-Мансийск во время чтения книги "Повесть о Зое и Шуре" вожатой З. </a:t>
            </a:r>
            <a:r>
              <a:rPr lang="ru-RU" sz="1800" dirty="0" smtClean="0"/>
              <a:t>Огневой</a:t>
            </a:r>
          </a:p>
          <a:p>
            <a:r>
              <a:rPr lang="ru-RU" sz="1800" dirty="0" smtClean="0"/>
              <a:t>Ф.80</a:t>
            </a:r>
            <a:r>
              <a:rPr lang="ru-RU" sz="1800" dirty="0"/>
              <a:t>, Оп.3, Д.3, Л.32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322" y="1988840"/>
            <a:ext cx="5526832" cy="3960440"/>
          </a:xfrm>
        </p:spPr>
      </p:pic>
    </p:spTree>
    <p:extLst>
      <p:ext uri="{BB962C8B-B14F-4D97-AF65-F5344CB8AC3E}">
        <p14:creationId xmlns:p14="http://schemas.microsoft.com/office/powerpoint/2010/main" val="282624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4" b="352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8" y="3411748"/>
            <a:ext cx="3949093" cy="2743200"/>
          </a:xfrm>
        </p:spPr>
        <p:txBody>
          <a:bodyPr rtlCol="0"/>
          <a:lstStyle/>
          <a:p>
            <a:r>
              <a:rPr lang="ru-RU" sz="1800" dirty="0"/>
              <a:t>Учителя с учащимися средней школы № 1 поселка Ханты-Мансийск , [40-е годы ХХ века</a:t>
            </a:r>
            <a:r>
              <a:rPr lang="ru-RU" sz="1800" dirty="0" smtClean="0"/>
              <a:t>]</a:t>
            </a:r>
            <a:endParaRPr lang="ru-RU" sz="1800" dirty="0"/>
          </a:p>
          <a:p>
            <a:r>
              <a:rPr lang="ru-RU" dirty="0" smtClean="0"/>
              <a:t>Ф.80</a:t>
            </a:r>
            <a:r>
              <a:rPr lang="ru-RU" dirty="0"/>
              <a:t>, Оп.3, Д.3, </a:t>
            </a:r>
            <a:r>
              <a:rPr lang="ru-RU" dirty="0" smtClean="0"/>
              <a:t>Л.4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algn="ctr"/>
            <a:r>
              <a:rPr lang="ru-RU" dirty="0" smtClean="0"/>
              <a:t>Средняя школа </a:t>
            </a:r>
            <a:r>
              <a:rPr lang="ru-RU" dirty="0"/>
              <a:t>№ 1</a:t>
            </a:r>
          </a:p>
        </p:txBody>
      </p:sp>
    </p:spTree>
    <p:extLst>
      <p:ext uri="{BB962C8B-B14F-4D97-AF65-F5344CB8AC3E}">
        <p14:creationId xmlns:p14="http://schemas.microsoft.com/office/powerpoint/2010/main" val="108200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 smtClean="0"/>
              <a:t>Средняя школа № 1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9756" y="3429000"/>
            <a:ext cx="4075857" cy="2743200"/>
          </a:xfrm>
        </p:spPr>
        <p:txBody>
          <a:bodyPr rtlCol="0"/>
          <a:lstStyle/>
          <a:p>
            <a:r>
              <a:rPr lang="ru-RU" sz="1800" dirty="0" smtClean="0"/>
              <a:t>Шумовой </a:t>
            </a:r>
            <a:r>
              <a:rPr lang="ru-RU" sz="1800" dirty="0"/>
              <a:t>оркестр средней школы № 1 поселка </a:t>
            </a:r>
            <a:r>
              <a:rPr lang="ru-RU" sz="1800" dirty="0" smtClean="0"/>
              <a:t>Ханты-Мансийск</a:t>
            </a:r>
          </a:p>
          <a:p>
            <a:r>
              <a:rPr lang="ru-RU" dirty="0"/>
              <a:t>Ф.80, Оп.3, Д.3, </a:t>
            </a:r>
            <a:r>
              <a:rPr lang="ru-RU" dirty="0" smtClean="0"/>
              <a:t>Л.30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60" y="1916832"/>
            <a:ext cx="5781511" cy="4024385"/>
          </a:xfrm>
        </p:spPr>
      </p:pic>
    </p:spTree>
    <p:extLst>
      <p:ext uri="{BB962C8B-B14F-4D97-AF65-F5344CB8AC3E}">
        <p14:creationId xmlns:p14="http://schemas.microsoft.com/office/powerpoint/2010/main" val="126522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8" y="3411748"/>
            <a:ext cx="4021102" cy="2743200"/>
          </a:xfrm>
        </p:spPr>
        <p:txBody>
          <a:bodyPr rtlCol="0"/>
          <a:lstStyle/>
          <a:p>
            <a:r>
              <a:rPr lang="ru-RU" sz="1800" dirty="0"/>
              <a:t>Учащийся Ханты-Мансийской средней школы № 1 Анатолий Романенко во время </a:t>
            </a:r>
            <a:r>
              <a:rPr lang="ru-RU" sz="1800" dirty="0" smtClean="0"/>
              <a:t>отработки </a:t>
            </a:r>
            <a:r>
              <a:rPr lang="ru-RU" sz="1800" dirty="0"/>
              <a:t>приёмов рукопашного боя на уроке военного </a:t>
            </a:r>
            <a:r>
              <a:rPr lang="ru-RU" sz="1800" dirty="0" smtClean="0"/>
              <a:t>дела, </a:t>
            </a:r>
            <a:r>
              <a:rPr lang="ru-RU" sz="1800" dirty="0"/>
              <a:t>1941/1942 учебный год. 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algn="ctr"/>
            <a:r>
              <a:rPr lang="ru-RU" dirty="0" smtClean="0"/>
              <a:t>Средняя школа </a:t>
            </a:r>
            <a:r>
              <a:rPr lang="ru-RU" dirty="0"/>
              <a:t>№ 1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 t="4368" r="7628" b="4768"/>
          <a:stretch/>
        </p:blipFill>
        <p:spPr>
          <a:xfrm>
            <a:off x="1629916" y="1988840"/>
            <a:ext cx="5891603" cy="3816424"/>
          </a:xfrm>
        </p:spPr>
      </p:pic>
    </p:spTree>
    <p:extLst>
      <p:ext uri="{BB962C8B-B14F-4D97-AF65-F5344CB8AC3E}">
        <p14:creationId xmlns:p14="http://schemas.microsoft.com/office/powerpoint/2010/main" val="36230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 smtClean="0"/>
              <a:t>Средняя школа № 1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9756" y="3429000"/>
            <a:ext cx="4075857" cy="2743200"/>
          </a:xfrm>
        </p:spPr>
        <p:txBody>
          <a:bodyPr rtlCol="0"/>
          <a:lstStyle/>
          <a:p>
            <a:r>
              <a:rPr lang="ru-RU" sz="1800" dirty="0"/>
              <a:t>Футбольная команда Ханты-Мансийской средней школы № 1</a:t>
            </a:r>
            <a:br>
              <a:rPr lang="ru-RU" sz="1800" dirty="0"/>
            </a:br>
            <a:r>
              <a:rPr lang="ru-RU" sz="1800" dirty="0"/>
              <a:t>на городском </a:t>
            </a:r>
            <a:r>
              <a:rPr lang="ru-RU" sz="1800" dirty="0" smtClean="0"/>
              <a:t>стадионе, </a:t>
            </a:r>
            <a:r>
              <a:rPr lang="ru-RU" sz="1800" dirty="0"/>
              <a:t>1957 </a:t>
            </a:r>
            <a:r>
              <a:rPr lang="ru-RU" sz="1800" dirty="0" smtClean="0"/>
              <a:t>г</a:t>
            </a:r>
            <a:endParaRPr lang="ru-RU" sz="1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" t="5961" r="3178" b="5361"/>
          <a:stretch/>
        </p:blipFill>
        <p:spPr>
          <a:xfrm>
            <a:off x="4638250" y="2564905"/>
            <a:ext cx="5920658" cy="2880320"/>
          </a:xfrm>
        </p:spPr>
      </p:pic>
    </p:spTree>
    <p:extLst>
      <p:ext uri="{BB962C8B-B14F-4D97-AF65-F5344CB8AC3E}">
        <p14:creationId xmlns:p14="http://schemas.microsoft.com/office/powerpoint/2010/main" val="182084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8" y="3411748"/>
            <a:ext cx="3949093" cy="2743200"/>
          </a:xfrm>
        </p:spPr>
        <p:txBody>
          <a:bodyPr rtlCol="0"/>
          <a:lstStyle/>
          <a:p>
            <a:r>
              <a:rPr lang="ru-RU" sz="1800" dirty="0"/>
              <a:t>Комитет комсомола Ханты-Мансийской средней школы № 1 с кураторами (стоят справа) Лидией Яковлевной </a:t>
            </a:r>
            <a:r>
              <a:rPr lang="ru-RU" sz="1800" dirty="0" err="1"/>
              <a:t>Ахматшиной</a:t>
            </a:r>
            <a:r>
              <a:rPr lang="ru-RU" sz="1800" dirty="0"/>
              <a:t> (четвертая), Ольгой Ивановной </a:t>
            </a:r>
            <a:r>
              <a:rPr lang="ru-RU" sz="1800" dirty="0" err="1"/>
              <a:t>Прудаевой</a:t>
            </a:r>
            <a:r>
              <a:rPr lang="ru-RU" sz="1800" dirty="0"/>
              <a:t> (третья) после заседания. Секретарь комсомольской организации школы – Алла Сердюк (первый ряд, в центре</a:t>
            </a:r>
            <a:r>
              <a:rPr lang="ru-RU" sz="1800" dirty="0" smtClean="0"/>
              <a:t>), </a:t>
            </a:r>
            <a:r>
              <a:rPr lang="ru-RU" sz="1800" dirty="0"/>
              <a:t>1974 </a:t>
            </a:r>
            <a:r>
              <a:rPr lang="ru-RU" sz="1800" dirty="0" smtClean="0"/>
              <a:t>год. 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algn="ctr"/>
            <a:r>
              <a:rPr lang="ru-RU" dirty="0" smtClean="0"/>
              <a:t>Средняя школа </a:t>
            </a:r>
            <a:r>
              <a:rPr lang="ru-RU" dirty="0"/>
              <a:t>№ 1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 t="4344" r="3269" b="3542"/>
          <a:stretch/>
        </p:blipFill>
        <p:spPr>
          <a:xfrm>
            <a:off x="1629916" y="2060848"/>
            <a:ext cx="5954508" cy="3600400"/>
          </a:xfrm>
        </p:spPr>
      </p:pic>
    </p:spTree>
    <p:extLst>
      <p:ext uri="{BB962C8B-B14F-4D97-AF65-F5344CB8AC3E}">
        <p14:creationId xmlns:p14="http://schemas.microsoft.com/office/powerpoint/2010/main" val="37014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кольная доска (16x9)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88_TF02804846_TF02804846.potx" id="{B0D334FF-33A8-46AB-96CF-63558F5650FA}" vid="{48B67DF7-1DEB-4C08-A175-C7A2C8FA45E8}"/>
    </a:ext>
  </a:extLst>
</a:theme>
</file>

<file path=ppt/theme/theme2.xml><?xml version="1.0" encoding="utf-8"?>
<a:theme xmlns:a="http://schemas.openxmlformats.org/drawingml/2006/main" name="Тема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на школьной доске (широкоэкранный формат)</Template>
  <TotalTime>317</TotalTime>
  <Words>813</Words>
  <Application>Microsoft Office PowerPoint</Application>
  <PresentationFormat>Произвольный</PresentationFormat>
  <Paragraphs>92</Paragraphs>
  <Slides>32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Consolas</vt:lpstr>
      <vt:lpstr>Corbel</vt:lpstr>
      <vt:lpstr>Школьная доска (16x9)</vt:lpstr>
      <vt:lpstr>Фотовыставка «Мгновенья школьных перемен»</vt:lpstr>
      <vt:lpstr>СРЕДНЯЯ ШКОЛА № 1</vt:lpstr>
      <vt:lpstr>Средняя школа № 1</vt:lpstr>
      <vt:lpstr>Средняя школа № 1</vt:lpstr>
      <vt:lpstr>Средняя школа № 1</vt:lpstr>
      <vt:lpstr>Средняя школа № 1</vt:lpstr>
      <vt:lpstr>Средняя школа № 1</vt:lpstr>
      <vt:lpstr>Средняя школа № 1</vt:lpstr>
      <vt:lpstr>Средняя школа № 1</vt:lpstr>
      <vt:lpstr>Средняя школа № 1</vt:lpstr>
      <vt:lpstr>СРЕДНЯЯ ШКОЛА № 2</vt:lpstr>
      <vt:lpstr>Средняя школа № 2</vt:lpstr>
      <vt:lpstr>Средняя школа № 2</vt:lpstr>
      <vt:lpstr>СРЕДНЯЯ ШКОЛА № 3</vt:lpstr>
      <vt:lpstr>Средняя школа № 3</vt:lpstr>
      <vt:lpstr>Средняя школа № 3</vt:lpstr>
      <vt:lpstr>Средняя школа № 3</vt:lpstr>
      <vt:lpstr>Средняя школа № 3</vt:lpstr>
      <vt:lpstr>Средняя школа № 3</vt:lpstr>
      <vt:lpstr>Средняя школа № 3</vt:lpstr>
      <vt:lpstr>СРЕДНЯЯ ШКОЛА № 6</vt:lpstr>
      <vt:lpstr>Средняя школа № 6</vt:lpstr>
      <vt:lpstr>Средняя школа № 6</vt:lpstr>
      <vt:lpstr>СРЕДНЯЯ ШКОЛА № 8</vt:lpstr>
      <vt:lpstr>Средняя школа № 8</vt:lpstr>
      <vt:lpstr>Средняя школа № 8</vt:lpstr>
      <vt:lpstr>Средняя школа № 8</vt:lpstr>
      <vt:lpstr>Средняя школа № 8</vt:lpstr>
      <vt:lpstr>Средняя школа № 8</vt:lpstr>
      <vt:lpstr>СРЕДНЯЯ ШКОЛА № 9</vt:lpstr>
      <vt:lpstr>Средняя школа № 9</vt:lpstr>
      <vt:lpstr>Средняя школа № 9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Фотовыставка «Весёлые мгновенья школьных перемен»</dc:title>
  <dc:creator>Уколова Анна Владимировна</dc:creator>
  <cp:lastModifiedBy>Уколова Анна Владимировна</cp:lastModifiedBy>
  <cp:revision>25</cp:revision>
  <dcterms:created xsi:type="dcterms:W3CDTF">2023-09-18T05:38:56Z</dcterms:created>
  <dcterms:modified xsi:type="dcterms:W3CDTF">2023-09-18T11:44:34Z</dcterms:modified>
</cp:coreProperties>
</file>