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508992"/>
          </a:xfrm>
        </p:spPr>
        <p:txBody>
          <a:bodyPr anchor="ctr">
            <a:noAutofit/>
          </a:bodyPr>
          <a:lstStyle/>
          <a:p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«Народным традициям жить и крепнуть»</a:t>
            </a: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ru-RU" dirty="0" smtClean="0"/>
              <a:t>Фотовыставка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2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020312"/>
              </p:ext>
            </p:extLst>
          </p:nvPr>
        </p:nvGraphicFramePr>
        <p:xfrm>
          <a:off x="1524000" y="1397000"/>
          <a:ext cx="6288360" cy="311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8360"/>
              </a:tblGrid>
              <a:tr h="311212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Выставка архивных фотодокументов</a:t>
                      </a:r>
                    </a:p>
                    <a:p>
                      <a:pPr algn="ctr" fontAlgn="base"/>
                      <a:r>
                        <a:rPr lang="ru-RU" sz="24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 фонда архивного отдела управления культуры Администрации города Ханты-Мансийска</a:t>
                      </a:r>
                    </a:p>
                    <a:p>
                      <a:pPr algn="ctr" fontAlgn="base"/>
                      <a:r>
                        <a:rPr lang="ru-RU" sz="24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 традициях, праздниках народов, проживающих на территории города Ханты-Мансийска</a:t>
                      </a:r>
                      <a:endParaRPr lang="ru-RU" sz="32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730749"/>
              </p:ext>
            </p:extLst>
          </p:nvPr>
        </p:nvGraphicFramePr>
        <p:xfrm>
          <a:off x="3203848" y="5589240"/>
          <a:ext cx="288032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8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2022 год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5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56289" y="5661248"/>
            <a:ext cx="7244736" cy="397023"/>
          </a:xfrm>
        </p:spPr>
        <p:txBody>
          <a:bodyPr/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ФОНД 80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Опись 3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ДЕЛО  1/1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ЛИСТ 1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5013176"/>
            <a:ext cx="7328514" cy="720080"/>
          </a:xfrm>
        </p:spPr>
        <p:txBody>
          <a:bodyPr anchor="t">
            <a:normAutofit/>
          </a:bodyPr>
          <a:lstStyle/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Преподаватели </a:t>
            </a:r>
            <a:r>
              <a:rPr lang="ru-RU" sz="1200" dirty="0">
                <a:solidFill>
                  <a:schemeClr val="tx1"/>
                </a:solidFill>
              </a:rPr>
              <a:t>и учащиеся Детской музыкально-художественной школы города Ханты-Мансийска в День Международной солидарности </a:t>
            </a:r>
            <a:r>
              <a:rPr lang="ru-RU" sz="1200" dirty="0" smtClean="0">
                <a:solidFill>
                  <a:schemeClr val="tx1"/>
                </a:solidFill>
              </a:rPr>
              <a:t> трудящихся </a:t>
            </a:r>
            <a:r>
              <a:rPr lang="ru-RU" sz="1200" dirty="0">
                <a:solidFill>
                  <a:schemeClr val="tx1"/>
                </a:solidFill>
              </a:rPr>
              <a:t>у здания школы, </a:t>
            </a:r>
            <a:r>
              <a:rPr lang="ru-RU" sz="1200" dirty="0" smtClean="0">
                <a:solidFill>
                  <a:schemeClr val="tx1"/>
                </a:solidFill>
              </a:rPr>
              <a:t>01.05.1959  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BarinovaVA\Desktop\традиции\Демонстрация\Ф.80, Оп.3, Д.1 -1, Л.1Преподаватели и учащиеся Детской музыкально-художественной школы города Ханты-Мансийска в День Международной солидарности трудящихся у здания школы, 01.05.1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3284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8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ФОНД 80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Опись 3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ДЕЛО 1/5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ЛИСТ 2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55848"/>
          </a:xfrm>
        </p:spPr>
        <p:txBody>
          <a:bodyPr anchor="t">
            <a:noAutofit/>
          </a:bodyPr>
          <a:lstStyle/>
          <a:p>
            <a:pPr algn="just"/>
            <a:r>
              <a:rPr lang="ru-RU" sz="1100" dirty="0">
                <a:solidFill>
                  <a:schemeClr val="tx1"/>
                </a:solidFill>
              </a:rPr>
              <a:t>Коллектив Детской музыкально-художественной школы города Ханты-Мансийска во время праздничной демонстрации, посвященной Дню международной солидарности трудящихся у здания школы, 01.05.1959</a:t>
            </a:r>
          </a:p>
        </p:txBody>
      </p:sp>
      <p:pic>
        <p:nvPicPr>
          <p:cNvPr id="2050" name="Picture 2" descr="C:\Users\BarinovaVA\Desktop\CEAD~1\5F8B~1\80_3_1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92696"/>
            <a:ext cx="76328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0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rinovaVA\Desktop\традиции\Субботник\Ф.80, Оп.1, Д.148, Л.1 Коллектив управления Ханты-Мансийскгеофизика во время субботника  на территории предприятия, 1960-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1" y="404664"/>
            <a:ext cx="71287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161127"/>
              </p:ext>
            </p:extLst>
          </p:nvPr>
        </p:nvGraphicFramePr>
        <p:xfrm>
          <a:off x="913791" y="5301208"/>
          <a:ext cx="725860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8609"/>
              </a:tblGrid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ФОНД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80, ОПИСЬ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1, ДЕЛО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148, ЛИСТ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1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Коллектив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управления Ханты-</a:t>
                      </a:r>
                      <a:r>
                        <a:rPr lang="ru-RU" sz="1800" dirty="0" err="1" smtClean="0"/>
                        <a:t>Мансийскгеофизика</a:t>
                      </a:r>
                      <a:r>
                        <a:rPr lang="ru-RU" sz="1800" dirty="0" smtClean="0"/>
                        <a:t> во время субботника  на территории предприятия, 1960-е годы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76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rinovaVA\Desktop\традиции\Субботник\Ф.80, Оп.3, Д.3, Л.41_Учащиеся 8-го класса средней школы № 1 города Ханты-Мансийска после субботника,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826289"/>
              </p:ext>
            </p:extLst>
          </p:nvPr>
        </p:nvGraphicFramePr>
        <p:xfrm>
          <a:off x="323528" y="5373216"/>
          <a:ext cx="8424936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100811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Фонд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80, Опись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3, Дело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3, Лист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41</a:t>
                      </a:r>
                      <a:r>
                        <a:rPr lang="ru-RU" baseline="0" dirty="0" smtClean="0"/>
                        <a:t> </a:t>
                      </a:r>
                      <a:br>
                        <a:rPr lang="ru-RU" baseline="0" dirty="0" smtClean="0"/>
                      </a:br>
                      <a:r>
                        <a:rPr lang="ru-RU" dirty="0" smtClean="0"/>
                        <a:t>Учащиеся 8-го класса средней школы №1 города Ханты-Мансийска после субботника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8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332656"/>
            <a:ext cx="8260672" cy="1224136"/>
          </a:xfrm>
        </p:spPr>
        <p:txBody>
          <a:bodyPr anchor="ctr">
            <a:noAutofit/>
          </a:bodyPr>
          <a:lstStyle/>
          <a:p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Фонд 80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Опись 3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ДЕЛО 7 </a:t>
            </a:r>
            <a:b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Центральная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площадь города Ханты-Мансийска проходит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празднование дня города, 12.06.2003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года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BarinovaVA\Desktop\традиции\день города\Ф.80, Оп.3, Д.7, Л.11_Творческие коллективы на центральной площади города Ханты-Мансийска, 12.06.2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46449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arinovaVA\Desktop\традиции\день города\Ф.80, Оп.3, Д.7, Л.10_Центральная площадь города Ханты-Мансийска проходит делегация гостей из города Березово, 12.06.2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9604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6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100" dirty="0">
                <a:solidFill>
                  <a:srgbClr val="93A299">
                    <a:lumMod val="50000"/>
                  </a:srgbClr>
                </a:solidFill>
              </a:rPr>
              <a:t>Фонд </a:t>
            </a:r>
            <a:r>
              <a:rPr lang="ru-RU" sz="2100" dirty="0" smtClean="0">
                <a:solidFill>
                  <a:srgbClr val="93A299">
                    <a:lumMod val="50000"/>
                  </a:srgbClr>
                </a:solidFill>
              </a:rPr>
              <a:t>80</a:t>
            </a:r>
            <a:r>
              <a:rPr lang="ru-RU" sz="2100" dirty="0">
                <a:solidFill>
                  <a:srgbClr val="93A299">
                    <a:lumMod val="50000"/>
                  </a:srgbClr>
                </a:solidFill>
              </a:rPr>
              <a:t>, Опись </a:t>
            </a:r>
            <a:r>
              <a:rPr lang="ru-RU" sz="2100" dirty="0" smtClean="0">
                <a:solidFill>
                  <a:srgbClr val="93A299">
                    <a:lumMod val="50000"/>
                  </a:srgbClr>
                </a:solidFill>
              </a:rPr>
              <a:t>3</a:t>
            </a:r>
            <a:r>
              <a:rPr lang="ru-RU" sz="2100" dirty="0">
                <a:solidFill>
                  <a:srgbClr val="93A299">
                    <a:lumMod val="50000"/>
                  </a:srgbClr>
                </a:solidFill>
              </a:rPr>
              <a:t>, </a:t>
            </a:r>
            <a:r>
              <a:rPr lang="ru-RU" sz="2100" dirty="0" smtClean="0">
                <a:solidFill>
                  <a:srgbClr val="93A299">
                    <a:lumMod val="50000"/>
                  </a:srgbClr>
                </a:solidFill>
              </a:rPr>
              <a:t>ДЕЛО 7 </a:t>
            </a:r>
            <a:r>
              <a:rPr lang="ru-RU" sz="2100" dirty="0">
                <a:solidFill>
                  <a:srgbClr val="93A299">
                    <a:lumMod val="50000"/>
                  </a:srgbClr>
                </a:solidFill>
              </a:rPr>
              <a:t/>
            </a:r>
            <a:br>
              <a:rPr lang="ru-RU" sz="2100" dirty="0">
                <a:solidFill>
                  <a:srgbClr val="93A299">
                    <a:lumMod val="50000"/>
                  </a:srgbClr>
                </a:solidFill>
              </a:rPr>
            </a:br>
            <a:r>
              <a:rPr lang="ru-RU" sz="2100" dirty="0">
                <a:solidFill>
                  <a:srgbClr val="93A299">
                    <a:lumMod val="50000"/>
                  </a:srgbClr>
                </a:solidFill>
              </a:rPr>
              <a:t>Центральная площадь города Ханты-Мансийска проходит празднование дня города, 12.06.2003 </a:t>
            </a:r>
            <a:r>
              <a:rPr lang="ru-RU" sz="2000" dirty="0">
                <a:solidFill>
                  <a:srgbClr val="93A299">
                    <a:lumMod val="50000"/>
                  </a:srgbClr>
                </a:solidFill>
              </a:rPr>
              <a:t>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BarinovaVA\Desktop\традиции\день города\Ф.80, Оп.3, Д.7, Л.10_Центральная площадь города Ханты-Мансийска день города 12.06.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3972"/>
            <a:ext cx="41044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arinovaVA\Desktop\традиции\день города\Ф.80, Оп.3, Д.7, Л.14 Жители и гости города Ханты-Мансийска - зрители во время празднования Дня России и Дня города на фоне строящегося ТД  Гостиный двор  на центральной площади города, 12.07.2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94312"/>
            <a:ext cx="4104456" cy="444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хантымансийсцы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на центральной площади города на празднике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7670" y="1628800"/>
            <a:ext cx="4040188" cy="626442"/>
          </a:xfrm>
        </p:spPr>
        <p:txBody>
          <a:bodyPr anchor="t"/>
          <a:lstStyle/>
          <a:p>
            <a:pPr algn="just"/>
            <a:r>
              <a:rPr lang="ru-RU" sz="1200" dirty="0"/>
              <a:t>Ф.80, Оп.2, Д.28, </a:t>
            </a:r>
            <a:r>
              <a:rPr lang="ru-RU" sz="1200" dirty="0" smtClean="0"/>
              <a:t>Л.1 </a:t>
            </a:r>
            <a:br>
              <a:rPr lang="ru-RU" sz="1200" dirty="0" smtClean="0"/>
            </a:br>
            <a:r>
              <a:rPr lang="ru-RU" sz="1200" dirty="0" smtClean="0"/>
              <a:t>Юные Хантымансийсцы </a:t>
            </a:r>
            <a:r>
              <a:rPr lang="ru-RU" sz="1200" dirty="0"/>
              <a:t>на центральной площади </a:t>
            </a:r>
            <a:r>
              <a:rPr lang="ru-RU" sz="1200" dirty="0" smtClean="0"/>
              <a:t> города </a:t>
            </a:r>
            <a:r>
              <a:rPr lang="ru-RU" sz="1200" dirty="0"/>
              <a:t>на празднике, 15.09.2002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/>
            <a:r>
              <a:rPr lang="ru-RU" sz="1200" dirty="0"/>
              <a:t>Ф.80, Оп.2, Д.26, </a:t>
            </a:r>
            <a:r>
              <a:rPr lang="ru-RU" sz="1200" dirty="0" smtClean="0"/>
              <a:t>Л.1 </a:t>
            </a:r>
            <a:br>
              <a:rPr lang="ru-RU" sz="1200" dirty="0" smtClean="0"/>
            </a:br>
            <a:r>
              <a:rPr lang="ru-RU" sz="1200" dirty="0" smtClean="0"/>
              <a:t>Открытие </a:t>
            </a:r>
            <a:r>
              <a:rPr lang="ru-RU" sz="1200" dirty="0"/>
              <a:t>праздничных мероприятий ко дню рождения города. Шествие богатырей, 15.09.2002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BarinovaVA\Desktop\традиции\городские празники\Ф.80, Оп.2, Д.28, Л.1_Юные ханты-мансийсцы на центральной площади города на празднике, 15.09.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0" y="2564904"/>
            <a:ext cx="374441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arinovaVA\Desktop\традиции\городские празники\Ф.80, Оп.2, Д.26, Л.1_Открытие праздничных мероприятий ко дню рождения города. Шествие богатырей, 15.09.2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25" y="2545607"/>
            <a:ext cx="374441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7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>
                <a:solidFill>
                  <a:srgbClr val="93A299">
                    <a:lumMod val="50000"/>
                  </a:srgbClr>
                </a:solidFill>
              </a:rPr>
              <a:t>хантымансийсцы</a:t>
            </a:r>
            <a:r>
              <a:rPr lang="ru-RU" sz="2800" dirty="0" smtClean="0">
                <a:solidFill>
                  <a:srgbClr val="93A299">
                    <a:lumMod val="50000"/>
                  </a:srgbClr>
                </a:solidFill>
              </a:rPr>
              <a:t> </a:t>
            </a:r>
            <a:r>
              <a:rPr lang="ru-RU" sz="2800" dirty="0">
                <a:solidFill>
                  <a:srgbClr val="93A299">
                    <a:lumMod val="50000"/>
                  </a:srgbClr>
                </a:solidFill>
              </a:rPr>
              <a:t>на центральной площади города на празднике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just"/>
            <a:r>
              <a:rPr lang="ru-RU" sz="1200" dirty="0"/>
              <a:t>Ф.80, Оп.2, Д.18, </a:t>
            </a:r>
            <a:r>
              <a:rPr lang="ru-RU" sz="1200" dirty="0" smtClean="0"/>
              <a:t>Л.1 </a:t>
            </a:r>
            <a:br>
              <a:rPr lang="ru-RU" sz="1200" dirty="0" smtClean="0"/>
            </a:br>
            <a:r>
              <a:rPr lang="ru-RU" sz="1200" dirty="0" smtClean="0"/>
              <a:t>Житель </a:t>
            </a:r>
            <a:r>
              <a:rPr lang="ru-RU" sz="1200" dirty="0"/>
              <a:t>города - участник соревнования силачей на </a:t>
            </a:r>
            <a:r>
              <a:rPr lang="ru-RU" sz="1200" dirty="0" smtClean="0"/>
              <a:t>празднике, </a:t>
            </a:r>
            <a:r>
              <a:rPr lang="ru-RU" sz="1200" dirty="0"/>
              <a:t>15.09.2002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/>
            <a:r>
              <a:rPr lang="ru-RU" sz="1200" dirty="0"/>
              <a:t>Ф.80, Оп.2, Д.19, </a:t>
            </a:r>
            <a:r>
              <a:rPr lang="ru-RU" sz="1200" dirty="0" smtClean="0"/>
              <a:t>Л.1 </a:t>
            </a:r>
            <a:br>
              <a:rPr lang="ru-RU" sz="1200" dirty="0" smtClean="0"/>
            </a:br>
            <a:r>
              <a:rPr lang="ru-RU" sz="1200" dirty="0" smtClean="0"/>
              <a:t>Соревнования </a:t>
            </a:r>
            <a:r>
              <a:rPr lang="ru-RU" sz="1200" dirty="0"/>
              <a:t>по </a:t>
            </a:r>
            <a:r>
              <a:rPr lang="ru-RU" sz="1200" dirty="0" smtClean="0"/>
              <a:t>АРМ спорту </a:t>
            </a:r>
            <a:r>
              <a:rPr lang="ru-RU" sz="1200" dirty="0"/>
              <a:t>среди жительниц города на </a:t>
            </a:r>
            <a:r>
              <a:rPr lang="ru-RU" sz="1200" dirty="0" smtClean="0"/>
              <a:t>празднике, </a:t>
            </a:r>
            <a:r>
              <a:rPr lang="ru-RU" sz="1200" dirty="0"/>
              <a:t>15.09.2002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BarinovaVA\Desktop\традиции\городские празники\Ф.80, Оп.2, Д.18, Л.1_Житель города - участник соревнования силачей на празднике., 15.09.2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316835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arinovaVA\Desktop\традиции\городские празники\Ф.80, Оп.2, Д.19, Л.1_Соревнования по армспорту среди жительниц города на празднике., 15.09.2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55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101</TotalTime>
  <Words>175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Фотовыставка</vt:lpstr>
      <vt:lpstr>Преподаватели и учащиеся Детской музыкально-художественной школы города Ханты-Мансийска в День Международной солидарности  трудящихся у здания школы, 01.05.1959  </vt:lpstr>
      <vt:lpstr>Коллектив Детской музыкально-художественной школы города Ханты-Мансийска во время праздничной демонстрации, посвященной Дню международной солидарности трудящихся у здания школы, 01.05.1959</vt:lpstr>
      <vt:lpstr>Презентация PowerPoint</vt:lpstr>
      <vt:lpstr>Презентация PowerPoint</vt:lpstr>
      <vt:lpstr>Фонд 80, Опись 3, ДЕЛО 7  Центральная площадь города Ханты-Мансийска проходит празднование дня города, 12.06.2003 года</vt:lpstr>
      <vt:lpstr>Фонд 80, Опись 3, ДЕЛО 7  Центральная площадь города Ханты-Мансийска проходит празднование дня города, 12.06.2003 года</vt:lpstr>
      <vt:lpstr>хантымансийсцы на центральной площади города на празднике</vt:lpstr>
      <vt:lpstr>хантымансийсцы на центральной площади города на празднике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Баринова Валентина Александровна</dc:creator>
  <cp:lastModifiedBy>Баринова Валентина Александровна</cp:lastModifiedBy>
  <cp:revision>15</cp:revision>
  <dcterms:created xsi:type="dcterms:W3CDTF">2022-10-18T07:11:03Z</dcterms:created>
  <dcterms:modified xsi:type="dcterms:W3CDTF">2022-10-20T04:57:42Z</dcterms:modified>
</cp:coreProperties>
</file>