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</p:sldMasterIdLst>
  <p:notesMasterIdLst>
    <p:notesMasterId r:id="rId10"/>
  </p:notesMasterIdLst>
  <p:sldIdLst>
    <p:sldId id="307" r:id="rId3"/>
    <p:sldId id="310" r:id="rId4"/>
    <p:sldId id="311" r:id="rId5"/>
    <p:sldId id="313" r:id="rId6"/>
    <p:sldId id="314" r:id="rId7"/>
    <p:sldId id="315" r:id="rId8"/>
    <p:sldId id="316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3A6"/>
    <a:srgbClr val="C5574B"/>
    <a:srgbClr val="E44934"/>
    <a:srgbClr val="0078D2"/>
    <a:srgbClr val="5555FD"/>
    <a:srgbClr val="33CCFF"/>
    <a:srgbClr val="3399FF"/>
    <a:srgbClr val="0099FF"/>
    <a:srgbClr val="21C5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6403" autoAdjust="0"/>
  </p:normalViewPr>
  <p:slideViewPr>
    <p:cSldViewPr>
      <p:cViewPr>
        <p:scale>
          <a:sx n="91" d="100"/>
          <a:sy n="91" d="100"/>
        </p:scale>
        <p:origin x="-15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5820-5854-422F-90F8-647C2827C414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E2A9E-6157-4783-ABE4-092CD9E9C0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66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2A9E-6157-4783-ABE4-092CD9E9C02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2A9E-6157-4783-ABE4-092CD9E9C02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B42B-72A6-4E6C-A942-A17AFE007BF7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8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E27-B117-462E-9969-3468CA80C6A9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71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311-4ECC-4C95-B569-44FA33363EA4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7FB42B-72A6-4E6C-A942-A17AFE007BF7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EBD4A-D1AC-4297-9F0D-42CE09C81A42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4863D-376B-4925-AB3F-EDF7265E3DB2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AFDE32-6498-41D0-9F79-3755FED68438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DA628-716C-438C-8379-6A3D325FBD63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D7EC1-991F-498D-84B9-4CDE1E578B4A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1CD55-7052-4296-AEB6-7AE3F0053CA0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40D287-4EE6-4499-8009-9BDDBA9DCA55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BD4A-D1AC-4297-9F0D-42CE09C81A42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701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379B30-256D-4D85-A4BD-B6225AB620A7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69E27-B117-462E-9969-3468CA80C6A9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DF311-4ECC-4C95-B569-44FA33363EA4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63D-376B-4925-AB3F-EDF7265E3DB2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3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DE32-6498-41D0-9F79-3755FED68438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7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A628-716C-438C-8379-6A3D325FBD63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7EC1-991F-498D-84B9-4CDE1E578B4A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CD55-7052-4296-AEB6-7AE3F0053CA0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83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D287-4EE6-4499-8009-9BDDBA9DCA55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23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30-256D-4D85-A4BD-B6225AB620A7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11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21A7A4-E996-49DD-B731-0A654FEBB62E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6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21A7A4-E996-49DD-B731-0A654FEBB62E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21A9C6-07ED-4699-AF0C-4B2E936B4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AA41835CBD526FB97BFBE62733DB2AD8A9FC3C2A40314E6CD6E788143Cs8N1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284784"/>
            <a:ext cx="7886700" cy="51685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закупки </a:t>
            </a:r>
            <a:r>
              <a:rPr lang="ru-RU" sz="2400" b="1" dirty="0" smtClean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 повышения</a:t>
            </a:r>
            <a:endParaRPr lang="ru-RU" sz="2400" b="1" dirty="0">
              <a:solidFill>
                <a:srgbClr val="1A63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эффективности</a:t>
            </a:r>
            <a:endParaRPr lang="ru-RU" sz="2400" b="1" dirty="0">
              <a:solidFill>
                <a:srgbClr val="1A63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1A63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1A6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10445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Z:\2019 год\САЙТ www.admhmansy.ru\0 Банеры\Совместные закупки\44fz1_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132856"/>
            <a:ext cx="6912768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26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9778" y="1196752"/>
            <a:ext cx="7744483" cy="30571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Федерального закона РФ от 05.04.2013 №44-ФЗ «О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при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закупки одних и тех же товаров, работ, услуг допускается проведение совместного конкурса или аукциона на основании заключенного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совместного конкурса или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совместных конкурсов и аукционов для обеспечения нужд города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утвержден Постановлением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от 05.03.2022 №245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Порядок)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Ханты-Мансийска от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09.03.2021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191 «Об определении органа, уполномоченного на определение поставщиков подрядчиков, исполнителей) для заказчиков города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электронного взаимодействия лиц, участвующих в процессе осуществления закупок для нужд города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A9C6-07ED-4699-AF0C-4B2E936B40E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7361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</a:p>
          <a:p>
            <a:pPr algn="ctr"/>
            <a:r>
              <a:rPr lang="ru-RU" sz="2000" b="1" dirty="0" smtClean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и проведении совместных закупок </a:t>
            </a:r>
            <a:endParaRPr lang="ru-RU" sz="2000" b="1" dirty="0">
              <a:solidFill>
                <a:srgbClr val="1A63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www.racunalniske-novice.com/images/75/D_MAX_500/naslovna12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www.racunalniske-novice.com/images/75/D_MAX_500/naslovna1238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933056"/>
            <a:ext cx="71287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1167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0925" y="1124744"/>
            <a:ext cx="7589507" cy="136815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только в виде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конкурсов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аукционов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Однотипные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товары, работы, услуги у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и более заказчиков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победителем совместных конкурса или аукциона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каждым заказчиком самостоятельно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ru-RU" sz="17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057400" cy="365125"/>
          </a:xfrm>
        </p:spPr>
        <p:txBody>
          <a:bodyPr/>
          <a:lstStyle/>
          <a:p>
            <a:fld id="{E621A9C6-07ED-4699-AF0C-4B2E936B40E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9966" y="373610"/>
            <a:ext cx="767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закупки – важнейший механизм эффективности расходования бюджетных средств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4706" y="2564904"/>
            <a:ext cx="7551696" cy="1084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совместных торгов – Уполномоченный орган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заказа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– Постановление Администрации города от 09.03.2021 №191)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593" y="381114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подтвердить права на организацию и проведение совместных закупок путем подписания соглашения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706" y="4653136"/>
            <a:ext cx="7546550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потребностей в закупке одних и тех же товаров, работ, услуг у двух и более подведомственных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0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057400" cy="365125"/>
          </a:xfrm>
        </p:spPr>
        <p:txBody>
          <a:bodyPr/>
          <a:lstStyle/>
          <a:p>
            <a:fld id="{E621A9C6-07ED-4699-AF0C-4B2E936B40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0024" y="373610"/>
            <a:ext cx="76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b="1" dirty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ЗАКУПОК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83568" y="836712"/>
            <a:ext cx="7920880" cy="3600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орган, осуществляющий функции и полномочия учредителя, главного распорядителя средств бюджета города: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закупок анализирует наличие потребностей в закупке одних и тех же товаров, работ, услуг у двух и более подведомственных заказчиков;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проведенного анализа принимает решение о проведении совместных 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издания распорядительного документа;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сводную информацию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принятом решении ГРБС направляет уполномоченному органу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соглашения о проведении совместных конкурсов, аукционов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Регламенту;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рынка путем изучения общедоступных источников ценовой информации, получает и обобщает документы и информацию на весь объем закупки  для формирования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заказчиками обоснования начальной (максимальной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6" y="4509120"/>
            <a:ext cx="7240426" cy="214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01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057400" cy="365125"/>
          </a:xfrm>
        </p:spPr>
        <p:txBody>
          <a:bodyPr/>
          <a:lstStyle/>
          <a:p>
            <a:fld id="{E621A9C6-07ED-4699-AF0C-4B2E936B40E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9966" y="373610"/>
            <a:ext cx="76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СОВМЕСТНЫХ ЗАКУПОК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83568" y="836712"/>
            <a:ext cx="7848873" cy="432048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органы местного самоуправления, муниципальные казенные учреждения, муниципальные бюджетные учреждения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Ханты-Мансийска…: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потребности, при необходимости вносят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позиции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Плана-графика закупок;</a:t>
            </a:r>
          </a:p>
          <a:p>
            <a:pPr algn="just">
              <a:spcBef>
                <a:spcPts val="30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закупке у всех заказчиков, потребность которых планируется включить в совместную закупку, должна быть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идентичной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подготовку и оформление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закупку одних и тех же товаров, работ, услуг в соответствии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Регламентом:</a:t>
            </a:r>
          </a:p>
          <a:p>
            <a:pPr marL="171450" indent="-171450" algn="just">
              <a:buFontTx/>
              <a:buChar char="-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и утверждают техническое задание;</a:t>
            </a:r>
          </a:p>
          <a:p>
            <a:pPr marL="171450" indent="-171450" algn="just">
              <a:buFontTx/>
              <a:buChar char="-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 утверждение проекта контракта, определяют его условия;</a:t>
            </a:r>
          </a:p>
          <a:p>
            <a:pPr marL="171450" indent="-171450" algn="just">
              <a:buFontTx/>
              <a:buChar char="-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обосновывают и утверждают начальную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(максимальную) цену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контракта;</a:t>
            </a:r>
          </a:p>
          <a:p>
            <a:pPr marL="171450" indent="-171450" algn="just">
              <a:buFontTx/>
              <a:buChar char="-"/>
            </a:pPr>
            <a:endPara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проведенных процедур заключают контракт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самостоятельно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условиях, предусмотренных извещением об осуществлении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цене, пропорциональной проценту снижения от начальной (максимальной) цены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131841" y="5085184"/>
            <a:ext cx="5400600" cy="158417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и заказчики, 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проведении совместного конкурса или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аукциона, 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устанавливаются права, обязанности и ответственность, а также порядок взаимодействия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C:\Users\shubinana\Desktop\совмест\depositphotos_62060065-stock-photo-3d-people-shaking-hands-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2016224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41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057400" cy="365125"/>
          </a:xfrm>
        </p:spPr>
        <p:txBody>
          <a:bodyPr/>
          <a:lstStyle/>
          <a:p>
            <a:fld id="{E621A9C6-07ED-4699-AF0C-4B2E936B40E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9966" y="373610"/>
            <a:ext cx="76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СОВМЕСТНЫХ ЗАКУПОК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83568" y="836712"/>
            <a:ext cx="7848871" cy="38884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(организатор совместных закупок)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орган, уполномоченный на определение поставщиков (подрядчиков, исполнителей)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заказчиков: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(разрабатывает) соглашение о проведении совместной закупки;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представители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системе необходимые при определении поставщика (подрядчика, исполнителя) информацию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положений  извещения об осуществлении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информации, представленной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вносит изменения в извещение об осуществлении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деятельность комиссии, осуществляет подготовку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подписание протоколов, составленных в ходе проведения совместных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полномочия, переданные ему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соглашением.</a:t>
            </a: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5" y="4869160"/>
            <a:ext cx="1737140" cy="183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2915816" y="4869160"/>
            <a:ext cx="5400600" cy="172819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при проведении совместных закупок отводится организатору.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- это тот субъект, который отвечает за подготовку и организацию совместных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3605253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057400" cy="365125"/>
          </a:xfrm>
        </p:spPr>
        <p:txBody>
          <a:bodyPr/>
          <a:lstStyle/>
          <a:p>
            <a:fld id="{E621A9C6-07ED-4699-AF0C-4B2E936B40E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9966" y="373610"/>
            <a:ext cx="76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ПРОВЕДЕНИЯ СОВМЕСТНЫХ </a:t>
            </a:r>
            <a:r>
              <a:rPr lang="ru-RU" b="1" dirty="0">
                <a:solidFill>
                  <a:srgbClr val="1A6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2775"/>
            <a:ext cx="8208912" cy="263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836712"/>
            <a:ext cx="8208912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экономии бюджетных средств за счет снижения цены единицы товара (работы, услуги) в результате размещения укрупнённой закупки.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цена товара (работы, услуги) для всех заказчиков, участвовавших в совместной закупке – стандартизация цен.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уровня конкуренции, коммерческой привлекательности закупки для участников рынка.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товара (работы, услуги) при уменьшении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закупочной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58893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5435</TotalTime>
  <Words>751</Words>
  <Application>Microsoft Office PowerPoint</Application>
  <PresentationFormat>Экран (4:3)</PresentationFormat>
  <Paragraphs>69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HDOfficeLightV0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 перехода к контрактной системе  муниципального образования  город Ханты-Мансийск</dc:title>
  <dc:creator>Эрнст Светлана Александровна</dc:creator>
  <cp:lastModifiedBy>Шубина Надежда Александровна</cp:lastModifiedBy>
  <cp:revision>596</cp:revision>
  <cp:lastPrinted>2019-03-20T11:38:51Z</cp:lastPrinted>
  <dcterms:created xsi:type="dcterms:W3CDTF">2013-07-18T03:37:03Z</dcterms:created>
  <dcterms:modified xsi:type="dcterms:W3CDTF">2024-01-29T10:04:48Z</dcterms:modified>
</cp:coreProperties>
</file>