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9"/>
  </p:notesMasterIdLst>
  <p:sldIdLst>
    <p:sldId id="256" r:id="rId2"/>
    <p:sldId id="290" r:id="rId3"/>
    <p:sldId id="286" r:id="rId4"/>
    <p:sldId id="289" r:id="rId5"/>
    <p:sldId id="288" r:id="rId6"/>
    <p:sldId id="291" r:id="rId7"/>
    <p:sldId id="284" r:id="rId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82BCF7-BC79-489D-9803-EE456EFF5D4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D83854-4EE2-4738-AF67-A250734D0BC4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>
              <a:latin typeface="Georgia" pitchFamily="18" charset="0"/>
            </a:rPr>
            <a:t>СПАСИБО ЗА ВНИМАНИЕ!</a:t>
          </a:r>
          <a:endParaRPr lang="ru-RU" dirty="0">
            <a:latin typeface="Georgia" pitchFamily="18" charset="0"/>
          </a:endParaRPr>
        </a:p>
      </dgm:t>
    </dgm:pt>
    <dgm:pt modelId="{0FD85227-FE09-40FC-873D-E5CD20BD9845}" type="parTrans" cxnId="{4E346930-831A-4862-86A2-8D30A9012AE0}">
      <dgm:prSet/>
      <dgm:spPr/>
      <dgm:t>
        <a:bodyPr/>
        <a:lstStyle/>
        <a:p>
          <a:endParaRPr lang="ru-RU"/>
        </a:p>
      </dgm:t>
    </dgm:pt>
    <dgm:pt modelId="{1155480B-0B79-41E8-8815-08081DDF6F1D}" type="sibTrans" cxnId="{4E346930-831A-4862-86A2-8D30A9012AE0}">
      <dgm:prSet/>
      <dgm:spPr/>
      <dgm:t>
        <a:bodyPr/>
        <a:lstStyle/>
        <a:p>
          <a:endParaRPr lang="ru-RU"/>
        </a:p>
      </dgm:t>
    </dgm:pt>
    <dgm:pt modelId="{A76EF584-2D5D-4679-835C-D1FEEBE68537}" type="pres">
      <dgm:prSet presAssocID="{A382BCF7-BC79-489D-9803-EE456EFF5D4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7412D6-37FC-4FB1-9860-AEEF237780F7}" type="pres">
      <dgm:prSet presAssocID="{01D83854-4EE2-4738-AF67-A250734D0BC4}" presName="composite" presStyleCnt="0"/>
      <dgm:spPr/>
    </dgm:pt>
    <dgm:pt modelId="{48A60629-BB5E-4DDF-B090-B4C4CC7C58B4}" type="pres">
      <dgm:prSet presAssocID="{01D83854-4EE2-4738-AF67-A250734D0BC4}" presName="imgShp" presStyleLbl="fgImgPlace1" presStyleIdx="0" presStyleCnt="1" custLinFactX="-26453" custLinFactNeighborX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B4E2A78B-8E76-4ACB-B3F2-5A5F5CB2AAB6}" type="pres">
      <dgm:prSet presAssocID="{01D83854-4EE2-4738-AF67-A250734D0BC4}" presName="txShp" presStyleLbl="node1" presStyleIdx="0" presStyleCnt="1" custScaleX="138462" custLinFactNeighborX="5644" custLinFactNeighborY="6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FAEA80-011B-484E-B87B-E37808F1E3B9}" type="presOf" srcId="{01D83854-4EE2-4738-AF67-A250734D0BC4}" destId="{B4E2A78B-8E76-4ACB-B3F2-5A5F5CB2AAB6}" srcOrd="0" destOrd="0" presId="urn:microsoft.com/office/officeart/2005/8/layout/vList3#1"/>
    <dgm:cxn modelId="{F8668862-6D65-4CCF-83CC-A110F2F4A117}" type="presOf" srcId="{A382BCF7-BC79-489D-9803-EE456EFF5D4F}" destId="{A76EF584-2D5D-4679-835C-D1FEEBE68537}" srcOrd="0" destOrd="0" presId="urn:microsoft.com/office/officeart/2005/8/layout/vList3#1"/>
    <dgm:cxn modelId="{4E346930-831A-4862-86A2-8D30A9012AE0}" srcId="{A382BCF7-BC79-489D-9803-EE456EFF5D4F}" destId="{01D83854-4EE2-4738-AF67-A250734D0BC4}" srcOrd="0" destOrd="0" parTransId="{0FD85227-FE09-40FC-873D-E5CD20BD9845}" sibTransId="{1155480B-0B79-41E8-8815-08081DDF6F1D}"/>
    <dgm:cxn modelId="{792D9361-3CF4-491D-B54F-1026DC893850}" type="presParOf" srcId="{A76EF584-2D5D-4679-835C-D1FEEBE68537}" destId="{C07412D6-37FC-4FB1-9860-AEEF237780F7}" srcOrd="0" destOrd="0" presId="urn:microsoft.com/office/officeart/2005/8/layout/vList3#1"/>
    <dgm:cxn modelId="{0D44D2F7-2B68-4A0B-BF86-B625994D9E8A}" type="presParOf" srcId="{C07412D6-37FC-4FB1-9860-AEEF237780F7}" destId="{48A60629-BB5E-4DDF-B090-B4C4CC7C58B4}" srcOrd="0" destOrd="0" presId="urn:microsoft.com/office/officeart/2005/8/layout/vList3#1"/>
    <dgm:cxn modelId="{F29617BA-1FA9-4F89-B137-77C8D16E5AB5}" type="presParOf" srcId="{C07412D6-37FC-4FB1-9860-AEEF237780F7}" destId="{B4E2A78B-8E76-4ACB-B3F2-5A5F5CB2AAB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2A78B-8E76-4ACB-B3F2-5A5F5CB2AAB6}">
      <dsp:nvSpPr>
        <dsp:cNvPr id="0" name=""/>
        <dsp:cNvSpPr/>
      </dsp:nvSpPr>
      <dsp:spPr>
        <a:xfrm rot="10800000">
          <a:off x="677729" y="0"/>
          <a:ext cx="8088962" cy="1224136"/>
        </a:xfrm>
        <a:prstGeom prst="homePlate">
          <a:avLst/>
        </a:prstGeom>
        <a:solidFill>
          <a:schemeClr val="accent1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39810" tIns="140970" rIns="263144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latin typeface="Georgia" pitchFamily="18" charset="0"/>
            </a:rPr>
            <a:t>СПАСИБО ЗА ВНИМАНИЕ!</a:t>
          </a:r>
          <a:endParaRPr lang="ru-RU" sz="3700" kern="1200" dirty="0">
            <a:latin typeface="Georgia" pitchFamily="18" charset="0"/>
          </a:endParaRPr>
        </a:p>
      </dsp:txBody>
      <dsp:txXfrm rot="10800000">
        <a:off x="983763" y="0"/>
        <a:ext cx="7782928" cy="1224136"/>
      </dsp:txXfrm>
    </dsp:sp>
    <dsp:sp modelId="{48A60629-BB5E-4DDF-B090-B4C4CC7C58B4}">
      <dsp:nvSpPr>
        <dsp:cNvPr id="0" name=""/>
        <dsp:cNvSpPr/>
      </dsp:nvSpPr>
      <dsp:spPr>
        <a:xfrm>
          <a:off x="0" y="0"/>
          <a:ext cx="1224136" cy="122413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89107-EDFA-4475-B673-0E4EB9130BA8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AA1BD-0204-4409-B77A-C1F6A34D4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41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4" y="89315"/>
            <a:ext cx="2264180" cy="2276672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0" y="2500306"/>
            <a:ext cx="9144000" cy="21852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285728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Бюджетное учреждение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Югры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«Ветеринарный центр»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28662" y="3429000"/>
            <a:ext cx="785818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АФРИКАНСКАЯ ЧУМА СВИНЕЙ 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(памятка населению)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Ханты-Мансийск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4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342146" y="6021288"/>
            <a:ext cx="6705600" cy="685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2844" y="142852"/>
            <a:ext cx="88569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АФРИКАНСКАЯ ЧУМА СВИНЕЙ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gemoroyage.ru/articles/wp-content/uploads/2017/03/27931260-gemorragicheskaya-epizooticheskaya-bolezn-svin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071546"/>
            <a:ext cx="5756955" cy="442915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85720" y="1000108"/>
            <a:ext cx="264320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Африканская чума свиней (АЧС)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является смертельно опасным заболеванием и вызывается особо жизнестойким вирусом, который в результате попадания в организм свиньи моментально размножается и поражает свиное поголовье.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АЧС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вызывает у свиней лихорадку, геморрагический диатез, воспалительные процессы и некроз внутренних органов.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342146" y="6021288"/>
            <a:ext cx="6705600" cy="685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ПРИЧИНЫ И ТЕЧЕНИЕ БОЛЕЗНИ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2844" y="142852"/>
            <a:ext cx="88569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АФРИКАНСКАЯ ЧУМА СВИНЕЙ: ПРИЧИНЫ И ТЕЧЕНИЕ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://inorehovo.ru/upload/NewsAlbums/54-7.jpg"/>
          <p:cNvPicPr/>
          <p:nvPr/>
        </p:nvPicPr>
        <p:blipFill>
          <a:blip r:embed="rId2"/>
          <a:srcRect t="4438" r="68736" b="59640"/>
          <a:stretch>
            <a:fillRect/>
          </a:stretch>
        </p:blipFill>
        <p:spPr bwMode="auto">
          <a:xfrm>
            <a:off x="214282" y="785794"/>
            <a:ext cx="207170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norehovo.ru/upload/NewsAlbums/54-7.jpg"/>
          <p:cNvPicPr/>
          <p:nvPr/>
        </p:nvPicPr>
        <p:blipFill>
          <a:blip r:embed="rId2"/>
          <a:srcRect l="35948" t="41193"/>
          <a:stretch>
            <a:fillRect/>
          </a:stretch>
        </p:blipFill>
        <p:spPr bwMode="auto">
          <a:xfrm>
            <a:off x="2214546" y="1714488"/>
            <a:ext cx="500066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norehovo.ru/upload/NewsAlbums/54-7.jpg"/>
          <p:cNvPicPr/>
          <p:nvPr/>
        </p:nvPicPr>
        <p:blipFill>
          <a:blip r:embed="rId2"/>
          <a:srcRect l="31397" t="4438" r="38089" b="57975"/>
          <a:stretch>
            <a:fillRect/>
          </a:stretch>
        </p:blipFill>
        <p:spPr bwMode="auto">
          <a:xfrm>
            <a:off x="7072330" y="785794"/>
            <a:ext cx="19288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0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342146" y="6021288"/>
            <a:ext cx="6705600" cy="685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ПОСЛЕДСТВИЯ И ПРОФИЛАКТИКА АЧС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2844" y="142852"/>
            <a:ext cx="8856984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АФРИКАНСКАЯ ЧУМА СВИНЕЙ: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ПОСЛЕДСТВИЯ И ПРОФИЛАКТИКА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inorehovo.ru/upload/NewsAlbums/54-7.jpg"/>
          <p:cNvPicPr/>
          <p:nvPr/>
        </p:nvPicPr>
        <p:blipFill>
          <a:blip r:embed="rId2"/>
          <a:srcRect t="41331" r="64587"/>
          <a:stretch>
            <a:fillRect/>
          </a:stretch>
        </p:blipFill>
        <p:spPr bwMode="auto">
          <a:xfrm>
            <a:off x="285720" y="857232"/>
            <a:ext cx="264320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norehovo.ru/upload/NewsAlbums/54-7.jpg"/>
          <p:cNvPicPr/>
          <p:nvPr/>
        </p:nvPicPr>
        <p:blipFill>
          <a:blip r:embed="rId2"/>
          <a:srcRect l="62714" t="4438" b="57837"/>
          <a:stretch>
            <a:fillRect/>
          </a:stretch>
        </p:blipFill>
        <p:spPr bwMode="auto">
          <a:xfrm>
            <a:off x="6143636" y="857232"/>
            <a:ext cx="25003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fsvps.ru/fsvps-docs/style/asf/img/number-thre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857232"/>
            <a:ext cx="2286016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http://agroportal.ua/images/doc/6/0/6076f26-3aa82c931a1ea0b6cf1406617d50202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143380"/>
            <a:ext cx="2500330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https://im0-tub-ru.yandex.net/i?id=0991caa6848d8cdc567f52c78ea89cdc&amp;n=33&amp;h=215&amp;w=28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500570"/>
            <a:ext cx="2286016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ttp://www.russianfareast-news.ru/upload/iblock/935/935f7382a8f6c8510e37c304426546c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500570"/>
            <a:ext cx="2286016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http://mvl-saratov.ru/wp-content/uploads/2011/12/a75f746c-be5c-43ab-a4d3-e7c633776528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2643182"/>
            <a:ext cx="2355857" cy="1378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http://buyreklama.ru/moskva/photos/20827166/%C1%E5%E7%FB%EC%FF%ED%ED%FB%E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3571876"/>
            <a:ext cx="1143007" cy="857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0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342146" y="6021288"/>
            <a:ext cx="6705600" cy="685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РЕКОМЕНДАЦИИ РОССЕЛЬХОЗНАДЗОРА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2844" y="142852"/>
            <a:ext cx="88569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РЕКОМЕНДАЦИИ РОССЕЛЬХОЗНАДЗОРА ПО ПРОФИЛАКТИКЕ АЧС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resbash.ru/foto/2016/9/9520.jpg"/>
          <p:cNvPicPr/>
          <p:nvPr/>
        </p:nvPicPr>
        <p:blipFill>
          <a:blip r:embed="rId2"/>
          <a:srcRect t="10279"/>
          <a:stretch>
            <a:fillRect/>
          </a:stretch>
        </p:blipFill>
        <p:spPr bwMode="auto">
          <a:xfrm>
            <a:off x="642910" y="928670"/>
            <a:ext cx="8143932" cy="5000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0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342146" y="6021288"/>
            <a:ext cx="6705600" cy="685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ОБРАЩЕНИЕ  К ЖИТЕЛЯМ И ГОСТЯМ ЮГРЫ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2844" y="142852"/>
            <a:ext cx="88569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УВАЖАЕМЫЕ ЖИТЕЛИ И ГОСТИ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ХАНТЫ-МАНСИЙСКОГО АВТОНОМНОГО ОКРУГА – ЮГРЫ 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www.xn--80aadacepm6a8cfjd1f9f.xn--p1ai/upload/resize_cache/iblock/1d0/785_459_2/1d0204f7d57acd6a7663b18add29ed2e.jpg"/>
          <p:cNvPicPr/>
          <p:nvPr/>
        </p:nvPicPr>
        <p:blipFill>
          <a:blip r:embed="rId2"/>
          <a:srcRect l="8642" r="9045" b="11213"/>
          <a:stretch>
            <a:fillRect/>
          </a:stretch>
        </p:blipFill>
        <p:spPr bwMode="auto">
          <a:xfrm>
            <a:off x="4000496" y="3000372"/>
            <a:ext cx="4857784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Рисунок 8" descr="https://thetomatos.com/wp-content/uploads/2016/05/public-speak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2374900" cy="22733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751344"/>
            <a:ext cx="65008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Будьте бдительны при содержании и разведении свиней, приобретении продукции свиноводства!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Заболевание легче предупредить, чем ликвидировать последствия!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В случае подозрения, обнаружения признаков африканской чумы свиней, некачественной продукции свиноводства, несанкционированного ввоза свиней, свиной продукции немедленно обращайтесь к ветеринарным специалистам бюджетного учреждения Ханты-Мансийского автономного округа </a:t>
            </a: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Югры </a:t>
            </a: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Ветеринарный центр</a:t>
            </a: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»___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территориальные органы </a:t>
            </a:r>
            <a:r>
              <a:rPr lang="ru-RU" sz="1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госветнадзора____</a:t>
            </a:r>
            <a:r>
              <a:rPr lang="ru-RU" sz="14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81495643"/>
              </p:ext>
            </p:extLst>
          </p:nvPr>
        </p:nvGraphicFramePr>
        <p:xfrm>
          <a:off x="179512" y="2060848"/>
          <a:ext cx="878497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13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3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5EA226"/>
      </a:accent1>
      <a:accent2>
        <a:srgbClr val="0070C0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2443</TotalTime>
  <Words>188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Tw Cen MT</vt:lpstr>
      <vt:lpstr>Wingdings</vt:lpstr>
      <vt:lpstr>Wingdings 2</vt:lpstr>
      <vt:lpstr>Обычная</vt:lpstr>
      <vt:lpstr>АФРИКАНСКАЯ ЧУМА СВИНЕЙ   (памятка населению)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Сабитова Эльвира Фирдависовна</cp:lastModifiedBy>
  <cp:revision>207</cp:revision>
  <cp:lastPrinted>2015-04-06T05:19:31Z</cp:lastPrinted>
  <dcterms:created xsi:type="dcterms:W3CDTF">2015-04-02T13:12:59Z</dcterms:created>
  <dcterms:modified xsi:type="dcterms:W3CDTF">2022-10-27T08:45:23Z</dcterms:modified>
</cp:coreProperties>
</file>