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1" r:id="rId2"/>
    <p:sldId id="259" r:id="rId3"/>
    <p:sldId id="277" r:id="rId4"/>
    <p:sldId id="276" r:id="rId5"/>
    <p:sldId id="278" r:id="rId6"/>
    <p:sldId id="267" r:id="rId7"/>
    <p:sldId id="268" r:id="rId8"/>
    <p:sldId id="269" r:id="rId9"/>
    <p:sldId id="270" r:id="rId10"/>
    <p:sldId id="257" r:id="rId11"/>
    <p:sldId id="258" r:id="rId12"/>
    <p:sldId id="265" r:id="rId13"/>
    <p:sldId id="273" r:id="rId14"/>
    <p:sldId id="274" r:id="rId15"/>
    <p:sldId id="262" r:id="rId16"/>
    <p:sldId id="272" r:id="rId17"/>
    <p:sldId id="271" r:id="rId18"/>
    <p:sldId id="263" r:id="rId19"/>
    <p:sldId id="275" r:id="rId2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5DE210-934C-4D2E-81F4-56C0C73B1491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F1468-0430-4989-8E1B-5EEC31F80C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812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F1468-0430-4989-8E1B-5EEC31F80C2D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059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F1468-0430-4989-8E1B-5EEC31F80C2D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488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FD643-3BB9-4569-B958-9E5E5E27D203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F13A-455E-455D-B227-DECAF6BB0B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827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FD643-3BB9-4569-B958-9E5E5E27D203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F13A-455E-455D-B227-DECAF6BB0B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90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FD643-3BB9-4569-B958-9E5E5E27D203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F13A-455E-455D-B227-DECAF6BB0B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99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FD643-3BB9-4569-B958-9E5E5E27D203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F13A-455E-455D-B227-DECAF6BB0B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85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FD643-3BB9-4569-B958-9E5E5E27D203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F13A-455E-455D-B227-DECAF6BB0B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994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FD643-3BB9-4569-B958-9E5E5E27D203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F13A-455E-455D-B227-DECAF6BB0B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78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FD643-3BB9-4569-B958-9E5E5E27D203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F13A-455E-455D-B227-DECAF6BB0B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936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FD643-3BB9-4569-B958-9E5E5E27D203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F13A-455E-455D-B227-DECAF6BB0B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333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FD643-3BB9-4569-B958-9E5E5E27D203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F13A-455E-455D-B227-DECAF6BB0B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766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FD643-3BB9-4569-B958-9E5E5E27D203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F13A-455E-455D-B227-DECAF6BB0B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678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FD643-3BB9-4569-B958-9E5E5E27D203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F13A-455E-455D-B227-DECAF6BB0B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72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FD643-3BB9-4569-B958-9E5E5E27D203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4F13A-455E-455D-B227-DECAF6BB0B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885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429DF0FA09E7D7BA39575A40CDF53A1911C3353AB3DC0CAA254826A188B0FA0DFF2C3742C80C6595602099CAA458DACC8009276E5E156F81V070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Счетная палата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Ханты-Мансийска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 в сфере закупок товаров, работ, услуг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4211960" y="5733256"/>
            <a:ext cx="4680520" cy="913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Миронов Александр Геннадьевич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 Счетной палаты города Ханты-Мансийска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2" descr="Герб города Ханты-Мансийск | Геральдика.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Герб города Ханты-Мансийск | Геральдика.ру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Герб города Ханты-Мансийск | Геральдика.ру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8" descr="Герб города Ханты-Мансийск | Геральдика.ру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0" descr="Ханты-Мансийск - день города 2022. Ханты-Мансийск - герб и фла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73" y="294621"/>
            <a:ext cx="1301353" cy="1241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765174" y="2780928"/>
            <a:ext cx="8018785" cy="237626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Нарушения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планирования закупок.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Нарушения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формирования начальной (максимальной) цены контракта, а также цены контракта, заключаемого с единственным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поставщиком.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Нарушения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исполнения контрактов.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Иные нарушения.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8783960" y="6569968"/>
            <a:ext cx="36004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54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8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6886" y="476672"/>
            <a:ext cx="8229600" cy="971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7849" rIns="0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650875" indent="-250825" defTabSz="801688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001713" indent="-200025" defTabSz="801688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401763" indent="-200025" defTabSz="801688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803400" indent="-201613" defTabSz="801688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260600" indent="-201613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717800" indent="-201613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175000" indent="-201613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632200" indent="-201613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ts val="375"/>
              </a:spcBef>
            </a:pPr>
            <a:r>
              <a:rPr lang="ru-RU" altLang="ru-RU" sz="2000" b="1" dirty="0">
                <a:solidFill>
                  <a:srgbClr val="990033"/>
                </a:solidFill>
              </a:rPr>
              <a:t>Порядок планирования закупок с 2020 года определен Постановлением Правительства </a:t>
            </a:r>
            <a:r>
              <a:rPr lang="ru-RU" altLang="ru-RU" sz="2000" b="1" dirty="0" smtClean="0">
                <a:solidFill>
                  <a:srgbClr val="990033"/>
                </a:solidFill>
              </a:rPr>
              <a:t>РФ от 30.09.2019г. </a:t>
            </a:r>
            <a:br>
              <a:rPr lang="ru-RU" altLang="ru-RU" sz="2000" b="1" dirty="0" smtClean="0">
                <a:solidFill>
                  <a:srgbClr val="990033"/>
                </a:solidFill>
              </a:rPr>
            </a:br>
            <a:r>
              <a:rPr lang="ru-RU" altLang="ru-RU" sz="2000" b="1" dirty="0" smtClean="0">
                <a:solidFill>
                  <a:srgbClr val="990033"/>
                </a:solidFill>
              </a:rPr>
              <a:t>№ 1279</a:t>
            </a:r>
            <a:endParaRPr lang="ru-RU" altLang="ru-RU" sz="2000" b="1" dirty="0">
              <a:solidFill>
                <a:srgbClr val="990033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459883" y="1346397"/>
            <a:ext cx="8229600" cy="4525963"/>
          </a:xfrm>
        </p:spPr>
        <p:txBody>
          <a:bodyPr/>
          <a:lstStyle/>
          <a:p>
            <a:pPr marL="0" indent="0" algn="ctr" eaLnBrk="1" hangingPunct="1">
              <a:buNone/>
            </a:pPr>
            <a:endParaRPr lang="ru-RU" altLang="ru-RU" sz="1400" b="1" dirty="0" smtClean="0"/>
          </a:p>
          <a:p>
            <a:pPr marL="0" indent="0" algn="ctr" eaLnBrk="1" hangingPunct="1">
              <a:buNone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для утверждения планов-графиков</a:t>
            </a:r>
          </a:p>
          <a:p>
            <a:pPr marL="0" indent="0" algn="ctr" eaLnBrk="1" hangingPunct="1">
              <a:buNone/>
            </a:pPr>
            <a:r>
              <a:rPr lang="ru-RU" altLang="ru-RU" sz="2800" b="1" dirty="0" smtClean="0">
                <a:solidFill>
                  <a:srgbClr val="990033"/>
                </a:solidFill>
              </a:rPr>
              <a:t> </a:t>
            </a:r>
            <a:endParaRPr lang="ru-RU" altLang="ru-RU" sz="2800" b="1" dirty="0" smtClean="0"/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537646" y="2348880"/>
            <a:ext cx="8172450" cy="1512887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 smtClean="0"/>
              <a:t>Планы-графики </a:t>
            </a:r>
            <a:r>
              <a:rPr lang="ru-RU" altLang="ru-RU" sz="1800" dirty="0"/>
              <a:t>закупок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утверждаются </a:t>
            </a:r>
            <a:r>
              <a:rPr lang="ru-RU" altLang="ru-RU" sz="1800" b="1" dirty="0"/>
              <a:t>в</a:t>
            </a:r>
            <a:r>
              <a:rPr lang="ru-RU" altLang="ru-RU" sz="1800" dirty="0"/>
              <a:t> </a:t>
            </a:r>
            <a:r>
              <a:rPr lang="ru-RU" altLang="ru-RU" sz="1800" b="1" dirty="0"/>
              <a:t>течение 10 рабочих дней</a:t>
            </a:r>
            <a:r>
              <a:rPr lang="en-US" altLang="ru-RU" sz="1800" b="1" dirty="0"/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Муниципальными заказчиками – после доведения ЛБО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Бюджетными учреждениями – после утверждения плана ФХД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514400" y="4005064"/>
            <a:ext cx="8172450" cy="11525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Утверждение плана-графика осуществляется </a:t>
            </a:r>
            <a:r>
              <a:rPr lang="ru-RU" altLang="ru-RU" sz="1800" dirty="0" smtClean="0"/>
              <a:t>его подписанием ЭЦП </a:t>
            </a:r>
            <a:r>
              <a:rPr lang="ru-RU" altLang="ru-RU" sz="1800" dirty="0"/>
              <a:t>в единой информационной </a:t>
            </a:r>
            <a:r>
              <a:rPr lang="ru-RU" altLang="ru-RU" sz="1800" dirty="0" smtClean="0"/>
              <a:t>системе</a:t>
            </a:r>
            <a:endParaRPr lang="ru-RU" altLang="ru-RU" sz="1800" dirty="0"/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528656" y="5373216"/>
            <a:ext cx="8172450" cy="1152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Срок плана-графика совпадает со сроком, на который утверждается местный бюджет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31101" y="116632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</a:t>
            </a:r>
            <a:r>
              <a:rPr lang="ru-RU" alt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планирования закупок 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8783960" y="6569968"/>
            <a:ext cx="36004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97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06780" cy="634082"/>
          </a:xfrm>
        </p:spPr>
        <p:txBody>
          <a:bodyPr>
            <a:normAutofit/>
          </a:bodyPr>
          <a:lstStyle/>
          <a:p>
            <a:pPr algn="ctr"/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оснований, чтобы внести правки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план-график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95028" y="1700808"/>
            <a:ext cx="8568952" cy="3960440"/>
          </a:xfrm>
          <a:solidFill>
            <a:srgbClr val="FFFF0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Изменилось нормирование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Изменились лимиты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Общественное обсуждение внесло корректировки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Сэкономили на закупке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Потребовалось детализировать сведения о закупке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Контрольный орган выдал предписание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Закупка признана несостоявшейся</a:t>
            </a: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Расторжение контракта</a:t>
            </a: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Возникли непредвиденные обстоятельства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783960" y="6569968"/>
            <a:ext cx="36004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02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39"/>
            <a:ext cx="5940152" cy="288032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части 7 статьи 16 Федерального закона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05.04.2013 № 44-ФЗ «О контрактной системе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сфере закупок товаров, работ, услуг для обеспечения государственных и муниципальных нужд»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№ 44-ФЗ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 части обеспечения своевременного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утверждения 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плана-графика закупок в форме электронного документа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единой информационной системе в сфере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закупок (сроки нарушения от 1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более дней).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Munzakaz2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692696"/>
            <a:ext cx="3110136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3347864" y="3717032"/>
            <a:ext cx="5490575" cy="2908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срока утверждения плана закупок, плана-графика закупок (вносимых в эти планы изменений) или срока размещения плана закупок, плана-графика закупок (вносимых в эти планы изменений) в единой информационной системе в сфере закупок - влечет наложение </a:t>
            </a:r>
            <a:r>
              <a:rPr lang="ru-RU" altLang="ru-RU" sz="2400" b="1" u="sng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административного штрафа на должностных лиц в размере от пяти тысяч до тридцати тысяч рублей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(часть 4 статьи 7.29.3 КоАП РФ) </a:t>
            </a:r>
          </a:p>
          <a:p>
            <a:pPr algn="just"/>
            <a:endParaRPr lang="ru-RU" altLang="ru-RU" b="1" u="sng" dirty="0" smtClean="0">
              <a:solidFill>
                <a:srgbClr val="990033"/>
              </a:solidFill>
            </a:endParaRPr>
          </a:p>
          <a:p>
            <a:endParaRPr lang="ru-RU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77072"/>
            <a:ext cx="2952328" cy="1835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48680" y="2996952"/>
            <a:ext cx="8229600" cy="494928"/>
          </a:xfrm>
        </p:spPr>
        <p:txBody>
          <a:bodyPr>
            <a:normAutofit fontScale="90000"/>
          </a:bodyPr>
          <a:lstStyle/>
          <a:p>
            <a:r>
              <a:rPr lang="ru-RU" altLang="ru-RU" b="1" dirty="0" smtClean="0">
                <a:solidFill>
                  <a:srgbClr val="990033"/>
                </a:solidFill>
              </a:rPr>
              <a:t>ОТВЕТСТВЕННОСТЬ</a:t>
            </a: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8783960" y="6569968"/>
            <a:ext cx="36004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81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Типовые </a:t>
            </a:r>
            <a:r>
              <a:rPr lang="ru-RU" sz="2000" dirty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нарушения на этапе исполнения </a:t>
            </a:r>
            <a:r>
              <a:rPr lang="ru-RU" sz="2000" dirty="0" smtClean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контрактов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619268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нарушение части 3 статьи 103 Федерального закона от 05.04.2013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44-ФЗ несвоевременно размещаются в реестре контрактов документы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приемке товаров (работ, услуг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об оплате поставленного товара, выполненной работы, оказанной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услуги, а также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начислении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неустоек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(штрафов, пеней)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(нарушение срока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612 календарных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дней).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altLang="ru-RU" sz="1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</a:t>
            </a:r>
            <a:endParaRPr lang="ru-RU" altLang="ru-RU" sz="1600" b="1" dirty="0" smtClean="0">
              <a:solidFill>
                <a:srgbClr val="99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Несвоевременное представление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федеральный орган исполнительной власти, орган исполнительной власти субъекта Российской Федерации, орган местного самоуправления, уполномоченные на ведение реестра контрактов, заключенных заказчиками, реестра контрактов, информации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(сведений) и (или) документов, подлежащих включению в такие реестры контрактов, если направление, представление указанных информации (сведений) и (или) документов являются обязательными в соответствии с законодательством Российской Федерации о контрактной системе в сфере закупок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наложение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административного штрафа на должностных лиц в размере двадцати тысяч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 </a:t>
            </a:r>
            <a:r>
              <a:rPr lang="ru-RU" alt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(часть </a:t>
            </a:r>
            <a:r>
              <a:rPr lang="ru-RU" alt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alt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</a:t>
            </a:r>
            <a:r>
              <a:rPr lang="ru-RU" alt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7.31 </a:t>
            </a:r>
            <a:r>
              <a:rPr lang="ru-RU" alt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КоАП РФ</a:t>
            </a:r>
            <a:r>
              <a:rPr lang="ru-RU" alt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регламентированных частью 13.1 статьи 34 и пунктом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 1 статьи 94 Федерального закона от 05.04.2013 № 44-ФЗ сроков оплаты поставленного товара, выполненной работы, оказанной услуги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(нарушение срока от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дней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altLang="ru-RU" sz="1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</a:t>
            </a:r>
            <a:endParaRPr lang="ru-RU" altLang="ru-RU" sz="1600" b="1" dirty="0">
              <a:solidFill>
                <a:srgbClr val="99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должностным лицом заказчика срока и порядка оплаты товаров (работ, услуг) при осуществлении закупок для обеспечения государственных и муниципальных нужд, в том числе неисполнение обязанности по обеспечению авансирования, предусмотренного государственным или муниципальным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контрактом влечет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наложение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административного штрафа в размере от тридцати тысяч до пятидесяти тысяч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(часть 1 </a:t>
            </a:r>
            <a:r>
              <a:rPr lang="ru-RU" alt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</a:t>
            </a:r>
            <a:r>
              <a:rPr lang="ru-RU" alt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7.32.5 </a:t>
            </a:r>
            <a:r>
              <a:rPr lang="ru-RU" alt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КоАП РФ)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8783960" y="6569968"/>
            <a:ext cx="36004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06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445624" cy="5721499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нарушение требований частей 6, 8 статьи 34 Федерального закона 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05.04.2013 № 44-ФЗ Учреждениями не направляются требования в адрес поставщиков об уплате пени, в установленный срок не исполнивших обязательства по контрактам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требований подпункта «б» пункта 1 части 1 статьи 95 Федерального закона от 05.04.2013 № 44-ФЗ допускаются случаи уменьшения количества поставляемого товара, объема оказываемой услуги более чем на 10 % при исполнении контракта;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Установлены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факты о формальном подходе к приемке оказанных услуг, а также не осуществления должным образом контроля со стороны заказчика 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исполнением поставщиком условий контракта, что нарушает требования части 1 статьи 101 Федерального закона от 05.04.2013 №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44-ФЗ;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недостоверной информации по контрактам, что не соответствует требованиям части 3 статьи 7 Федерального закона от 05.04.2013 № 44-ФЗ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осуществляется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списание начисленных и неуплаченных сумм неустоек (штрафов, пеней)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подпунктом «а» пункта 3 Постановления Правительства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 от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04.07.2018 № 783 «О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списании начисленных поставщику (подрядчику, исполнителю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)…» (в случае если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сумма начисленных и неуплаченных неустоек (штрафов, пеней) не превышает 5 процентов цены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контракта).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Типовые </a:t>
            </a:r>
            <a:r>
              <a:rPr lang="ru-RU" sz="2000" dirty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нарушения на этапе исполнения </a:t>
            </a:r>
            <a:r>
              <a:rPr lang="ru-RU" sz="2000" dirty="0" smtClean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контрактов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783960" y="6569968"/>
            <a:ext cx="36004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86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489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нарушения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обеспечивается выполнение пункта 8.8 Порядка взаимодействия заказчиков и органа, уполномоченного на определение поставщиков (подрядчиков, исполнителей) для заказчиков города Ханты-Мансийск, утвержденного постановлением Администрации города Ханты-Мансийска от 09.03.2021 № 191 «Об определении органа, уполномоченного на определение поставщиков (подрядчиков, исполнителей) для заказчиков города Ханты-Мансийска» в части осуществления заказчиками закупок у единственного поставщика преимущественно с использованием «электронных магазинов»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Ненадлежащее исполнение распоряжения Администрации города Ханты-Мансийска от 01.04.2022 № 26-р «Об утверждении плана первоочередных действий по обеспечению устойчивого развития экономики города Ханты-Мансийска на 2022 год» в части осуществления закупок у субъектов малого предпринимательства, социально ориентированных некоммерческих организаций в размере не менее 85 %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контракты условий, возможность установления которых не предусмотрена законодательством о контрактной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Контракты, заключённые с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единственным поставщиком (подрядчиком, исполнителем)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содержат обязательных условий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ответственности поставщика (подрядчика, исполнителя) за неисполнение или ненадлежащее исполнение обязательств, предусмотренных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контрактом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контрактах, заключённых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единственным поставщиком (подрядчиком, исполнителем),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 обязательное условие, устанавливающее,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цена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(договора)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твёрдой и определяется на весь срок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8783960" y="6569968"/>
            <a:ext cx="36004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82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85964"/>
            <a:ext cx="8856984" cy="6327412"/>
          </a:xfrm>
        </p:spPr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v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нарушение требований пункта 2 статьи 425 ГК РФ, части 1 статьи 2, части 2 статьи 94 Федерального закона от 05.04.2013 № 44-ФЗ выявлены факты заключения муниципальных контрактов с единственными поставщиками, в которых содержатся условия о распространении действия контрактов на отношения сторон, возникшие до их подписания (правовая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изложена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Представлении Счетной палаты РФ от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31.05.2016 № ПР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04-113/04-01, письме Минфина России от 15.07.2017 №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24-02-05/37386, а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постановлении Арбитражного суда Дальневосточного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от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08.04.2022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Ф03-1118/2022 по делу № А51-11419/2021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altLang="ru-RU" sz="14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</a:t>
            </a:r>
            <a:endParaRPr lang="ru-RU" altLang="ru-RU" sz="1400" b="1" dirty="0" smtClean="0">
              <a:solidFill>
                <a:srgbClr val="99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условий контракта, в том числе увеличение цен товаров, работ, услуг, если возможность изменения условий контракта не предусмотрена законодательством Российской Федерации о контрактной системе в сфере закупок, за исключением случаев, предусмотренных частью 4.1 настоящей статьи влечет наложение административного штрафа на должностных лиц в размере двадцати тысяч рублей; на юридических лиц - двухсот тысяч рублей (</a:t>
            </a: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4 статьи 7.32 КоАП РФ)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нарушение положений части 5 статьи 99 Федерального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от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05.04.2013 № 44-ФЗ, подпункта «а» пункта 25 раздела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осуществления контроля, утвержденных постановлением Правительства РФ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06.08.2020 № 1193, не обеспечивается направление проектов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контрактов в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управления финансами Администрации города Ханты-Мансийска, подлежащих заключению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пунктов по части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статьи 93 Федерального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от 05.04.2013 №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44-ФЗ.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altLang="ru-RU" sz="14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</a:t>
            </a:r>
            <a:endParaRPr lang="ru-RU" altLang="ru-RU" sz="1400" b="1" dirty="0" smtClean="0">
              <a:solidFill>
                <a:srgbClr val="99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Непредставление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несвоевременное представление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государственного (муниципального) финансового контроля информации и документов, если представление таких информации и документов является обязательным в соответствии с законодательством Российской Федерации о контрактной системе в сфере закупок, либо представление заведомо недостоверных информации и документов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влечет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наложение административного штрафа на должностных лиц в размере пятнадцати тысяч рублей; на юридических лиц - ста тысяч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 (часть 1 статьи 19.7.2 КоАП РФ).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116632"/>
            <a:ext cx="48370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нарушения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8783960" y="6569968"/>
            <a:ext cx="36004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52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8615" y="485964"/>
            <a:ext cx="8363272" cy="6183396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соблюдаются требования положений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пунктов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5 части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статьи 93 Федерального закона от 05.04.2013 № 44-ФЗ в части предельно-допустимого объема закупок у единственного поставщика (превышение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0,5 до 190 %)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пункту 1 части 4 статьи 24, части 1 статьи 93 Федерального закона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05.04.2013 № 44-ФЗ осуществление закупки товара, работы или услуги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единственного поставщика (подрядчика, исполнителя) допускается на сумму, не превышающую шестисот тысяч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рублей. В ходе проверок выявлены факты заключения Учреждениями нескольких однородных контрактов (на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общую сумму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600 тыс. руб.),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которых усматривается искусственное дробление закупок и уход от конкурентных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процедур.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altLang="ru-RU" sz="18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</a:t>
            </a:r>
            <a:endParaRPr lang="ru-RU" altLang="ru-RU" sz="1800" b="1" dirty="0" smtClean="0">
              <a:solidFill>
                <a:srgbClr val="99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данные нарушения предусмотрена административная ответственность по части 1 статьи 7.29 КоАП РФ с назначением административного штрафа на должностных лиц в размере тридцати тысяч рублей.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51720" y="116632"/>
            <a:ext cx="48370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нарушения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8783960" y="6569968"/>
            <a:ext cx="36004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15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832648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требований части 1 статьи 30 Федерального закона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05.04.2013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44-ФЗ в части осуществления закупок у субъектов малого предпринимательства, социально ориентированных некоммерческих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размере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менее 15 % (в редакции до 01.01.2022).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altLang="ru-RU" sz="18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закупок товаров, работ, услуг для обеспечения государственных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муниципальных нужд у субъектов малого предпринимательства, социально ориентированных некоммерческих организаций в размере менее размера, предусмотренного законодательством Российской Федерации о контрактной системе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закупок влечет наложение административного штрафа на должностных лиц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размере пятидесяти тысяч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 </a:t>
            </a:r>
            <a:r>
              <a:rPr lang="ru-RU" alt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(часть </a:t>
            </a:r>
            <a:r>
              <a:rPr lang="ru-RU" alt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alt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</a:t>
            </a:r>
            <a:r>
              <a:rPr lang="ru-RU" alt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7.30 КоАП </a:t>
            </a:r>
            <a:r>
              <a:rPr lang="ru-RU" alt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РФ)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Неэффективное расходование бюджетных средств при осуществлении закупок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единственного поставщика на поставку продуктов питания для нужд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(например,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анализа договора на поставку продуктов питания установлено, что 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проведения конкурентных закупок Учреждение могло сэкономить средства, полученные из бюджета города в виде субсидий, ориентировочно до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 тыс.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руб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требований части 1 статьи 23 Федерального закона от 05.04.2013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44-ФЗ не указаны идентификационные коды закупок по контрактам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единственного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51720" y="116632"/>
            <a:ext cx="48370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нарушения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8783960" y="6569968"/>
            <a:ext cx="36004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39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068960"/>
            <a:ext cx="8229600" cy="103671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8783960" y="6569968"/>
            <a:ext cx="36004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390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468" cy="65973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закупок осуществляется Счетной палатой Российской Федерации, контрольно-счетными органами субъектов Российской Федерации, образованными законодательными (представительными) органами государственной власти субъектов Российской Федерации,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контрольно-счетными органами муниципальных образований (далее – Органы аудита).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Органы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аудита в сфере закупок осуществляют экспертно-аналитическую, информационную и иную деятельность посредством проверки, анализа и оценки информации о законности, целесообразности, об обоснованности, о своевременности, об эффективности и о результативности расходов на закупки по планируемым к заключению, заключенным и исполненным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контрактам.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проведения контрольных и экспертно-аналитических мероприятий Счетной палатой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Ханты-Мансийска аудит  осуществляется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US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организационного и нормативного обеспечения </a:t>
            </a:r>
            <a:r>
              <a:rPr lang="ru-RU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закупок</a:t>
            </a:r>
            <a:r>
              <a:rPr lang="en-US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6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</a:t>
            </a:r>
            <a:r>
              <a:rPr 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соблюдения требований при формировании начальной (максимальной) </a:t>
            </a:r>
            <a:r>
              <a:rPr lang="ru-RU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контракта</a:t>
            </a:r>
            <a:r>
              <a:rPr lang="en-US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системы планирования закупок, в том числе качества исполнения плана-графика закупок</a:t>
            </a:r>
            <a:r>
              <a:rPr lang="en-US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и объёмов закупок объекта </a:t>
            </a:r>
            <a:r>
              <a:rPr lang="ru-RU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аудита, </a:t>
            </a:r>
            <a:r>
              <a:rPr 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в разрезе способов осуществления закупок (конкурентные способы определения поставщика (подрядчика, исполнителя) или закупка у единственного поставщика (подрядчика, исполнителя</a:t>
            </a:r>
            <a:r>
              <a:rPr lang="ru-RU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r>
              <a:rPr lang="en-US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6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</a:t>
            </a:r>
            <a:r>
              <a:rPr 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соблюдения требований по установлению порядка </a:t>
            </a:r>
            <a:r>
              <a:rPr lang="ru-RU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сроков оплаты </a:t>
            </a:r>
            <a:r>
              <a:rPr lang="ru-RU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</a:t>
            </a:r>
            <a:r>
              <a:rPr lang="ru-RU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контрактах, а также иных требований, предусмотренных положениями о типовых контрактах и законодательством РФ</a:t>
            </a:r>
            <a:r>
              <a:rPr lang="en-US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6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сроков направления (размещения) информации в соответствии с действующим законодательством РФ.</a:t>
            </a:r>
            <a:endParaRPr lang="ru-RU" sz="16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dirty="0"/>
          </a:p>
          <a:p>
            <a:pPr marL="0" indent="0" algn="just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8783960" y="6569968"/>
            <a:ext cx="36004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36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852" y="116632"/>
            <a:ext cx="8229600" cy="634082"/>
          </a:xfrm>
        </p:spPr>
        <p:txBody>
          <a:bodyPr>
            <a:noAutofit/>
          </a:bodyPr>
          <a:lstStyle/>
          <a:p>
            <a:pPr marL="0" indent="0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Контрактная служба заказчика - подразделение, отвечающее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всего цикла закупок.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852" y="800708"/>
            <a:ext cx="8229600" cy="5760640"/>
          </a:xfrm>
        </p:spPr>
        <p:txBody>
          <a:bodyPr/>
          <a:lstStyle/>
          <a:p>
            <a:pPr marL="0" indent="0" algn="ctr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статье 9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05.04.2013 № 44-ФЗ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контрактная система в сфере закупок предусматривает осуществление деятельности заказчика в сфере закупок на профессиональной основе с привлечением квалифицированных специалистов, обладающих теоретическими знаниями и навыками в сфере закупок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20041" y="1916832"/>
            <a:ext cx="410445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Совокупный годовой объем закупок заказчика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45024" y="3086031"/>
            <a:ext cx="237626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менее 100 </a:t>
            </a:r>
            <a:r>
              <a:rPr lang="ru-RU" dirty="0" err="1"/>
              <a:t>млн.руб</a:t>
            </a:r>
            <a:r>
              <a:rPr lang="ru-RU" dirty="0"/>
              <a:t>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35425" y="3104964"/>
            <a:ext cx="237626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более </a:t>
            </a:r>
            <a:r>
              <a:rPr lang="ru-RU" dirty="0"/>
              <a:t>100 </a:t>
            </a:r>
            <a:r>
              <a:rPr lang="ru-RU" dirty="0" err="1"/>
              <a:t>млн.руб</a:t>
            </a:r>
            <a:r>
              <a:rPr lang="ru-RU" dirty="0"/>
              <a:t>.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915816" y="2708920"/>
            <a:ext cx="434681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5634955" y="2744924"/>
            <a:ext cx="377205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11560" y="4293096"/>
            <a:ext cx="3709728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заказчик назначает должностное лицо, ответственное за осуществление закупки или нескольких закупок, включая исполнение каждого контракта (далее - контрактный управляющий)</a:t>
            </a:r>
          </a:p>
        </p:txBody>
      </p:sp>
      <p:sp>
        <p:nvSpPr>
          <p:cNvPr id="11" name="Овал 10"/>
          <p:cNvSpPr/>
          <p:nvPr/>
        </p:nvSpPr>
        <p:spPr>
          <a:xfrm>
            <a:off x="4651223" y="4293095"/>
            <a:ext cx="3702004" cy="23752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sz="1400" dirty="0"/>
              <a:t>создают контрактные службы (при этом создание специального структурного подразделения не является обязательным)</a:t>
            </a:r>
          </a:p>
        </p:txBody>
      </p:sp>
      <p:cxnSp>
        <p:nvCxnSpPr>
          <p:cNvPr id="13" name="Прямая со стрелкой 12"/>
          <p:cNvCxnSpPr>
            <a:stCxn id="5" idx="2"/>
          </p:cNvCxnSpPr>
          <p:nvPr/>
        </p:nvCxnSpPr>
        <p:spPr>
          <a:xfrm flipH="1">
            <a:off x="2771800" y="3878119"/>
            <a:ext cx="361356" cy="4149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6" idx="2"/>
          </p:cNvCxnSpPr>
          <p:nvPr/>
        </p:nvCxnSpPr>
        <p:spPr>
          <a:xfrm>
            <a:off x="5823557" y="3897052"/>
            <a:ext cx="548643" cy="3960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бъект 2"/>
          <p:cNvSpPr txBox="1">
            <a:spLocks/>
          </p:cNvSpPr>
          <p:nvPr/>
        </p:nvSpPr>
        <p:spPr>
          <a:xfrm>
            <a:off x="8783960" y="6569968"/>
            <a:ext cx="36004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51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424936" cy="648072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частью 6 статьи 38 Федерального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05.04.2013 № 44-ФЗ работники контрактной службы, контрактный управляющий должны иметь высшее образование или дополнительное профессиональное образование в сфере закупок.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пункту 2.3 Методических рекомендаций по реализации дополнительных профессиональных программ повышения квалификации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сфере закупок, разработанных Минэкономразвития России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(письмо Минэкономразвития России № 5594-ЕЕ/Д28и,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№ АК-553/06 от 12.03.2015 года)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срок освоения Программ повышения квалификации в сфере закупок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вне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используемых технологий составляет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108 часов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руководителей организаций-заказчиков минимальный срок обучения по таким Программам может быть снижен до 40 часов.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Пунктом 2.8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вышеуказанных Методических рекомендаций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установлено, что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сфере закупок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проводить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мере необходимости, но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реже, чем каждые три года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части 3 статьи 38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05.04.2013 № 44-ФЗ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контрактная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действует в соответствии с положением (регламентом), разработанным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утвержденным на основании типового положения (регламента), утвержденного федеральным органом исполнительной власти по регулированию контрактной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b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сфере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закупок (далее – Регламент)</a:t>
            </a:r>
          </a:p>
          <a:p>
            <a:pPr marL="0" indent="0" algn="ctr">
              <a:buNone/>
            </a:pPr>
            <a:endParaRPr lang="ru-RU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Типовой Регламент о контрактной службе утвержден приказом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Минфина России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31.07.2020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158н «Об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Типового положения (регламента) о контрактной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службе»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600" b="1" i="1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8783960" y="6569968"/>
            <a:ext cx="36004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7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91141" y="347953"/>
            <a:ext cx="748883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выявляемые в рамках проведения контрольных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аналитических мероприятий 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1988840"/>
            <a:ext cx="3888432" cy="44644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уделяется внимание по обеспечению принципа профессионализма, не принимаются меры по поддержанию и повышению уровня квалификации и профессионального образования должностных лиц, занятых в сфере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закупок (не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повторное обучение в сфере закупок товаров, работ, услуг работников Учреждения, принимающих непосредственное  участие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организации и осуществлении закупочной деятельности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рекомендованный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реже, чем каждые три года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6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16016" y="1988840"/>
            <a:ext cx="3888432" cy="44644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Должностные инструкции сотрудников контрактной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службы / регламент о контрактной службе 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приведены в соответствие с действующим законодательством Российской Федерации в сфере закупок товаров, работ, услуг для обеспечения муниципальных нужд и содержат требования, утратившие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силу.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2195736" y="1124744"/>
            <a:ext cx="86409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228184" y="1140041"/>
            <a:ext cx="86409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8783960" y="6569968"/>
            <a:ext cx="36004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482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8373" y="1108923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обоснования НМЦК</a:t>
            </a:r>
            <a:endParaRPr lang="ru-RU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9060" y="1844824"/>
            <a:ext cx="8414920" cy="4176464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Начальная (максимальная) цена контракта и в предусмотренных 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случаях цена 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контракта, заключаемого с единственным поставщиком (подрядчиком, исполнителем), определяются и обосновываются заказчиком посредством применения следующего метода или нескольких следующих 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4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4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сопоставимых рыночных цен (анализа рынка</a:t>
            </a:r>
            <a:r>
              <a:rPr lang="ru-RU" sz="4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4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(приоритетный</a:t>
            </a:r>
            <a:r>
              <a:rPr lang="ru-RU" sz="4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4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нормативный 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(для статьи 19 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05.04.2013 № 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44-ФЗ);</a:t>
            </a: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тарифный 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(часть 8 статьи 22 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05.04.2013 № 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44-ФЗ);</a:t>
            </a: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проектно-сметный 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(часть 9 и 9.1 статьи 22 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05.04.2013 № 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44-ФЗ);</a:t>
            </a: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затратный 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(когда невозможно применить другие методы или в дополнение)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4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иные методы (часть 12 статьи 22 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05.04.2013 № 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44-ФЗ).</a:t>
            </a: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9061" y="188640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</a:t>
            </a:r>
            <a:r>
              <a:rPr lang="ru-RU" alt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</a:t>
            </a:r>
            <a:r>
              <a:rPr lang="ru-RU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формирования начальной (максимальной) цены контракта, а также цены контракта, заключаемого с единственным поставщиком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8783960" y="6569968"/>
            <a:ext cx="36004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26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сопоставимых рыночных цен (анализа рынка)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568952" cy="61206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</a:t>
            </a:r>
            <a:r>
              <a:rPr lang="ru-RU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на этапе формирования НМЦК </a:t>
            </a:r>
            <a:r>
              <a:rPr lang="en-US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Blip>
                <a:blip r:embed="rId2"/>
              </a:buBlip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КП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получены от аффилированного заинтересованного круга лиц (организаций, имеющих в составе учредителей одних и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 же лиц либо один и тот же адрес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организации)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sz="23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Blip>
                <a:blip r:embed="rId2"/>
              </a:buBlip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Используются подложные (сфальсифицированные) КП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Blip>
                <a:blip r:embed="rId2"/>
              </a:buBlip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Отсутствуют документы, подтверждающие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направления (в том числе дату и время) Учреждением запросов ценовой информации и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в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Учреждения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КП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Blip>
                <a:blip r:embed="rId2"/>
              </a:buBlip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КП представлены лицами, не осуществлявшими поставки идентичных ТРУ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Blip>
                <a:blip r:embed="rId2"/>
              </a:buBlip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Запрос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предоставлении ценовой информации направлен менее пяти потенциальным поставщикам (подрядчикам, исполнителям)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Blip>
                <a:blip r:embed="rId2"/>
              </a:buBlip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Ценовая информация собрана по «усеченному» или отличному по описанию характеристик объекту закупки, от объекта, планируемого к закупке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Blip>
                <a:blip r:embed="rId2"/>
              </a:buBlip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Использована ценовая информация из контрактов, которые не были исполнены или по которым взыскивались неустойки (штрафы, пени) в связи с неисполнением или ненадлежащим исполнением обязательств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Blip>
                <a:blip r:embed="rId2"/>
              </a:buBlip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КП представлены лицами, которые в свою очередь не соответствуют 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требованиям, установленным в соответствии с законодательством Российской Федерации к лицам, осуществляющим поставку товара, выполнение работы, оказание услуги, являющихся объектом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закупки (лицензии, аттестаты аккредитации, СРО и т.д.)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Blip>
                <a:blip r:embed="rId2"/>
              </a:buBlip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КП получены от хозяйствующих субъектов, прекративших свою деятельность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Blip>
                <a:blip r:embed="rId2"/>
              </a:buBlip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Допущены математические ошибки в расчете средней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цены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требований статьи 22 Закона № 44-ФЗ (в части использования КП от аффилированных лиц при расчете НМЦК)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отражено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постановлении Четвертого кассационного суда общей юрисдикции от 17.04.2020 № 16-1320/2020.</a:t>
            </a:r>
          </a:p>
          <a:p>
            <a:pPr>
              <a:buBlip>
                <a:blip r:embed="rId2"/>
              </a:buBlip>
            </a:pPr>
            <a:endParaRPr lang="en-US" sz="1800" dirty="0" smtClean="0"/>
          </a:p>
          <a:p>
            <a:pPr>
              <a:buBlip>
                <a:blip r:embed="rId2"/>
              </a:buBlip>
            </a:pPr>
            <a:endParaRPr lang="ru-RU" sz="1800" dirty="0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8783960" y="6569968"/>
            <a:ext cx="36004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64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404665"/>
            <a:ext cx="8363272" cy="3168351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исполнения пункта 19 Национального плана противодействия коррупции на 2021-2024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утвержденного Указом Президента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 от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16.08.2021 № 478 и распоряжения Губернатора автономного округа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12.04.2021 № 96-рг «О плане противодействия коррупции в ХМАО-Югре»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Счетной палатой </a:t>
            </a: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контрольных мероприятий осуществляется проверка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расходования Учреждениями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бюджетных средств, выделенных на противодействие распространению новой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 на предмет нецелевого использования,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недопущения </a:t>
            </a: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предоставления аффилированным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коммерческим структурам неправомерных преимуществ </a:t>
            </a: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оказания им содействия в иной форме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должностными лицами органов местного самоуправления при освоении указанных ассигнований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2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909634"/>
            <a:ext cx="3888433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916305"/>
            <a:ext cx="4248472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8783960" y="6569968"/>
            <a:ext cx="36004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48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597352"/>
          </a:xfrm>
        </p:spPr>
        <p:txBody>
          <a:bodyPr>
            <a:normAutofit fontScale="925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частью 20 статьи 22 Федерального закона от 05.04.2013 № 44-ФЗ приказом Минэкономразвития России от 02.10.2013 № 567 утверждены методические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рекомендации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применению методов определения начальной (максимальной) цены контракта, цены контракта, заключаемого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единственным поставщиком (подрядчиком, исполнителем) (далее - Методические рекомендации от 02.10.2013 № 567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В ходе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проведенных контрольных мероприятий Счетной палатой установлены факты формирования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начальной (максимальной) цены контракта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нарушением требований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частей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 5 и 18 статьи 22 Федерального закона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05.04.2013 № 44-ФЗ, а также Методических рекомендаций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02.10.2013 №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567.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нарушения Методических рекомендаций от 02.10.2013 № 567</a:t>
            </a:r>
            <a:r>
              <a:rPr lang="en-US" sz="1600" b="1" u="sn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b="1" u="sng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размещаются запросы о предоставлении ценовой информации в ЕИС;</a:t>
            </a:r>
          </a:p>
          <a:p>
            <a:pPr lvl="0" algn="just">
              <a:spcBef>
                <a:spcPts val="0"/>
              </a:spcBef>
            </a:pP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осуществляется поиск ценовой информации в реестре контрактов, заключенных заказчиками. При этом целесообразно принимать в расчет информацию о ценах товаров, работ, услуг, содержащуюся в контрактах, которые исполнены и по которым не взыскивались неустойки (штрафы, пени) в связи с неисполнением или ненадлежащим исполнением обязательств, предусмотренных этими контрактами, в течение последних трех лет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spcBef>
                <a:spcPts val="0"/>
              </a:spcBef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запросов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предоставлении ценовой информации исполнителям, не имевшим в течение последних трех лет, предшествующих определению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НМЦК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аналогичных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контрактов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spcBef>
                <a:spcPts val="0"/>
              </a:spcBef>
            </a:pP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в коммерческих предложениях,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полученная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заказчиком по его запросам, не соответствует требованиям, установленным заказчиком в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запросе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коммерческие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предложения, поступившие посредством электронной почты на запросы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предоставлении ценовой информации, в журнале или реестре Заказчика не регистрируются.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altLang="ru-RU" sz="16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</a:t>
            </a:r>
            <a:endParaRPr lang="ru-RU" altLang="ru-RU" sz="1600" b="1" dirty="0" smtClean="0">
              <a:solidFill>
                <a:srgbClr val="99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или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обоснования начальной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(максимальной) цены контракта, обоснования объекта закупки (за исключением описания объекта закупки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влечет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наложение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штрафа на должностных лиц в размере десяти тысяч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(часть </a:t>
            </a:r>
            <a:r>
              <a:rPr lang="en-US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статьи 7.29.3 КоАП РФ)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8783960" y="6569968"/>
            <a:ext cx="36004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75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17622</TotalTime>
  <Words>1837</Words>
  <Application>Microsoft Office PowerPoint</Application>
  <PresentationFormat>Экран (4:3)</PresentationFormat>
  <Paragraphs>166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Счетная палата  города Ханты-Мансийска</vt:lpstr>
      <vt:lpstr>Презентация PowerPoint</vt:lpstr>
      <vt:lpstr>Контрактная служба заказчика - подразделение, отвечающее  за реализацию всего цикла закупок.</vt:lpstr>
      <vt:lpstr>Презентация PowerPoint</vt:lpstr>
      <vt:lpstr>Презентация PowerPoint</vt:lpstr>
      <vt:lpstr>Методы обоснования НМЦК</vt:lpstr>
      <vt:lpstr>Метод сопоставимых рыночных цен (анализа рынка)</vt:lpstr>
      <vt:lpstr>Презентация PowerPoint</vt:lpstr>
      <vt:lpstr>Презентация PowerPoint</vt:lpstr>
      <vt:lpstr>Порядок планирования закупок с 2020 года определен Постановлением Правительства РФ от 30.09.2019г.  № 1279</vt:lpstr>
      <vt:lpstr>Перечень оснований, чтобы внести правки в план-график </vt:lpstr>
      <vt:lpstr>ОТВЕТСТВЕННОСТЬ</vt:lpstr>
      <vt:lpstr>  Типовые нарушения на этапе исполнения контрактов </vt:lpstr>
      <vt:lpstr>  Типовые нарушения на этапе исполнения контрактов </vt:lpstr>
      <vt:lpstr>Иные нарушения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Типовые нарушения при планирования закупок в рамках контрактной системы</dc:title>
  <dc:creator>Миронов Александр Геннадьевич</dc:creator>
  <cp:lastModifiedBy>Миронов Александр Геннадьевич</cp:lastModifiedBy>
  <cp:revision>116</cp:revision>
  <cp:lastPrinted>2022-12-20T05:38:15Z</cp:lastPrinted>
  <dcterms:created xsi:type="dcterms:W3CDTF">2022-12-14T06:40:10Z</dcterms:created>
  <dcterms:modified xsi:type="dcterms:W3CDTF">2023-05-18T04:02:35Z</dcterms:modified>
</cp:coreProperties>
</file>