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theme/themeOverride7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8" r:id="rId1"/>
  </p:sldMasterIdLst>
  <p:notesMasterIdLst>
    <p:notesMasterId r:id="rId10"/>
  </p:notesMasterIdLst>
  <p:sldIdLst>
    <p:sldId id="366" r:id="rId2"/>
    <p:sldId id="378" r:id="rId3"/>
    <p:sldId id="379" r:id="rId4"/>
    <p:sldId id="377" r:id="rId5"/>
    <p:sldId id="380" r:id="rId6"/>
    <p:sldId id="382" r:id="rId7"/>
    <p:sldId id="383" r:id="rId8"/>
    <p:sldId id="384" r:id="rId9"/>
  </p:sldIdLst>
  <p:sldSz cx="9144000" cy="5143500" type="screen16x9"/>
  <p:notesSz cx="6797675" cy="99282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kitaeva" initials="s" lastIdx="26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5C5C5"/>
    <a:srgbClr val="3C4C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660B408-B3CF-4A94-85FC-2B1E0A45F4A2}" styleName="Темный стиль 2 - акцент 1/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Темный стиль 2 - акцент 3/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46F890A9-2807-4EBB-B81D-B2AA78EC7F39}" styleName="Темный стиль 2 - акцент 5/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FD0F851-EC5A-4D38-B0AD-8093EC10F338}" styleName="Светлый стиль 1 -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—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5216" autoAdjust="0"/>
    <p:restoredTop sz="98841" autoAdjust="0"/>
  </p:normalViewPr>
  <p:slideViewPr>
    <p:cSldViewPr>
      <p:cViewPr>
        <p:scale>
          <a:sx n="164" d="100"/>
          <a:sy n="164" d="100"/>
        </p:scale>
        <p:origin x="-114" y="19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780E21A1-78BC-484C-B62E-5072E8F39757}" type="datetimeFigureOut">
              <a:rPr lang="ru-RU"/>
              <a:pPr>
                <a:defRPr/>
              </a:pPr>
              <a:t>05.09.2022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060B01FD-7E94-4EC0-8A1C-3ECEB12E7EB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7915033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6350"/>
            <a:ext cx="9144000" cy="5149850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300" y="1803400"/>
            <a:ext cx="5825202" cy="1234727"/>
          </a:xfrm>
        </p:spPr>
        <p:txBody>
          <a:bodyPr anchor="b">
            <a:noAutofit/>
          </a:bodyPr>
          <a:lstStyle>
            <a:lvl1pPr algn="r">
              <a:defRPr sz="405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300" y="3038125"/>
            <a:ext cx="5825202" cy="822674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2E12B9D-B226-4F04-8A77-6BF39D226A8E}" type="datetimeFigureOut">
              <a:rPr lang="ru-RU" smtClean="0"/>
              <a:pPr>
                <a:defRPr/>
              </a:pPr>
              <a:t>05.09.2022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F10E3B-18AA-4F82-ABB5-A011DDD93958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502861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457200"/>
            <a:ext cx="6447501" cy="2552700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3352800"/>
            <a:ext cx="6447501" cy="1178222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3D1AE08-AE4B-4C16-9035-E3DDD39B0CBD}" type="datetimeFigureOut">
              <a:rPr lang="ru-RU" smtClean="0"/>
              <a:pPr>
                <a:defRPr/>
              </a:pPr>
              <a:t>05.09.2022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DEC88D-BA01-461F-85C2-78D0B5539BD8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883980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8500" y="457200"/>
            <a:ext cx="6070601" cy="2266950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24604" y="2724150"/>
            <a:ext cx="5418393" cy="28575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3352800"/>
            <a:ext cx="6447501" cy="1178222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3D1AE08-AE4B-4C16-9035-E3DDD39B0CBD}" type="datetimeFigureOut">
              <a:rPr lang="ru-RU" smtClean="0"/>
              <a:pPr>
                <a:defRPr/>
              </a:pPr>
              <a:t>05.09.2022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DEC88D-BA01-461F-85C2-78D0B5539BD8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20" name="TextBox 19"/>
          <p:cNvSpPr txBox="1"/>
          <p:nvPr/>
        </p:nvSpPr>
        <p:spPr>
          <a:xfrm>
            <a:off x="406403" y="592784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669758" y="2164917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92588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1448991"/>
            <a:ext cx="6447501" cy="1946595"/>
          </a:xfrm>
        </p:spPr>
        <p:txBody>
          <a:bodyPr anchor="b">
            <a:normAutofit/>
          </a:bodyPr>
          <a:lstStyle>
            <a:lvl1pPr algn="l">
              <a:defRPr sz="33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3395586"/>
            <a:ext cx="6447501" cy="1135436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3D1AE08-AE4B-4C16-9035-E3DDD39B0CBD}" type="datetimeFigureOut">
              <a:rPr lang="ru-RU" smtClean="0"/>
              <a:pPr>
                <a:defRPr/>
              </a:pPr>
              <a:t>05.09.2022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DEC88D-BA01-461F-85C2-78D0B5539BD8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661690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8500" y="457200"/>
            <a:ext cx="6070601" cy="2266950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07999" y="3009900"/>
            <a:ext cx="6447502" cy="385686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3395586"/>
            <a:ext cx="6447501" cy="1135436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3D1AE08-AE4B-4C16-9035-E3DDD39B0CBD}" type="datetimeFigureOut">
              <a:rPr lang="ru-RU" smtClean="0"/>
              <a:pPr>
                <a:defRPr/>
              </a:pPr>
              <a:t>05.09.2022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DEC88D-BA01-461F-85C2-78D0B5539BD8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24" name="TextBox 23"/>
          <p:cNvSpPr txBox="1"/>
          <p:nvPr/>
        </p:nvSpPr>
        <p:spPr>
          <a:xfrm>
            <a:off x="406403" y="592784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669758" y="2164917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884704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457200"/>
            <a:ext cx="6441152" cy="2266950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07999" y="3009900"/>
            <a:ext cx="6447502" cy="385686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3395586"/>
            <a:ext cx="6447501" cy="1135436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3D1AE08-AE4B-4C16-9035-E3DDD39B0CBD}" type="datetimeFigureOut">
              <a:rPr lang="ru-RU" smtClean="0"/>
              <a:pPr>
                <a:defRPr/>
              </a:pPr>
              <a:t>05.09.2022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DEC88D-BA01-461F-85C2-78D0B5539BD8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916983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6C2ED12-62DA-43C5-84C8-CC52D0FB2DF7}" type="datetimeFigureOut">
              <a:rPr lang="ru-RU" smtClean="0"/>
              <a:pPr>
                <a:defRPr/>
              </a:pPr>
              <a:t>05.09.2022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E91A75-9835-478E-9CB8-4314434FDA70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407899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5755" y="457200"/>
            <a:ext cx="978557" cy="3938588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8001" y="457200"/>
            <a:ext cx="5295113" cy="39385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4398A85-77D4-4754-808D-F3BB4908CC12}" type="datetimeFigureOut">
              <a:rPr lang="ru-RU" smtClean="0"/>
              <a:pPr>
                <a:defRPr/>
              </a:pPr>
              <a:t>05.09.2022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B14DEF-D05E-4701-B910-37494AE9B967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00684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7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2B99CB3-471C-4299-967B-EE2BEDD9BAEC}" type="datetimeFigureOut">
              <a:rPr lang="ru-RU" smtClean="0"/>
              <a:pPr>
                <a:defRPr/>
              </a:pPr>
              <a:t>05.09.2022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B0F749-5380-4B62-BFE8-5A4841F30956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499151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2025651"/>
            <a:ext cx="6447501" cy="1369936"/>
          </a:xfrm>
        </p:spPr>
        <p:txBody>
          <a:bodyPr anchor="b"/>
          <a:lstStyle>
            <a:lvl1pPr algn="l">
              <a:defRPr sz="3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3395586"/>
            <a:ext cx="6447501" cy="645300"/>
          </a:xfrm>
        </p:spPr>
        <p:txBody>
          <a:bodyPr anchor="t"/>
          <a:lstStyle>
            <a:lvl1pPr marL="0" indent="0" algn="l">
              <a:buNone/>
              <a:defRPr sz="15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0B51BCE-E7E0-4B3C-89B3-A70A7D130C67}" type="datetimeFigureOut">
              <a:rPr lang="ru-RU" smtClean="0"/>
              <a:pPr>
                <a:defRPr/>
              </a:pPr>
              <a:t>05.09.2022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4CA716-9D7B-4E2A-B818-DE0B47127CC3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150721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1" y="1620442"/>
            <a:ext cx="3138026" cy="291057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17477" y="1620442"/>
            <a:ext cx="3138026" cy="29105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D47AF3E-17D5-4EAF-9205-A35D320F9EC3}" type="datetimeFigureOut">
              <a:rPr lang="ru-RU" smtClean="0"/>
              <a:pPr>
                <a:defRPr/>
              </a:pPr>
              <a:t>05.09.2022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B2EF45-64AB-43AC-8814-2FDB9B736D8C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84041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6809" y="1620737"/>
            <a:ext cx="3139217" cy="432197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6809" y="2052934"/>
            <a:ext cx="3139217" cy="2478088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16287" y="1620737"/>
            <a:ext cx="3139214" cy="432197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16288" y="2052934"/>
            <a:ext cx="3139213" cy="2478088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6BA5A26-F2F0-4B10-857B-0973208B8AB5}" type="datetimeFigureOut">
              <a:rPr lang="ru-RU" smtClean="0"/>
              <a:pPr>
                <a:defRPr/>
              </a:pPr>
              <a:t>05.09.2022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30585B-F255-41EE-A4C6-72284A6265D4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002673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457200"/>
            <a:ext cx="6447501" cy="990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988897A-1074-415F-9020-0181D0887A21}" type="datetimeFigureOut">
              <a:rPr lang="ru-RU" smtClean="0"/>
              <a:pPr>
                <a:defRPr/>
              </a:pPr>
              <a:t>05.09.2022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6302D2-A6CB-4CCF-8E5E-F8CDF7A38C5E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006678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1C35C8D-E587-4580-B44B-3A52385BF67F}" type="datetimeFigureOut">
              <a:rPr lang="ru-RU" smtClean="0"/>
              <a:pPr>
                <a:defRPr/>
              </a:pPr>
              <a:t>05.09.2022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313138-36C1-447A-ABCC-659353071915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341244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1123953"/>
            <a:ext cx="2890896" cy="958850"/>
          </a:xfrm>
        </p:spPr>
        <p:txBody>
          <a:bodyPr anchor="b">
            <a:normAutofit/>
          </a:bodyPr>
          <a:lstStyle>
            <a:lvl1pPr>
              <a:defRPr sz="1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0346" y="386193"/>
            <a:ext cx="3385156" cy="4144828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2082802"/>
            <a:ext cx="2890896" cy="1938337"/>
          </a:xfrm>
        </p:spPr>
        <p:txBody>
          <a:bodyPr>
            <a:normAutofit/>
          </a:bodyPr>
          <a:lstStyle>
            <a:lvl1pPr marL="0" indent="0">
              <a:buNone/>
              <a:defRPr sz="1050"/>
            </a:lvl1pPr>
            <a:lvl2pPr marL="342797" indent="0">
              <a:buNone/>
              <a:defRPr sz="1050"/>
            </a:lvl2pPr>
            <a:lvl3pPr marL="685595" indent="0">
              <a:buNone/>
              <a:defRPr sz="900"/>
            </a:lvl3pPr>
            <a:lvl4pPr marL="1028392" indent="0">
              <a:buNone/>
              <a:defRPr sz="750"/>
            </a:lvl4pPr>
            <a:lvl5pPr marL="1371188" indent="0">
              <a:buNone/>
              <a:defRPr sz="750"/>
            </a:lvl5pPr>
            <a:lvl6pPr marL="1713986" indent="0">
              <a:buNone/>
              <a:defRPr sz="750"/>
            </a:lvl6pPr>
            <a:lvl7pPr marL="2056783" indent="0">
              <a:buNone/>
              <a:defRPr sz="750"/>
            </a:lvl7pPr>
            <a:lvl8pPr marL="2399580" indent="0">
              <a:buNone/>
              <a:defRPr sz="750"/>
            </a:lvl8pPr>
            <a:lvl9pPr marL="2742377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26F1876-EF24-4ABA-9337-B2BA3C0E8F3A}" type="datetimeFigureOut">
              <a:rPr lang="ru-RU" smtClean="0"/>
              <a:pPr>
                <a:defRPr/>
              </a:pPr>
              <a:t>05.09.2022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06412F-847C-4767-8C08-A8A7CD9275E3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866945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3600450"/>
            <a:ext cx="6447500" cy="425054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8001" y="457200"/>
            <a:ext cx="6447501" cy="2884289"/>
          </a:xfrm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4025504"/>
            <a:ext cx="6447500" cy="505518"/>
          </a:xfrm>
        </p:spPr>
        <p:txBody>
          <a:bodyPr>
            <a:normAutofit/>
          </a:bodyPr>
          <a:lstStyle>
            <a:lvl1pPr marL="0" indent="0">
              <a:buNone/>
              <a:defRPr sz="9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5CE660B-27EC-40E3-8418-502F19531730}" type="datetimeFigureOut">
              <a:rPr lang="ru-RU" smtClean="0"/>
              <a:pPr>
                <a:defRPr/>
              </a:pPr>
              <a:t>05.09.2022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8214CC-792F-4D79-A209-493EF5E08FAF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106300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6350"/>
            <a:ext cx="9144000" cy="5149850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8001" y="457200"/>
            <a:ext cx="6447501" cy="9906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1620442"/>
            <a:ext cx="6447501" cy="29105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3850" y="4531022"/>
            <a:ext cx="683954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53D1AE08-AE4B-4C16-9035-E3DDD39B0CBD}" type="datetimeFigureOut">
              <a:rPr lang="ru-RU" smtClean="0"/>
              <a:pPr>
                <a:defRPr/>
              </a:pPr>
              <a:t>05.09.2022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8001" y="4531022"/>
            <a:ext cx="4723209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2998" y="4531022"/>
            <a:ext cx="512504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12DEC88D-BA01-461F-85C2-78D0B5539BD8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913972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31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37" r:id="rId9"/>
    <p:sldLayoutId id="2147483738" r:id="rId10"/>
    <p:sldLayoutId id="2147483739" r:id="rId11"/>
    <p:sldLayoutId id="2147483740" r:id="rId12"/>
    <p:sldLayoutId id="2147483741" r:id="rId13"/>
    <p:sldLayoutId id="2147483742" r:id="rId14"/>
    <p:sldLayoutId id="2147483743" r:id="rId15"/>
    <p:sldLayoutId id="2147483744" r:id="rId16"/>
  </p:sldLayoutIdLst>
  <p:txStyles>
    <p:titleStyle>
      <a:lvl1pPr algn="l" defTabSz="342900" rtl="0" eaLnBrk="1" latinLnBrk="0" hangingPunct="1">
        <a:spcBef>
          <a:spcPct val="0"/>
        </a:spcBef>
        <a:buNone/>
        <a:defRPr sz="27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57175" indent="-257175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3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1203598"/>
            <a:ext cx="6519509" cy="3198612"/>
          </a:xfrm>
          <a:noFill/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5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Нормирование в сфере закупок</a:t>
            </a:r>
            <a:endParaRPr lang="ru-RU" sz="5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0291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8001" y="457200"/>
            <a:ext cx="6447501" cy="674390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Что такое нормирование в закупках?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8001" y="1101558"/>
            <a:ext cx="6872311" cy="3630431"/>
          </a:xfrm>
        </p:spPr>
        <p:txBody>
          <a:bodyPr>
            <a:normAutofit lnSpcReduction="10000"/>
          </a:bodyPr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Заказчики не могут приобретать товары, работы или услуги, обладающие избыточными потребительскими свойствами или являющиеся предметами роскоши. Для этого существует нормирование в сфере закупок.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Нормирование в сфере закупок – это установление требований к закупаемым товарам, работам, услугам (в том числе предельной 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цены) 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(или) нормативных затрат на обеспечение функций государственных органов, органов управления государственными внебюджетными фондами, муниципальных органов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 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требованиями 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понимаются требования к количеству, потребительским свойствам (в том числе характеристикам качества) и иным характеристикам, позволяющие обеспечить государственные и муниципальные нужды, но не приводящие к закупкам товаров, работ, услуг, которые имеют избыточные потребительские свойства или являются предметами роскоши.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Нормирование осуществляется в соответствии со статьёй 19 Закона 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44-ФЗ.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несоблюдение требований, установленных в документах нормирования, предусмотрен административный штраф в размере до 50 тыс. руб. (ч.1 ст.7.29.3 КоАП РФ).</a:t>
            </a: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8755308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67494"/>
            <a:ext cx="7016327" cy="860154"/>
          </a:xfrm>
        </p:spPr>
        <p:txBody>
          <a:bodyPr vert="horz" lIns="91440" tIns="45720" rIns="91440" bIns="45720" rtlCol="0" anchor="t">
            <a:normAutofit fontScale="90000"/>
          </a:bodyPr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Нормирование закупок 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контрактной системе</a:t>
            </a:r>
            <a:b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19 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Закона №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44-ФЗ)</a:t>
            </a:r>
          </a:p>
        </p:txBody>
      </p:sp>
      <p:sp>
        <p:nvSpPr>
          <p:cNvPr id="11" name="Объект 10"/>
          <p:cNvSpPr>
            <a:spLocks noGrp="1"/>
          </p:cNvSpPr>
          <p:nvPr>
            <p:ph idx="1"/>
          </p:nvPr>
        </p:nvSpPr>
        <p:spPr>
          <a:xfrm>
            <a:off x="508001" y="1127648"/>
            <a:ext cx="6512271" cy="3388318"/>
          </a:xfrm>
          <a:ln>
            <a:noFill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pPr marL="0" indent="0">
              <a:buNone/>
            </a:pPr>
            <a:r>
              <a:rPr lang="ru-RU" dirty="0" smtClean="0"/>
              <a:t>                              </a:t>
            </a:r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pPr marL="0" indent="0" algn="ctr">
              <a:buNone/>
            </a:pPr>
            <a:endPara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(или)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463539" y="1254991"/>
            <a:ext cx="2592288" cy="64807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Виды нормирования</a:t>
            </a:r>
            <a:endParaRPr lang="ru-RU" sz="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852490" y="2564003"/>
            <a:ext cx="2279349" cy="6454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 к объектам закупки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427984" y="2561399"/>
            <a:ext cx="2520280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Нормативные</a:t>
            </a:r>
            <a:r>
              <a:rPr lang="ru-RU" dirty="0" smtClean="0"/>
              <a:t>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затраты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852490" y="3873016"/>
            <a:ext cx="2279349" cy="6429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Товары, работы, услуги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4427984" y="3874328"/>
            <a:ext cx="2520280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органов власти</a:t>
            </a:r>
          </a:p>
        </p:txBody>
      </p:sp>
      <p:cxnSp>
        <p:nvCxnSpPr>
          <p:cNvPr id="13" name="Прямая со стрелкой 12"/>
          <p:cNvCxnSpPr/>
          <p:nvPr/>
        </p:nvCxnSpPr>
        <p:spPr>
          <a:xfrm flipH="1">
            <a:off x="2699792" y="1903063"/>
            <a:ext cx="360040" cy="65833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4572000" y="1900458"/>
            <a:ext cx="432048" cy="65711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>
            <a:stCxn id="9" idx="0"/>
            <a:endCxn id="7" idx="2"/>
          </p:cNvCxnSpPr>
          <p:nvPr/>
        </p:nvCxnSpPr>
        <p:spPr>
          <a:xfrm flipV="1">
            <a:off x="1992165" y="3209471"/>
            <a:ext cx="0" cy="66354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flipV="1">
            <a:off x="5796136" y="3208159"/>
            <a:ext cx="0" cy="66485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6776128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267494"/>
            <a:ext cx="6552728" cy="899704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Нормативно-правовое регулирование нормирования</a:t>
            </a:r>
            <a:endParaRPr lang="ru-RU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763688" y="1550820"/>
            <a:ext cx="3852428" cy="7672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Правительство РФ устанавливает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74002" y="2859782"/>
            <a:ext cx="2952328" cy="12891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Общие требования к </a:t>
            </a:r>
            <a:r>
              <a:rPr lang="ru-RU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порядку </a:t>
            </a:r>
            <a:r>
              <a:rPr lang="ru-RU" sz="1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принятия </a:t>
            </a:r>
            <a:r>
              <a:rPr lang="ru-RU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правовых актов о </a:t>
            </a:r>
            <a:r>
              <a:rPr lang="ru-RU" sz="1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нормировании (</a:t>
            </a:r>
            <a:r>
              <a:rPr lang="ru-RU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Правительства РФ от 18.05.2015 № </a:t>
            </a:r>
            <a:r>
              <a:rPr lang="ru-RU" sz="1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476)</a:t>
            </a:r>
            <a:endParaRPr lang="ru-RU" sz="11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923928" y="2834939"/>
            <a:ext cx="3487934" cy="13139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Общие </a:t>
            </a:r>
            <a:r>
              <a:rPr lang="ru-RU" sz="1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правила определения:</a:t>
            </a:r>
          </a:p>
          <a:p>
            <a:pPr marL="171450" indent="-171450">
              <a:buFontTx/>
              <a:buChar char="-"/>
            </a:pPr>
            <a:r>
              <a:rPr lang="ru-RU" sz="1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Требований к товарам, работам, услугам (в том числе предельные цены) (</a:t>
            </a:r>
            <a:r>
              <a:rPr lang="ru-RU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Правительства РФ от 02.09.2015 № 926</a:t>
            </a:r>
            <a:r>
              <a:rPr lang="ru-RU" sz="1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171450" indent="-171450">
              <a:buFontTx/>
              <a:buChar char="-"/>
            </a:pPr>
            <a:r>
              <a:rPr lang="ru-RU" sz="1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Нормативных затрат на обеспечение функций (</a:t>
            </a:r>
            <a:r>
              <a:rPr lang="ru-RU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Правительства РФ от 13.10.2014 </a:t>
            </a:r>
            <a:r>
              <a:rPr lang="ru-RU" sz="1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№1047)</a:t>
            </a:r>
            <a:endParaRPr lang="ru-RU" sz="11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8" name="Прямая со стрелкой 7"/>
          <p:cNvCxnSpPr/>
          <p:nvPr/>
        </p:nvCxnSpPr>
        <p:spPr>
          <a:xfrm flipH="1">
            <a:off x="1691680" y="2318065"/>
            <a:ext cx="720080" cy="51687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4499992" y="2318065"/>
            <a:ext cx="648072" cy="49123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9512038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87624" y="1347614"/>
            <a:ext cx="5832648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естные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администрации в </a:t>
            </a:r>
            <a:r>
              <a:rPr lang="ru-RU" sz="16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соответствии с общими правилами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нормирования устанавливают</a:t>
            </a:r>
            <a:endPara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23528" y="3262672"/>
            <a:ext cx="2592288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 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порядку принятия правовых актов о 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нормировании (Постановление 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Администрации города Ханты-Мансийска от 11.11.2015 № 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1259)</a:t>
            </a:r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419872" y="3262672"/>
            <a:ext cx="4464496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Правила определения:</a:t>
            </a:r>
          </a:p>
          <a:p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Требований 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закупаемым 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товаров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работ, услуг (в том числе предельные цены товаров, работ, услуг) 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(Постановление 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Администрации города Ханты-Мансийска от 26.02.2016 № 202)</a:t>
            </a:r>
          </a:p>
          <a:p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Нормативных затрат на обеспечение функций 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(Постановление 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Администрации города Ханты-Мансийска от 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02.06.2022 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 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573)</a:t>
            </a:r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683568" y="267494"/>
            <a:ext cx="6552728" cy="899704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Нормативно-правовое регулирование нормирования</a:t>
            </a:r>
            <a:endParaRPr lang="ru-RU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Прямая со стрелкой 8"/>
          <p:cNvCxnSpPr/>
          <p:nvPr/>
        </p:nvCxnSpPr>
        <p:spPr>
          <a:xfrm flipH="1">
            <a:off x="2051720" y="2499742"/>
            <a:ext cx="1008112" cy="73043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4716016" y="2499742"/>
            <a:ext cx="864096" cy="73043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9132181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87624" y="1347614"/>
            <a:ext cx="5832648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Главные распорядители </a:t>
            </a:r>
            <a:r>
              <a:rPr lang="ru-RU" sz="1600" b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бюджетных средств </a:t>
            </a:r>
            <a:r>
              <a:rPr lang="ru-RU" sz="16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соответствии с правилами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утверждают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себя и подведомственных учреждений</a:t>
            </a:r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67544" y="3230177"/>
            <a:ext cx="3744416" cy="13577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 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закупаемым ими, их территориальными органами (подразделениями) и подведомственными указанным органам казенными учреждениями и бюджетными учреждениями 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товаров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работ, услуг (в том числе предельные 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цены)</a:t>
            </a:r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776970" y="3230177"/>
            <a:ext cx="3096344" cy="13577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Нормативные 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затраты на обеспечение функций указанных органов и подведомственных им казенных учреждений</a:t>
            </a:r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683568" y="267494"/>
            <a:ext cx="6552728" cy="899704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Нормативно-правовое регулирование нормирования</a:t>
            </a:r>
            <a:endParaRPr lang="ru-RU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Прямая со стрелкой 8"/>
          <p:cNvCxnSpPr/>
          <p:nvPr/>
        </p:nvCxnSpPr>
        <p:spPr>
          <a:xfrm flipH="1">
            <a:off x="2123728" y="2499741"/>
            <a:ext cx="1008112" cy="73043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5436096" y="2499741"/>
            <a:ext cx="864096" cy="73043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664793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755576" y="457200"/>
            <a:ext cx="6199926" cy="602382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Ответственность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3" y="1059582"/>
            <a:ext cx="7056783" cy="3456384"/>
          </a:xfrm>
        </p:spPr>
        <p:txBody>
          <a:bodyPr>
            <a:normAutofit/>
          </a:bodyPr>
          <a:lstStyle/>
          <a:p>
            <a:pPr marL="0" indent="358775" algn="just">
              <a:buNone/>
            </a:pP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Правила нормирования, требования к 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товарам, работам, услугам и нормативные 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затраты на обеспечение функций 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подлежат 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размещению в единой информационной 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системе.</a:t>
            </a:r>
          </a:p>
          <a:p>
            <a:pPr marL="0" indent="358775">
              <a:buNone/>
            </a:pP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Неразмещение 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документов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размещение которых предусмотрено 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Законом 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№44-ФЗ  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влечет 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наложение административного штрафа на должностных лиц в размере 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50 000 рублей, 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юридических лиц 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500 000 рублей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ru-RU" sz="1800" i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18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Наказание </a:t>
            </a:r>
            <a:r>
              <a:rPr lang="ru-RU" sz="18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предусмотрено  частью 3 статьи 7.30 КоАП.</a:t>
            </a:r>
          </a:p>
          <a:p>
            <a:pPr marL="0" indent="0" algn="just">
              <a:buNone/>
            </a:pPr>
            <a:endParaRPr lang="ru-RU" sz="1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sz="1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58433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8001" y="457200"/>
            <a:ext cx="6447501" cy="530374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9441" y="1131590"/>
            <a:ext cx="6800303" cy="3240360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соответствии с ч. 8 ст. 99 Закона №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44-ФЗ, органы 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внутреннего муниципального финансового контроля осуществляют контроль в отношении соблюдения правил нормирования в сфере закупок.</a:t>
            </a:r>
          </a:p>
          <a:p>
            <a:pPr algn="just"/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соответствии с п. 2.4 Приказа Генеральной 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Прокуратуры 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РФ от 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 января 2021 г №6, прокуроры субъектов РФ осуществляют 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проверку соблюдения заказчиками 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требований 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ценообразованию, нормированию закупаемых товаров, работ и услуг, пресекая средствами прокурорского надзора закупки 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избыточными потребительскими свойствами, а также являющихся предметами 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роскоши.</a:t>
            </a:r>
          </a:p>
          <a:p>
            <a:pPr algn="just"/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соответствии со ст. 100 Закона №44-ФЗ, 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нормативно-правовыми актами 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государственных органов, муниципальных 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органов, 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Главные распорядители бюджетных средств осуществляют ведомственный контроль за соблюдением 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требований о нормировании в сфере закупок в 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отношении подведомственных им 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заказчиков.</a:t>
            </a:r>
            <a:endParaRPr lang="ru-RU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82776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Грань">
    <a:dk1>
      <a:sysClr val="windowText" lastClr="000000"/>
    </a:dk1>
    <a:lt1>
      <a:sysClr val="window" lastClr="FFFFFF"/>
    </a:lt1>
    <a:dk2>
      <a:srgbClr val="2C3C43"/>
    </a:dk2>
    <a:lt2>
      <a:srgbClr val="EBEBEB"/>
    </a:lt2>
    <a:accent1>
      <a:srgbClr val="90C226"/>
    </a:accent1>
    <a:accent2>
      <a:srgbClr val="54A021"/>
    </a:accent2>
    <a:accent3>
      <a:srgbClr val="E6B91E"/>
    </a:accent3>
    <a:accent4>
      <a:srgbClr val="E76618"/>
    </a:accent4>
    <a:accent5>
      <a:srgbClr val="C42F1A"/>
    </a:accent5>
    <a:accent6>
      <a:srgbClr val="918655"/>
    </a:accent6>
    <a:hlink>
      <a:srgbClr val="99CA3C"/>
    </a:hlink>
    <a:folHlink>
      <a:srgbClr val="B9D181"/>
    </a:folHlink>
  </a:clrScheme>
</a:themeOverride>
</file>

<file path=ppt/theme/themeOverride2.xml><?xml version="1.0" encoding="utf-8"?>
<a:themeOverride xmlns:a="http://schemas.openxmlformats.org/drawingml/2006/main">
  <a:clrScheme name="Грань">
    <a:dk1>
      <a:sysClr val="windowText" lastClr="000000"/>
    </a:dk1>
    <a:lt1>
      <a:sysClr val="window" lastClr="FFFFFF"/>
    </a:lt1>
    <a:dk2>
      <a:srgbClr val="2C3C43"/>
    </a:dk2>
    <a:lt2>
      <a:srgbClr val="EBEBEB"/>
    </a:lt2>
    <a:accent1>
      <a:srgbClr val="90C226"/>
    </a:accent1>
    <a:accent2>
      <a:srgbClr val="54A021"/>
    </a:accent2>
    <a:accent3>
      <a:srgbClr val="E6B91E"/>
    </a:accent3>
    <a:accent4>
      <a:srgbClr val="E76618"/>
    </a:accent4>
    <a:accent5>
      <a:srgbClr val="C42F1A"/>
    </a:accent5>
    <a:accent6>
      <a:srgbClr val="918655"/>
    </a:accent6>
    <a:hlink>
      <a:srgbClr val="99CA3C"/>
    </a:hlink>
    <a:folHlink>
      <a:srgbClr val="B9D181"/>
    </a:folHlink>
  </a:clrScheme>
</a:themeOverride>
</file>

<file path=ppt/theme/themeOverride3.xml><?xml version="1.0" encoding="utf-8"?>
<a:themeOverride xmlns:a="http://schemas.openxmlformats.org/drawingml/2006/main">
  <a:clrScheme name="Грань">
    <a:dk1>
      <a:sysClr val="windowText" lastClr="000000"/>
    </a:dk1>
    <a:lt1>
      <a:sysClr val="window" lastClr="FFFFFF"/>
    </a:lt1>
    <a:dk2>
      <a:srgbClr val="2C3C43"/>
    </a:dk2>
    <a:lt2>
      <a:srgbClr val="EBEBEB"/>
    </a:lt2>
    <a:accent1>
      <a:srgbClr val="90C226"/>
    </a:accent1>
    <a:accent2>
      <a:srgbClr val="54A021"/>
    </a:accent2>
    <a:accent3>
      <a:srgbClr val="E6B91E"/>
    </a:accent3>
    <a:accent4>
      <a:srgbClr val="E76618"/>
    </a:accent4>
    <a:accent5>
      <a:srgbClr val="C42F1A"/>
    </a:accent5>
    <a:accent6>
      <a:srgbClr val="918655"/>
    </a:accent6>
    <a:hlink>
      <a:srgbClr val="99CA3C"/>
    </a:hlink>
    <a:folHlink>
      <a:srgbClr val="B9D181"/>
    </a:folHlink>
  </a:clrScheme>
</a:themeOverride>
</file>

<file path=ppt/theme/themeOverride4.xml><?xml version="1.0" encoding="utf-8"?>
<a:themeOverride xmlns:a="http://schemas.openxmlformats.org/drawingml/2006/main">
  <a:clrScheme name="Грань">
    <a:dk1>
      <a:sysClr val="windowText" lastClr="000000"/>
    </a:dk1>
    <a:lt1>
      <a:sysClr val="window" lastClr="FFFFFF"/>
    </a:lt1>
    <a:dk2>
      <a:srgbClr val="2C3C43"/>
    </a:dk2>
    <a:lt2>
      <a:srgbClr val="EBEBEB"/>
    </a:lt2>
    <a:accent1>
      <a:srgbClr val="90C226"/>
    </a:accent1>
    <a:accent2>
      <a:srgbClr val="54A021"/>
    </a:accent2>
    <a:accent3>
      <a:srgbClr val="E6B91E"/>
    </a:accent3>
    <a:accent4>
      <a:srgbClr val="E76618"/>
    </a:accent4>
    <a:accent5>
      <a:srgbClr val="C42F1A"/>
    </a:accent5>
    <a:accent6>
      <a:srgbClr val="918655"/>
    </a:accent6>
    <a:hlink>
      <a:srgbClr val="99CA3C"/>
    </a:hlink>
    <a:folHlink>
      <a:srgbClr val="B9D181"/>
    </a:folHlink>
  </a:clrScheme>
</a:themeOverride>
</file>

<file path=ppt/theme/themeOverride5.xml><?xml version="1.0" encoding="utf-8"?>
<a:themeOverride xmlns:a="http://schemas.openxmlformats.org/drawingml/2006/main">
  <a:clrScheme name="Грань">
    <a:dk1>
      <a:sysClr val="windowText" lastClr="000000"/>
    </a:dk1>
    <a:lt1>
      <a:sysClr val="window" lastClr="FFFFFF"/>
    </a:lt1>
    <a:dk2>
      <a:srgbClr val="2C3C43"/>
    </a:dk2>
    <a:lt2>
      <a:srgbClr val="EBEBEB"/>
    </a:lt2>
    <a:accent1>
      <a:srgbClr val="90C226"/>
    </a:accent1>
    <a:accent2>
      <a:srgbClr val="54A021"/>
    </a:accent2>
    <a:accent3>
      <a:srgbClr val="E6B91E"/>
    </a:accent3>
    <a:accent4>
      <a:srgbClr val="E76618"/>
    </a:accent4>
    <a:accent5>
      <a:srgbClr val="C42F1A"/>
    </a:accent5>
    <a:accent6>
      <a:srgbClr val="918655"/>
    </a:accent6>
    <a:hlink>
      <a:srgbClr val="99CA3C"/>
    </a:hlink>
    <a:folHlink>
      <a:srgbClr val="B9D181"/>
    </a:folHlink>
  </a:clrScheme>
</a:themeOverride>
</file>

<file path=ppt/theme/themeOverride6.xml><?xml version="1.0" encoding="utf-8"?>
<a:themeOverride xmlns:a="http://schemas.openxmlformats.org/drawingml/2006/main">
  <a:clrScheme name="Грань">
    <a:dk1>
      <a:sysClr val="windowText" lastClr="000000"/>
    </a:dk1>
    <a:lt1>
      <a:sysClr val="window" lastClr="FFFFFF"/>
    </a:lt1>
    <a:dk2>
      <a:srgbClr val="2C3C43"/>
    </a:dk2>
    <a:lt2>
      <a:srgbClr val="EBEBEB"/>
    </a:lt2>
    <a:accent1>
      <a:srgbClr val="90C226"/>
    </a:accent1>
    <a:accent2>
      <a:srgbClr val="54A021"/>
    </a:accent2>
    <a:accent3>
      <a:srgbClr val="E6B91E"/>
    </a:accent3>
    <a:accent4>
      <a:srgbClr val="E76618"/>
    </a:accent4>
    <a:accent5>
      <a:srgbClr val="C42F1A"/>
    </a:accent5>
    <a:accent6>
      <a:srgbClr val="918655"/>
    </a:accent6>
    <a:hlink>
      <a:srgbClr val="99CA3C"/>
    </a:hlink>
    <a:folHlink>
      <a:srgbClr val="B9D181"/>
    </a:folHlink>
  </a:clrScheme>
</a:themeOverride>
</file>

<file path=ppt/theme/themeOverride7.xml><?xml version="1.0" encoding="utf-8"?>
<a:themeOverride xmlns:a="http://schemas.openxmlformats.org/drawingml/2006/main">
  <a:clrScheme name="Грань">
    <a:dk1>
      <a:sysClr val="windowText" lastClr="000000"/>
    </a:dk1>
    <a:lt1>
      <a:sysClr val="window" lastClr="FFFFFF"/>
    </a:lt1>
    <a:dk2>
      <a:srgbClr val="2C3C43"/>
    </a:dk2>
    <a:lt2>
      <a:srgbClr val="EBEBEB"/>
    </a:lt2>
    <a:accent1>
      <a:srgbClr val="90C226"/>
    </a:accent1>
    <a:accent2>
      <a:srgbClr val="54A021"/>
    </a:accent2>
    <a:accent3>
      <a:srgbClr val="E6B91E"/>
    </a:accent3>
    <a:accent4>
      <a:srgbClr val="E76618"/>
    </a:accent4>
    <a:accent5>
      <a:srgbClr val="C42F1A"/>
    </a:accent5>
    <a:accent6>
      <a:srgbClr val="918655"/>
    </a:accent6>
    <a:hlink>
      <a:srgbClr val="99CA3C"/>
    </a:hlink>
    <a:folHlink>
      <a:srgbClr val="B9D181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17246</TotalTime>
  <Words>579</Words>
  <Application>Microsoft Office PowerPoint</Application>
  <PresentationFormat>Экран (16:9)</PresentationFormat>
  <Paragraphs>45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Грань</vt:lpstr>
      <vt:lpstr>Презентация PowerPoint</vt:lpstr>
      <vt:lpstr>Что такое нормирование в закупках?</vt:lpstr>
      <vt:lpstr>Нормирование закупок в контрактной системе (статья 19 Закона №44-ФЗ)</vt:lpstr>
      <vt:lpstr>Нормативно-правовое регулирование нормирования</vt:lpstr>
      <vt:lpstr>Нормативно-правовое регулирование нормирования</vt:lpstr>
      <vt:lpstr>Нормативно-правовое регулирование нормирования</vt:lpstr>
      <vt:lpstr>Ответственность</vt:lpstr>
      <vt:lpstr>Контроль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obalandina</dc:creator>
  <cp:lastModifiedBy>Кашин Вадим Геннадьевич</cp:lastModifiedBy>
  <cp:revision>758</cp:revision>
  <cp:lastPrinted>2021-03-16T10:53:24Z</cp:lastPrinted>
  <dcterms:created xsi:type="dcterms:W3CDTF">2016-11-03T07:58:51Z</dcterms:created>
  <dcterms:modified xsi:type="dcterms:W3CDTF">2022-09-05T05:25:51Z</dcterms:modified>
</cp:coreProperties>
</file>