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7"/>
  </p:notesMasterIdLst>
  <p:sldIdLst>
    <p:sldId id="307" r:id="rId2"/>
    <p:sldId id="312" r:id="rId3"/>
    <p:sldId id="311" r:id="rId4"/>
    <p:sldId id="308" r:id="rId5"/>
    <p:sldId id="309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3A6"/>
    <a:srgbClr val="C5574B"/>
    <a:srgbClr val="E44934"/>
    <a:srgbClr val="0078D2"/>
    <a:srgbClr val="5555FD"/>
    <a:srgbClr val="33CCFF"/>
    <a:srgbClr val="3399FF"/>
    <a:srgbClr val="0099FF"/>
    <a:srgbClr val="21C5FF"/>
    <a:srgbClr val="53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5683" autoAdjust="0"/>
  </p:normalViewPr>
  <p:slideViewPr>
    <p:cSldViewPr>
      <p:cViewPr>
        <p:scale>
          <a:sx n="91" d="100"/>
          <a:sy n="91" d="100"/>
        </p:scale>
        <p:origin x="-153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98609755334625E-2"/>
          <c:y val="3.0437077476515924E-2"/>
          <c:w val="0.89075633991045222"/>
          <c:h val="0.800395572547927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размещенных совместных закупок, процедур</c:v>
                </c:pt>
                <c:pt idx="1">
                  <c:v>Сумма размещенных совместных закупок, млн. руб.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32</c:v>
                </c:pt>
                <c:pt idx="1">
                  <c:v>172.3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размещенных совместных закупок, процедур</c:v>
                </c:pt>
                <c:pt idx="1">
                  <c:v>Сумма размещенных совместных закупок, млн. 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</c:v>
                </c:pt>
                <c:pt idx="1">
                  <c:v>294.7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>
                <c:manualLayout>
                  <c:x val="5.136969678665693E-3"/>
                  <c:y val="-2.1963191075265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36969678665693E-3"/>
                  <c:y val="-1.5374233752686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размещенных совместных закупок, процедур</c:v>
                </c:pt>
                <c:pt idx="1">
                  <c:v>Сумма размещенных совместных закупок, млн. руб.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</c:v>
                </c:pt>
                <c:pt idx="1">
                  <c:v>254.4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5616161311094889E-3"/>
                  <c:y val="-2.1963191075265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размещенных совместных закупок, процедур</c:v>
                </c:pt>
                <c:pt idx="1">
                  <c:v>Сумма размещенных совместных закупок, млн. руб.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62</c:v>
                </c:pt>
                <c:pt idx="1">
                  <c:v>594.1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037248"/>
        <c:axId val="89273088"/>
        <c:axId val="0"/>
      </c:bar3DChart>
      <c:catAx>
        <c:axId val="9003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89273088"/>
        <c:crosses val="autoZero"/>
        <c:auto val="1"/>
        <c:lblAlgn val="ctr"/>
        <c:lblOffset val="100"/>
        <c:noMultiLvlLbl val="0"/>
      </c:catAx>
      <c:valAx>
        <c:axId val="89273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003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97964088132602"/>
          <c:y val="0.94837871874006685"/>
          <c:w val="0.45892500617514992"/>
          <c:h val="4.2075075375250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074688203368355E-2"/>
          <c:y val="6.9741902729044306E-2"/>
          <c:w val="0.89075633991045222"/>
          <c:h val="0.8003955725479273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Продукты питания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165.8</c:v>
                </c:pt>
                <c:pt idx="1">
                  <c:v>288.39999999999998</c:v>
                </c:pt>
                <c:pt idx="2">
                  <c:v>136</c:v>
                </c:pt>
                <c:pt idx="3">
                  <c:v>309.5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Услуги охраны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8.5616161311094889E-3"/>
                  <c:y val="-2.351590564011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2">
                  <c:v>109.8</c:v>
                </c:pt>
                <c:pt idx="3">
                  <c:v>237.3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Закупки в сфере информатизации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2.1229637036214083E-2"/>
                  <c:y val="-4.58102140545376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849292904887591E-3"/>
                  <c:y val="2.351590564011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3">
                  <c:v>12.3</c:v>
                </c:pt>
              </c:numCache>
            </c:numRef>
          </c:val>
        </c:ser>
        <c:ser>
          <c:idx val="2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3064392022285589E-2"/>
                  <c:y val="-2.2905107027268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6.5</c:v>
                </c:pt>
                <c:pt idx="1">
                  <c:v>6.3</c:v>
                </c:pt>
                <c:pt idx="2">
                  <c:v>8.1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881088"/>
        <c:axId val="117895168"/>
        <c:axId val="0"/>
      </c:bar3DChart>
      <c:catAx>
        <c:axId val="1178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17895168"/>
        <c:crosses val="autoZero"/>
        <c:auto val="1"/>
        <c:lblAlgn val="ctr"/>
        <c:lblOffset val="100"/>
        <c:noMultiLvlLbl val="0"/>
      </c:catAx>
      <c:valAx>
        <c:axId val="117895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11788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0.34511</cdr:x>
      <cdr:y>0.35285</cdr:y>
    </cdr:from>
    <cdr:to>
      <cdr:x>0.49074</cdr:x>
      <cdr:y>0.43952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683880" y="1956410"/>
          <a:ext cx="1132544" cy="480552"/>
        </a:xfrm>
        <a:prstGeom xmlns:a="http://schemas.openxmlformats.org/drawingml/2006/main" prst="ellipse">
          <a:avLst/>
        </a:prstGeom>
        <a:solidFill xmlns:a="http://schemas.openxmlformats.org/drawingml/2006/main">
          <a:srgbClr val="C557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294,7</a:t>
          </a:r>
          <a:endParaRPr lang="ru-RU" sz="160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0.00599</cdr:y>
    </cdr:from>
    <cdr:to>
      <cdr:x>0.89563</cdr:x>
      <cdr:y>0.09266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5832648" y="33233"/>
          <a:ext cx="1132545" cy="480551"/>
        </a:xfrm>
        <a:prstGeom xmlns:a="http://schemas.openxmlformats.org/drawingml/2006/main" prst="ellipse">
          <a:avLst/>
        </a:prstGeom>
        <a:solidFill xmlns:a="http://schemas.openxmlformats.org/drawingml/2006/main">
          <a:srgbClr val="C557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594,1</a:t>
          </a:r>
          <a:endParaRPr lang="ru-RU" sz="160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0.5463</cdr:x>
      <cdr:y>0.39181</cdr:y>
    </cdr:from>
    <cdr:to>
      <cdr:x>0.69193</cdr:x>
      <cdr:y>0.47848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4248472" y="2172434"/>
          <a:ext cx="1132545" cy="480551"/>
        </a:xfrm>
        <a:prstGeom xmlns:a="http://schemas.openxmlformats.org/drawingml/2006/main" prst="ellipse">
          <a:avLst/>
        </a:prstGeom>
        <a:solidFill xmlns:a="http://schemas.openxmlformats.org/drawingml/2006/main">
          <a:srgbClr val="C557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254,4</a:t>
          </a:r>
          <a:endParaRPr lang="ru-RU" sz="160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5820-5854-422F-90F8-647C2827C414}" type="datetimeFigureOut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E2A9E-6157-4783-ABE4-092CD9E9C0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66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E2A9E-6157-4783-ABE4-092CD9E9C02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54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E2A9E-6157-4783-ABE4-092CD9E9C02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64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B42B-72A6-4E6C-A942-A17AFE007BF7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0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E27-B117-462E-9969-3468CA80C6A9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71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F311-4ECC-4C95-B569-44FA33363EA4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4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BD4A-D1AC-4297-9F0D-42CE09C81A42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0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863D-376B-4925-AB3F-EDF7265E3DB2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DE32-6498-41D0-9F79-3755FED68438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07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A628-716C-438C-8379-6A3D325FBD63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7EC1-991F-498D-84B9-4CDE1E578B4A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CD55-7052-4296-AEB6-7AE3F0053CA0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8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D287-4EE6-4499-8009-9BDDBA9DCA55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3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9B30-256D-4D85-A4BD-B6225AB620A7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1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21A7A4-E996-49DD-B731-0A654FEBB62E}" type="datetime1">
              <a:rPr lang="ru-RU" smtClean="0"/>
              <a:pPr/>
              <a:t>31.01.2025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A9C6-07ED-4699-AF0C-4B2E936B40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46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284784"/>
            <a:ext cx="7886700" cy="51685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проведения </a:t>
            </a:r>
            <a:endParaRPr lang="ru-RU" sz="2800" b="1" dirty="0" smtClean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</a:t>
            </a:r>
            <a:r>
              <a:rPr lang="ru-RU" sz="28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за </a:t>
            </a: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28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1A63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1044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Z:\2019 год\САЙТ www.admhmansy.ru\0 Банеры\Совместные закупки\44fz1_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222866"/>
            <a:ext cx="6768751" cy="423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6262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7361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совместных закупках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9185" y="141277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инструментом оптимизации расходов бюджета города на закупки товаров (работ, услуг), повышения эффективности и результативности закупок в муниципалитете является практика проведения совместных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практики по организации и проведению совместных закупок в целях оптимизации закупочной деятельности, увеличение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привлекательности закупок для участников рынка за счет укрупнения лотов за период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позволила сэкономить 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бюджетных средств и средств бюджетных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6" y="3861048"/>
            <a:ext cx="7744482" cy="2034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83374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7361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совместных </a:t>
            </a:r>
            <a:r>
              <a:rPr lang="ru-RU" sz="2000" b="1" dirty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закупках </a:t>
            </a:r>
          </a:p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2021-2023 годы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71758"/>
              </p:ext>
            </p:extLst>
          </p:nvPr>
        </p:nvGraphicFramePr>
        <p:xfrm>
          <a:off x="647563" y="1412776"/>
          <a:ext cx="7740862" cy="309634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43344"/>
                <a:gridCol w="782557"/>
                <a:gridCol w="1217310"/>
                <a:gridCol w="1187101"/>
                <a:gridCol w="1255275"/>
                <a:gridCol w="1255275"/>
              </a:tblGrid>
              <a:tr h="784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Наименование показателей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ед. изм.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2021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год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2022 год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2023 год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Количество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размещенных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процедур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шт.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62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Количество закупок заказчиков, объединенных в совместные процедуры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шт.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341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439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351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479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Сумма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размещенных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совместных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закупок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тыс.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172 305,90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294 731,57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254 407,39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594 062,02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shubinana\Desktop\Новая папка (2)\картинки\диаграмма-дела-12063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7488832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07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755577" y="188640"/>
            <a:ext cx="7653786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проведения совместных закупок за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135084126"/>
              </p:ext>
            </p:extLst>
          </p:nvPr>
        </p:nvGraphicFramePr>
        <p:xfrm>
          <a:off x="899592" y="742942"/>
          <a:ext cx="7416824" cy="578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8079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9C6-07ED-4699-AF0C-4B2E936B40E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899592" y="188640"/>
            <a:ext cx="7632848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совместных закупок по видам закупок за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2000" b="1" dirty="0" smtClean="0">
                <a:solidFill>
                  <a:srgbClr val="1A63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млн. руб.</a:t>
            </a:r>
            <a:endParaRPr lang="ru-RU" sz="2000" b="1" dirty="0">
              <a:solidFill>
                <a:srgbClr val="1A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777658948"/>
              </p:ext>
            </p:extLst>
          </p:nvPr>
        </p:nvGraphicFramePr>
        <p:xfrm>
          <a:off x="755576" y="896526"/>
          <a:ext cx="7776864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Овал 11"/>
          <p:cNvSpPr/>
          <p:nvPr/>
        </p:nvSpPr>
        <p:spPr>
          <a:xfrm>
            <a:off x="1907704" y="3717032"/>
            <a:ext cx="1080120" cy="468052"/>
          </a:xfrm>
          <a:prstGeom prst="ellipse">
            <a:avLst/>
          </a:prstGeom>
          <a:solidFill>
            <a:srgbClr val="C557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172,3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26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4462</TotalTime>
  <Words>182</Words>
  <Application>Microsoft Office PowerPoint</Application>
  <PresentationFormat>Экран (4:3)</PresentationFormat>
  <Paragraphs>50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перехода к контрактной системе  муниципального образования  город Ханты-Мансийск</dc:title>
  <dc:creator>Эрнст Светлана Александровна</dc:creator>
  <cp:lastModifiedBy>Шубина Надежда Александровна</cp:lastModifiedBy>
  <cp:revision>599</cp:revision>
  <cp:lastPrinted>2022-04-01T07:24:01Z</cp:lastPrinted>
  <dcterms:created xsi:type="dcterms:W3CDTF">2013-07-18T03:37:03Z</dcterms:created>
  <dcterms:modified xsi:type="dcterms:W3CDTF">2025-01-31T10:45:43Z</dcterms:modified>
</cp:coreProperties>
</file>