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68" r:id="rId3"/>
    <p:sldId id="315" r:id="rId4"/>
    <p:sldId id="316" r:id="rId5"/>
    <p:sldId id="317" r:id="rId6"/>
    <p:sldId id="318" r:id="rId7"/>
    <p:sldId id="319" r:id="rId8"/>
    <p:sldId id="320" r:id="rId9"/>
    <p:sldId id="322" r:id="rId10"/>
    <p:sldId id="323" r:id="rId11"/>
    <p:sldId id="324" r:id="rId12"/>
    <p:sldId id="326" r:id="rId13"/>
    <p:sldId id="325" r:id="rId14"/>
    <p:sldId id="327" r:id="rId15"/>
    <p:sldId id="328" r:id="rId16"/>
    <p:sldId id="329" r:id="rId17"/>
    <p:sldId id="330" r:id="rId18"/>
    <p:sldId id="331" r:id="rId19"/>
    <p:sldId id="333" r:id="rId20"/>
    <p:sldId id="334" r:id="rId21"/>
    <p:sldId id="283" r:id="rId22"/>
  </p:sldIdLst>
  <p:sldSz cx="9144000" cy="5143500" type="screen16x9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38" autoAdjust="0"/>
  </p:normalViewPr>
  <p:slideViewPr>
    <p:cSldViewPr>
      <p:cViewPr>
        <p:scale>
          <a:sx n="157" d="100"/>
          <a:sy n="157" d="100"/>
        </p:scale>
        <p:origin x="-282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54E7DA-3731-4332-8C8D-7B3AFF2D7E4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5D374D-5161-4961-9A0B-5A703DE026FA}">
      <dgm:prSet phldrT="[Текст]" custT="1"/>
      <dgm:spPr/>
      <dgm:t>
        <a:bodyPr/>
        <a:lstStyle/>
        <a:p>
          <a:r>
            <a:rPr lang="ru-RU" sz="1800" dirty="0" smtClean="0">
              <a:latin typeface="Proxima Nova Rg" pitchFamily="50" charset="0"/>
              <a:cs typeface="Arial" charset="0"/>
            </a:rPr>
            <a:t>Соглашение сторон</a:t>
          </a:r>
          <a:endParaRPr lang="ru-RU" dirty="0"/>
        </a:p>
      </dgm:t>
    </dgm:pt>
    <dgm:pt modelId="{BC8C118A-5493-4CCB-820D-B480C9C75A55}" type="parTrans" cxnId="{3989EDCF-3852-4ABD-8501-EBA464BE3FFC}">
      <dgm:prSet/>
      <dgm:spPr/>
      <dgm:t>
        <a:bodyPr/>
        <a:lstStyle/>
        <a:p>
          <a:endParaRPr lang="ru-RU"/>
        </a:p>
      </dgm:t>
    </dgm:pt>
    <dgm:pt modelId="{9FA2F37E-47CD-4AAA-9707-933C5ECAC91F}" type="sibTrans" cxnId="{3989EDCF-3852-4ABD-8501-EBA464BE3FFC}">
      <dgm:prSet/>
      <dgm:spPr/>
      <dgm:t>
        <a:bodyPr/>
        <a:lstStyle/>
        <a:p>
          <a:endParaRPr lang="ru-RU"/>
        </a:p>
      </dgm:t>
    </dgm:pt>
    <dgm:pt modelId="{549A225B-2EC6-4A89-A093-138C775DA21D}">
      <dgm:prSet phldrT="[Текст]" custT="1"/>
      <dgm:spPr/>
      <dgm:t>
        <a:bodyPr/>
        <a:lstStyle/>
        <a:p>
          <a:pPr marL="457200" indent="-457200">
            <a:buNone/>
            <a:defRPr/>
          </a:pPr>
          <a:r>
            <a:rPr lang="ru-RU" sz="1800" dirty="0" smtClean="0">
              <a:latin typeface="Proxima Nova Rg" pitchFamily="50" charset="0"/>
              <a:cs typeface="Arial" charset="0"/>
            </a:rPr>
            <a:t>Односторонний отказ (по инициативе заказчика или поставщика)</a:t>
          </a:r>
          <a:endParaRPr lang="ru-RU" dirty="0"/>
        </a:p>
      </dgm:t>
    </dgm:pt>
    <dgm:pt modelId="{9010DBC2-F67A-4FF4-B447-159839C66A81}" type="parTrans" cxnId="{FC7C1608-AAED-48C0-998F-EA0D7F9511FA}">
      <dgm:prSet/>
      <dgm:spPr/>
      <dgm:t>
        <a:bodyPr/>
        <a:lstStyle/>
        <a:p>
          <a:endParaRPr lang="ru-RU"/>
        </a:p>
      </dgm:t>
    </dgm:pt>
    <dgm:pt modelId="{CF98575A-E498-4386-A326-6B8EA3F27405}" type="sibTrans" cxnId="{FC7C1608-AAED-48C0-998F-EA0D7F9511FA}">
      <dgm:prSet/>
      <dgm:spPr/>
      <dgm:t>
        <a:bodyPr/>
        <a:lstStyle/>
        <a:p>
          <a:endParaRPr lang="ru-RU"/>
        </a:p>
      </dgm:t>
    </dgm:pt>
    <dgm:pt modelId="{BD05BA60-6E3D-476C-A9D3-3DBAFC329FF8}">
      <dgm:prSet phldrT="[Текст]" custT="1"/>
      <dgm:spPr/>
      <dgm:t>
        <a:bodyPr/>
        <a:lstStyle/>
        <a:p>
          <a:r>
            <a:rPr lang="ru-RU" sz="1800" dirty="0" smtClean="0">
              <a:latin typeface="Proxima Nova Rg" pitchFamily="50" charset="0"/>
              <a:cs typeface="Arial" charset="0"/>
            </a:rPr>
            <a:t>Решение суда</a:t>
          </a:r>
          <a:endParaRPr lang="ru-RU" dirty="0"/>
        </a:p>
      </dgm:t>
    </dgm:pt>
    <dgm:pt modelId="{2ABD7CF9-841C-44FC-9BA6-8C4815C0433B}" type="parTrans" cxnId="{8FF27DF4-C5AD-413B-AEED-89BE5ACFF6DC}">
      <dgm:prSet/>
      <dgm:spPr/>
      <dgm:t>
        <a:bodyPr/>
        <a:lstStyle/>
        <a:p>
          <a:endParaRPr lang="ru-RU"/>
        </a:p>
      </dgm:t>
    </dgm:pt>
    <dgm:pt modelId="{BC04F571-2D52-49C4-94D0-01E9ACF7DB57}" type="sibTrans" cxnId="{8FF27DF4-C5AD-413B-AEED-89BE5ACFF6DC}">
      <dgm:prSet/>
      <dgm:spPr/>
      <dgm:t>
        <a:bodyPr/>
        <a:lstStyle/>
        <a:p>
          <a:endParaRPr lang="ru-RU"/>
        </a:p>
      </dgm:t>
    </dgm:pt>
    <dgm:pt modelId="{43BEB423-FE57-46D3-9E9C-F32321B700BD}" type="pres">
      <dgm:prSet presAssocID="{3254E7DA-3731-4332-8C8D-7B3AFF2D7E4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627110-9BFA-48CB-A19F-EB0DD8B8D7D4}" type="pres">
      <dgm:prSet presAssocID="{735D374D-5161-4961-9A0B-5A703DE026FA}" presName="parentLin" presStyleCnt="0"/>
      <dgm:spPr/>
    </dgm:pt>
    <dgm:pt modelId="{88C7A26F-4792-427B-8945-FB9205C9D166}" type="pres">
      <dgm:prSet presAssocID="{735D374D-5161-4961-9A0B-5A703DE026F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4424A3F-FEFE-4692-B8FB-931CB30FBE45}" type="pres">
      <dgm:prSet presAssocID="{735D374D-5161-4961-9A0B-5A703DE026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10B88-8C04-4C62-8B11-CC0373E1E688}" type="pres">
      <dgm:prSet presAssocID="{735D374D-5161-4961-9A0B-5A703DE026FA}" presName="negativeSpace" presStyleCnt="0"/>
      <dgm:spPr/>
    </dgm:pt>
    <dgm:pt modelId="{53939A76-0CA8-4448-8A2E-7EE0B24E82FE}" type="pres">
      <dgm:prSet presAssocID="{735D374D-5161-4961-9A0B-5A703DE026FA}" presName="childText" presStyleLbl="conFgAcc1" presStyleIdx="0" presStyleCnt="3">
        <dgm:presLayoutVars>
          <dgm:bulletEnabled val="1"/>
        </dgm:presLayoutVars>
      </dgm:prSet>
      <dgm:spPr/>
    </dgm:pt>
    <dgm:pt modelId="{978C5369-8413-4186-B746-AD70498661B6}" type="pres">
      <dgm:prSet presAssocID="{9FA2F37E-47CD-4AAA-9707-933C5ECAC91F}" presName="spaceBetweenRectangles" presStyleCnt="0"/>
      <dgm:spPr/>
    </dgm:pt>
    <dgm:pt modelId="{C55A4061-68A3-4FA2-A845-5B49A8072CD6}" type="pres">
      <dgm:prSet presAssocID="{549A225B-2EC6-4A89-A093-138C775DA21D}" presName="parentLin" presStyleCnt="0"/>
      <dgm:spPr/>
    </dgm:pt>
    <dgm:pt modelId="{B007819F-1B5B-47E4-8B63-6DC15777F9E5}" type="pres">
      <dgm:prSet presAssocID="{549A225B-2EC6-4A89-A093-138C775DA2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882879D-F1C1-46B3-A1E9-6829316DBDEB}" type="pres">
      <dgm:prSet presAssocID="{549A225B-2EC6-4A89-A093-138C775DA21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F3F91-B306-4693-B06A-7A7DBD7AB885}" type="pres">
      <dgm:prSet presAssocID="{549A225B-2EC6-4A89-A093-138C775DA21D}" presName="negativeSpace" presStyleCnt="0"/>
      <dgm:spPr/>
    </dgm:pt>
    <dgm:pt modelId="{870D00A6-F2C9-40EA-B821-B3994F0A50D5}" type="pres">
      <dgm:prSet presAssocID="{549A225B-2EC6-4A89-A093-138C775DA21D}" presName="childText" presStyleLbl="conFgAcc1" presStyleIdx="1" presStyleCnt="3">
        <dgm:presLayoutVars>
          <dgm:bulletEnabled val="1"/>
        </dgm:presLayoutVars>
      </dgm:prSet>
      <dgm:spPr/>
    </dgm:pt>
    <dgm:pt modelId="{B3F1C624-6B5E-42B6-A0C1-026EE8647821}" type="pres">
      <dgm:prSet presAssocID="{CF98575A-E498-4386-A326-6B8EA3F27405}" presName="spaceBetweenRectangles" presStyleCnt="0"/>
      <dgm:spPr/>
    </dgm:pt>
    <dgm:pt modelId="{9BEC2CEE-214A-486E-A311-D7BF62B58D83}" type="pres">
      <dgm:prSet presAssocID="{BD05BA60-6E3D-476C-A9D3-3DBAFC329FF8}" presName="parentLin" presStyleCnt="0"/>
      <dgm:spPr/>
    </dgm:pt>
    <dgm:pt modelId="{0D8F31D0-A1D2-46E7-BA2C-E20837530982}" type="pres">
      <dgm:prSet presAssocID="{BD05BA60-6E3D-476C-A9D3-3DBAFC329FF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1D420A7-02DF-4010-AF1A-7751AE44A04E}" type="pres">
      <dgm:prSet presAssocID="{BD05BA60-6E3D-476C-A9D3-3DBAFC329FF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8E5F5-F5A0-42F9-9E95-79F389016268}" type="pres">
      <dgm:prSet presAssocID="{BD05BA60-6E3D-476C-A9D3-3DBAFC329FF8}" presName="negativeSpace" presStyleCnt="0"/>
      <dgm:spPr/>
    </dgm:pt>
    <dgm:pt modelId="{B1B6E334-5940-4E9D-B88E-19F61CF35131}" type="pres">
      <dgm:prSet presAssocID="{BD05BA60-6E3D-476C-A9D3-3DBAFC329FF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876ACA-7914-4A66-BB42-EDB3E6FAF877}" type="presOf" srcId="{BD05BA60-6E3D-476C-A9D3-3DBAFC329FF8}" destId="{0D8F31D0-A1D2-46E7-BA2C-E20837530982}" srcOrd="0" destOrd="0" presId="urn:microsoft.com/office/officeart/2005/8/layout/list1"/>
    <dgm:cxn modelId="{12F52DA7-F76B-4D14-95C5-2FF855B5415F}" type="presOf" srcId="{3254E7DA-3731-4332-8C8D-7B3AFF2D7E46}" destId="{43BEB423-FE57-46D3-9E9C-F32321B700BD}" srcOrd="0" destOrd="0" presId="urn:microsoft.com/office/officeart/2005/8/layout/list1"/>
    <dgm:cxn modelId="{71521AFF-6672-4A55-B851-A14506162157}" type="presOf" srcId="{735D374D-5161-4961-9A0B-5A703DE026FA}" destId="{88C7A26F-4792-427B-8945-FB9205C9D166}" srcOrd="0" destOrd="0" presId="urn:microsoft.com/office/officeart/2005/8/layout/list1"/>
    <dgm:cxn modelId="{1B1A2B04-45F0-4171-9F7D-B016547777C0}" type="presOf" srcId="{549A225B-2EC6-4A89-A093-138C775DA21D}" destId="{B007819F-1B5B-47E4-8B63-6DC15777F9E5}" srcOrd="0" destOrd="0" presId="urn:microsoft.com/office/officeart/2005/8/layout/list1"/>
    <dgm:cxn modelId="{E2365AD0-8AE2-4BA1-8744-37AB6737108A}" type="presOf" srcId="{735D374D-5161-4961-9A0B-5A703DE026FA}" destId="{54424A3F-FEFE-4692-B8FB-931CB30FBE45}" srcOrd="1" destOrd="0" presId="urn:microsoft.com/office/officeart/2005/8/layout/list1"/>
    <dgm:cxn modelId="{38A4CD65-C17D-4805-8B5B-2DDC19F31CFA}" type="presOf" srcId="{BD05BA60-6E3D-476C-A9D3-3DBAFC329FF8}" destId="{51D420A7-02DF-4010-AF1A-7751AE44A04E}" srcOrd="1" destOrd="0" presId="urn:microsoft.com/office/officeart/2005/8/layout/list1"/>
    <dgm:cxn modelId="{8FF27DF4-C5AD-413B-AEED-89BE5ACFF6DC}" srcId="{3254E7DA-3731-4332-8C8D-7B3AFF2D7E46}" destId="{BD05BA60-6E3D-476C-A9D3-3DBAFC329FF8}" srcOrd="2" destOrd="0" parTransId="{2ABD7CF9-841C-44FC-9BA6-8C4815C0433B}" sibTransId="{BC04F571-2D52-49C4-94D0-01E9ACF7DB57}"/>
    <dgm:cxn modelId="{D94FDC2C-2CF3-403D-918A-5B67A87F384B}" type="presOf" srcId="{549A225B-2EC6-4A89-A093-138C775DA21D}" destId="{2882879D-F1C1-46B3-A1E9-6829316DBDEB}" srcOrd="1" destOrd="0" presId="urn:microsoft.com/office/officeart/2005/8/layout/list1"/>
    <dgm:cxn modelId="{FC7C1608-AAED-48C0-998F-EA0D7F9511FA}" srcId="{3254E7DA-3731-4332-8C8D-7B3AFF2D7E46}" destId="{549A225B-2EC6-4A89-A093-138C775DA21D}" srcOrd="1" destOrd="0" parTransId="{9010DBC2-F67A-4FF4-B447-159839C66A81}" sibTransId="{CF98575A-E498-4386-A326-6B8EA3F27405}"/>
    <dgm:cxn modelId="{3989EDCF-3852-4ABD-8501-EBA464BE3FFC}" srcId="{3254E7DA-3731-4332-8C8D-7B3AFF2D7E46}" destId="{735D374D-5161-4961-9A0B-5A703DE026FA}" srcOrd="0" destOrd="0" parTransId="{BC8C118A-5493-4CCB-820D-B480C9C75A55}" sibTransId="{9FA2F37E-47CD-4AAA-9707-933C5ECAC91F}"/>
    <dgm:cxn modelId="{F5C92DFB-4132-4428-B272-D15EFE275138}" type="presParOf" srcId="{43BEB423-FE57-46D3-9E9C-F32321B700BD}" destId="{3E627110-9BFA-48CB-A19F-EB0DD8B8D7D4}" srcOrd="0" destOrd="0" presId="urn:microsoft.com/office/officeart/2005/8/layout/list1"/>
    <dgm:cxn modelId="{F5BA1801-A4E0-4981-A526-4698A496BD61}" type="presParOf" srcId="{3E627110-9BFA-48CB-A19F-EB0DD8B8D7D4}" destId="{88C7A26F-4792-427B-8945-FB9205C9D166}" srcOrd="0" destOrd="0" presId="urn:microsoft.com/office/officeart/2005/8/layout/list1"/>
    <dgm:cxn modelId="{F75C1CDE-7698-4408-900B-19A9855BC739}" type="presParOf" srcId="{3E627110-9BFA-48CB-A19F-EB0DD8B8D7D4}" destId="{54424A3F-FEFE-4692-B8FB-931CB30FBE45}" srcOrd="1" destOrd="0" presId="urn:microsoft.com/office/officeart/2005/8/layout/list1"/>
    <dgm:cxn modelId="{7E58EA33-7A9A-4147-8ED5-D95663345040}" type="presParOf" srcId="{43BEB423-FE57-46D3-9E9C-F32321B700BD}" destId="{AB710B88-8C04-4C62-8B11-CC0373E1E688}" srcOrd="1" destOrd="0" presId="urn:microsoft.com/office/officeart/2005/8/layout/list1"/>
    <dgm:cxn modelId="{17253103-FD64-413C-937D-DDD53301FF52}" type="presParOf" srcId="{43BEB423-FE57-46D3-9E9C-F32321B700BD}" destId="{53939A76-0CA8-4448-8A2E-7EE0B24E82FE}" srcOrd="2" destOrd="0" presId="urn:microsoft.com/office/officeart/2005/8/layout/list1"/>
    <dgm:cxn modelId="{E164D266-C6A3-4EBB-9A3B-09242827A764}" type="presParOf" srcId="{43BEB423-FE57-46D3-9E9C-F32321B700BD}" destId="{978C5369-8413-4186-B746-AD70498661B6}" srcOrd="3" destOrd="0" presId="urn:microsoft.com/office/officeart/2005/8/layout/list1"/>
    <dgm:cxn modelId="{2DD4BBC0-7B65-44E5-B105-FCD3EC660933}" type="presParOf" srcId="{43BEB423-FE57-46D3-9E9C-F32321B700BD}" destId="{C55A4061-68A3-4FA2-A845-5B49A8072CD6}" srcOrd="4" destOrd="0" presId="urn:microsoft.com/office/officeart/2005/8/layout/list1"/>
    <dgm:cxn modelId="{2CB0E4D6-17AF-4F01-A43C-7C7CB6057F39}" type="presParOf" srcId="{C55A4061-68A3-4FA2-A845-5B49A8072CD6}" destId="{B007819F-1B5B-47E4-8B63-6DC15777F9E5}" srcOrd="0" destOrd="0" presId="urn:microsoft.com/office/officeart/2005/8/layout/list1"/>
    <dgm:cxn modelId="{3C0A7833-1568-478F-BA96-21745D98EA27}" type="presParOf" srcId="{C55A4061-68A3-4FA2-A845-5B49A8072CD6}" destId="{2882879D-F1C1-46B3-A1E9-6829316DBDEB}" srcOrd="1" destOrd="0" presId="urn:microsoft.com/office/officeart/2005/8/layout/list1"/>
    <dgm:cxn modelId="{55CEDBA0-11D0-4873-A393-B97374D826F1}" type="presParOf" srcId="{43BEB423-FE57-46D3-9E9C-F32321B700BD}" destId="{0C7F3F91-B306-4693-B06A-7A7DBD7AB885}" srcOrd="5" destOrd="0" presId="urn:microsoft.com/office/officeart/2005/8/layout/list1"/>
    <dgm:cxn modelId="{1F365860-EB5E-4288-BB2A-484904BCD5AD}" type="presParOf" srcId="{43BEB423-FE57-46D3-9E9C-F32321B700BD}" destId="{870D00A6-F2C9-40EA-B821-B3994F0A50D5}" srcOrd="6" destOrd="0" presId="urn:microsoft.com/office/officeart/2005/8/layout/list1"/>
    <dgm:cxn modelId="{EF5413A3-F5E9-43C9-A6F3-D6856BCEA757}" type="presParOf" srcId="{43BEB423-FE57-46D3-9E9C-F32321B700BD}" destId="{B3F1C624-6B5E-42B6-A0C1-026EE8647821}" srcOrd="7" destOrd="0" presId="urn:microsoft.com/office/officeart/2005/8/layout/list1"/>
    <dgm:cxn modelId="{950031C5-F5DE-44AA-889A-D88D6BE287C6}" type="presParOf" srcId="{43BEB423-FE57-46D3-9E9C-F32321B700BD}" destId="{9BEC2CEE-214A-486E-A311-D7BF62B58D83}" srcOrd="8" destOrd="0" presId="urn:microsoft.com/office/officeart/2005/8/layout/list1"/>
    <dgm:cxn modelId="{7A2EFDB3-6866-4A02-9527-14A735172E67}" type="presParOf" srcId="{9BEC2CEE-214A-486E-A311-D7BF62B58D83}" destId="{0D8F31D0-A1D2-46E7-BA2C-E20837530982}" srcOrd="0" destOrd="0" presId="urn:microsoft.com/office/officeart/2005/8/layout/list1"/>
    <dgm:cxn modelId="{886CD544-00BC-485F-BB90-CEA92303C88D}" type="presParOf" srcId="{9BEC2CEE-214A-486E-A311-D7BF62B58D83}" destId="{51D420A7-02DF-4010-AF1A-7751AE44A04E}" srcOrd="1" destOrd="0" presId="urn:microsoft.com/office/officeart/2005/8/layout/list1"/>
    <dgm:cxn modelId="{49742B37-03B2-4A68-AC18-97470E5A234D}" type="presParOf" srcId="{43BEB423-FE57-46D3-9E9C-F32321B700BD}" destId="{C0C8E5F5-F5A0-42F9-9E95-79F389016268}" srcOrd="9" destOrd="0" presId="urn:microsoft.com/office/officeart/2005/8/layout/list1"/>
    <dgm:cxn modelId="{067F1F21-D0B1-4DB0-96A8-37FE11F86477}" type="presParOf" srcId="{43BEB423-FE57-46D3-9E9C-F32321B700BD}" destId="{B1B6E334-5940-4E9D-B88E-19F61CF3513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39A76-0CA8-4448-8A2E-7EE0B24E82FE}">
      <dsp:nvSpPr>
        <dsp:cNvPr id="0" name=""/>
        <dsp:cNvSpPr/>
      </dsp:nvSpPr>
      <dsp:spPr>
        <a:xfrm>
          <a:off x="0" y="392719"/>
          <a:ext cx="6648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24A3F-FEFE-4692-B8FB-931CB30FBE45}">
      <dsp:nvSpPr>
        <dsp:cNvPr id="0" name=""/>
        <dsp:cNvSpPr/>
      </dsp:nvSpPr>
      <dsp:spPr>
        <a:xfrm>
          <a:off x="332420" y="53239"/>
          <a:ext cx="4653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06" tIns="0" rIns="1759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Proxima Nova Rg" pitchFamily="50" charset="0"/>
              <a:cs typeface="Arial" charset="0"/>
            </a:rPr>
            <a:t>Соглашение сторон</a:t>
          </a:r>
          <a:endParaRPr lang="ru-RU" kern="1200" dirty="0"/>
        </a:p>
      </dsp:txBody>
      <dsp:txXfrm>
        <a:off x="365564" y="86383"/>
        <a:ext cx="4587592" cy="612672"/>
      </dsp:txXfrm>
    </dsp:sp>
    <dsp:sp modelId="{870D00A6-F2C9-40EA-B821-B3994F0A50D5}">
      <dsp:nvSpPr>
        <dsp:cNvPr id="0" name=""/>
        <dsp:cNvSpPr/>
      </dsp:nvSpPr>
      <dsp:spPr>
        <a:xfrm>
          <a:off x="0" y="1435999"/>
          <a:ext cx="6648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2879D-F1C1-46B3-A1E9-6829316DBDEB}">
      <dsp:nvSpPr>
        <dsp:cNvPr id="0" name=""/>
        <dsp:cNvSpPr/>
      </dsp:nvSpPr>
      <dsp:spPr>
        <a:xfrm>
          <a:off x="332420" y="1096519"/>
          <a:ext cx="4653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06" tIns="0" rIns="175906" bIns="0" numCol="1" spcCol="1270" anchor="ctr" anchorCtr="0">
          <a:noAutofit/>
        </a:bodyPr>
        <a:lstStyle/>
        <a:p>
          <a:pPr marL="457200" lvl="0" indent="-45720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 dirty="0" smtClean="0">
              <a:latin typeface="Proxima Nova Rg" pitchFamily="50" charset="0"/>
              <a:cs typeface="Arial" charset="0"/>
            </a:rPr>
            <a:t>Односторонний отказ (по инициативе заказчика или поставщика)</a:t>
          </a:r>
          <a:endParaRPr lang="ru-RU" kern="1200" dirty="0"/>
        </a:p>
      </dsp:txBody>
      <dsp:txXfrm>
        <a:off x="365564" y="1129663"/>
        <a:ext cx="4587592" cy="612672"/>
      </dsp:txXfrm>
    </dsp:sp>
    <dsp:sp modelId="{B1B6E334-5940-4E9D-B88E-19F61CF35131}">
      <dsp:nvSpPr>
        <dsp:cNvPr id="0" name=""/>
        <dsp:cNvSpPr/>
      </dsp:nvSpPr>
      <dsp:spPr>
        <a:xfrm>
          <a:off x="0" y="2479279"/>
          <a:ext cx="6648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D420A7-02DF-4010-AF1A-7751AE44A04E}">
      <dsp:nvSpPr>
        <dsp:cNvPr id="0" name=""/>
        <dsp:cNvSpPr/>
      </dsp:nvSpPr>
      <dsp:spPr>
        <a:xfrm>
          <a:off x="332420" y="2139800"/>
          <a:ext cx="46538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06" tIns="0" rIns="1759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Proxima Nova Rg" pitchFamily="50" charset="0"/>
              <a:cs typeface="Arial" charset="0"/>
            </a:rPr>
            <a:t>Решение суда</a:t>
          </a:r>
          <a:endParaRPr lang="ru-RU" kern="1200" dirty="0"/>
        </a:p>
      </dsp:txBody>
      <dsp:txXfrm>
        <a:off x="365564" y="2172944"/>
        <a:ext cx="458759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719B6F8-4030-4DA1-AA3D-44C06C87658E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984ED9-7907-4666-ACCA-4078F0606C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26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84ED9-7907-4666-ACCA-4078F0606C73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189EE-69AB-494C-B91B-9FAF02E9E140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BC16E-0F44-4C56-8F8C-750F31FDF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B66E7-B6D4-42E0-93CB-06EC4B31835C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BC07-A2F8-44C4-B4FC-4946527FCF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BF44A-7C62-4052-AB33-A95F30A89C11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42DE3-7688-431D-900D-6E1A3901F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21836-F69F-49EB-8AE6-3E5AFC27C1E1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6B769-23CB-4A08-814C-8D3523D78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BC08A-2E4D-4C11-8BDB-2D0FE208DDCB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0766-187D-4C55-BBC0-560324B61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4878-87C5-4E39-971C-CB01E3E16522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559EF-791F-41C9-B490-779E506DB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17AE1-3A20-409E-8295-9C5255C114CC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9D6B-CB2E-436B-8466-2E1463EBC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FA14-DA68-4424-9A18-C79880528E8D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92B69-4150-412C-8E1A-BF89026A7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E053-1EB5-4B9A-A870-4540BAFBB293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2123-DE7C-4099-A280-13F3A64AD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605F0-1CBC-4281-B995-BBE357319B80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A59F-4657-48B5-B64E-CE4C87672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E935-AFA6-4A33-B3A2-05D1E6CEE1E5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52F6-B4D5-4B63-909C-77FA954C0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F12D51-011F-445B-98C7-DF288754AE76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DE06A8-0689-4E23-A7E0-795C147C4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23850" y="206375"/>
            <a:ext cx="8820150" cy="322897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4000" b="1" dirty="0" smtClean="0">
                <a:solidFill>
                  <a:schemeClr val="bg1"/>
                </a:solidFill>
                <a:latin typeface="Proxima Nova Rg" pitchFamily="50" charset="0"/>
                <a:cs typeface="Arial" charset="0"/>
              </a:rPr>
              <a:t>Как расторгнуть контракт</a:t>
            </a:r>
            <a:br>
              <a:rPr lang="ru-RU" sz="4000" b="1" dirty="0" smtClean="0">
                <a:solidFill>
                  <a:schemeClr val="bg1"/>
                </a:solidFill>
                <a:latin typeface="Proxima Nova Rg" pitchFamily="50" charset="0"/>
                <a:cs typeface="Arial" charset="0"/>
              </a:rPr>
            </a:br>
            <a:r>
              <a:rPr lang="ru-RU" sz="4000" b="1" dirty="0" smtClean="0">
                <a:solidFill>
                  <a:schemeClr val="bg1"/>
                </a:solidFill>
                <a:latin typeface="Proxima Nova Rg" pitchFamily="50" charset="0"/>
                <a:cs typeface="Arial" charset="0"/>
              </a:rPr>
              <a:t>по Закону № 44-ФЗ</a:t>
            </a:r>
            <a:r>
              <a:rPr lang="ru-RU" sz="3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ru-RU" sz="36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7813"/>
            <a:ext cx="8229600" cy="1446809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Леонтьева Татьяна Юрьевна,</a:t>
            </a:r>
          </a:p>
          <a:p>
            <a:pPr eaLnBrk="1" hangingPunct="1">
              <a:buNone/>
              <a:defRPr/>
            </a:pPr>
            <a:r>
              <a:rPr lang="ru-RU" sz="15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ректор НОЧУ ДПО «Академия кадрового резерва»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принять товары, работы, услуги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вправе создать комиссию для приемки товара, работы или услуги, результатов отдельного этапа исполнения контракта. Состав комиссии – не менее пяти человек</a:t>
            </a:r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Оформите документ о приемке, который подписывает заказчик. Если создавали комиссию, приемочный документ подписывают все члены комиссии, а заказчик утверждает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отразить недостатки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Продукция не отвечает контракту – направьте письменный мотивированный отказ подписывать документы приёмки</a:t>
            </a:r>
          </a:p>
          <a:p>
            <a:pPr marL="0">
              <a:lnSpc>
                <a:spcPts val="500"/>
              </a:lnSpc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Безопаснее оформить дефектную ведомость, где заказчик максимально полно и подробно отразит недостатки. Ведомость можно приложить к акту принятых с недостатками работ и к мотивированному отказу от приемки</a:t>
            </a:r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направить решение о расторжении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Решение об одностороннем отказе от исполнения контракта разместите в ЕИС и направьте контрагенту </a:t>
            </a:r>
          </a:p>
          <a:p>
            <a:pPr marL="0" indent="0">
              <a:buNone/>
            </a:pPr>
            <a:endParaRPr lang="ru-RU" altLang="ru-RU" sz="2800" b="1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altLang="ru-RU" sz="2400" b="1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Срок</a:t>
            </a: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– в течение трех рабочих дней с даты, когда приняли решение расторгнуть контракт  </a:t>
            </a: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lvl="0">
              <a:buNone/>
            </a:pPr>
            <a:endParaRPr lang="ru-RU" sz="2400" b="1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направить решение о расторжении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Решение об одностороннем отказе направьте контрагенту: </a:t>
            </a: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>
              <a:buFont typeface="Symbol" pitchFamily="18" charset="2"/>
              <a:buChar char=""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заказным письмом с уведомлением о вручении;</a:t>
            </a:r>
          </a:p>
          <a:p>
            <a:pPr>
              <a:buFont typeface="Symbol" pitchFamily="18" charset="2"/>
              <a:buChar char=""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телеграммой;</a:t>
            </a:r>
          </a:p>
          <a:p>
            <a:pPr>
              <a:buFont typeface="Symbol" pitchFamily="18" charset="2"/>
              <a:buChar char=""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посредством факсимильной связи; </a:t>
            </a:r>
          </a:p>
          <a:p>
            <a:pPr>
              <a:buFont typeface="Symbol" pitchFamily="18" charset="2"/>
              <a:buChar char=""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по адресу электронной почты;</a:t>
            </a:r>
          </a:p>
          <a:p>
            <a:pPr>
              <a:buFont typeface="Symbol" pitchFamily="18" charset="2"/>
              <a:buChar char=""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другими средствами связи и доставки</a:t>
            </a:r>
          </a:p>
          <a:p>
            <a:pPr lvl="0"/>
            <a:endParaRPr lang="ru-RU" sz="2400" b="1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направить решение о расторжении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Дата надлежащего уведомления – день, когда заказчик получил: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lvl="0">
              <a:buNone/>
            </a:pPr>
            <a:endParaRPr lang="ru-RU" altLang="ru-RU" sz="1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lvl="0">
              <a:buNone/>
            </a:pPr>
            <a:endParaRPr lang="ru-RU" altLang="ru-RU" sz="1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lvl="0">
              <a:buNone/>
            </a:pPr>
            <a:endParaRPr lang="ru-RU" altLang="ru-RU" sz="1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lvl="0" indent="-324000">
              <a:spcBef>
                <a:spcPts val="0"/>
              </a:spcBef>
              <a:buNone/>
            </a:pPr>
            <a:r>
              <a:rPr lang="ru-RU" altLang="ru-RU" sz="16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Невозможно получить подтверждения? Ждите 30 дней с даты, когда разместили решение об одностороннем отказе от исполнения контракта в ЕИС</a:t>
            </a:r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995686"/>
          <a:ext cx="799288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3782"/>
                <a:gridCol w="217988"/>
                <a:gridCol w="3851118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2400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Подтверждение о вручении поставщику уведомления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1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Информацию об отсутствии поставщика по адресу из контракта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Когда решение о расторжении вступает в силу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Решение о расторжении контракта вступает в силу и контракт считают расторгнутым через 10 дней с даты надлежащего уведомления поставщика</a:t>
            </a:r>
          </a:p>
          <a:p>
            <a:pPr marL="0" indent="0">
              <a:buNone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Proxima Nova Rg" pitchFamily="50" charset="0"/>
                <a:cs typeface="Arial" charset="0"/>
              </a:rPr>
              <a:t>Внимание:</a:t>
            </a: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отмените не вступившее в силу решение, если в течение 10-дневного срока с даты надлежащего уведомления поставщик устранил нарушения и компенсировал затраты на экспертизу (при необходимости)</a:t>
            </a:r>
          </a:p>
          <a:p>
            <a:pPr marL="0" indent="0">
              <a:buNone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Каковы последствия для контрагента 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Информация о контрагенте, с которым заказчик расторг контракт в одностороннем порядке, направляют в реестр недобросовестных поставщиков</a:t>
            </a:r>
          </a:p>
          <a:p>
            <a:pPr marL="0" indent="0">
              <a:buNone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вправе потребовать от поставщика возместить фактически понесенный ущерб </a:t>
            </a:r>
          </a:p>
          <a:p>
            <a:pPr marL="0" indent="0">
              <a:buNone/>
            </a:pPr>
            <a:endParaRPr lang="ru-RU" altLang="ru-RU" sz="2400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Каковы последствия для заказчика 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вправе закупить товар, который был предметом расторгнутого контракта, запросом предложений по пункту 6 части 2 статьи 83 Закона № 44-ФЗ</a:t>
            </a:r>
          </a:p>
          <a:p>
            <a:pPr marL="0" indent="0">
              <a:buNone/>
            </a:pPr>
            <a:endParaRPr lang="ru-RU" alt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Если обязательства стороны исполнили частично, при заключении нового контракта количество продукции и цену уменьшают</a:t>
            </a:r>
          </a:p>
          <a:p>
            <a:pPr marL="0" indent="0">
              <a:buNone/>
            </a:pPr>
            <a:endParaRPr lang="ru-RU" altLang="ru-RU" sz="2400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Односторонний отказ контрагента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lvl="0" indent="0"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Поставщик направляет заказчику решение расторгнуть контракт в одностороннем порядке не позднее  трех рабочих дней, с даты принятия. Используют средства связи и доставки, которые фиксируют уведомление и получение заказчиком подтверждения о вручении</a:t>
            </a:r>
          </a:p>
          <a:p>
            <a:pPr marL="0" indent="0">
              <a:buNone/>
            </a:pPr>
            <a:endParaRPr lang="ru-RU" altLang="ru-RU" sz="2400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Односторонний отказ контрагента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endParaRPr lang="ru-RU" altLang="ru-RU" sz="2400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347614"/>
          <a:ext cx="8136904" cy="150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17646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altLang="ru-RU" sz="1800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День вступления в силу 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ru-RU" sz="1800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Дата надлежащего уведомления </a:t>
                      </a: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alt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Через десять дней</a:t>
                      </a:r>
                      <a:r>
                        <a:rPr lang="en-US" alt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 c </a:t>
                      </a:r>
                      <a:r>
                        <a:rPr lang="ru-RU" alt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даты надлежащего уведомления поставщиком заказчика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День, когда поставщик получил подтверждение, что уведомление вручили заказчику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314781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b="1" dirty="0" smtClean="0">
              <a:solidFill>
                <a:prstClr val="black"/>
              </a:solidFill>
              <a:latin typeface="Proxima Nova Rg" pitchFamily="50" charset="0"/>
            </a:endParaRPr>
          </a:p>
          <a:p>
            <a:r>
              <a:rPr lang="ru-RU" altLang="ru-RU" b="1" dirty="0" smtClean="0">
                <a:solidFill>
                  <a:srgbClr val="FF0000"/>
                </a:solidFill>
                <a:latin typeface="Proxima Nova Rg" pitchFamily="50" charset="0"/>
              </a:rPr>
              <a:t>Внимание! </a:t>
            </a:r>
            <a:r>
              <a:rPr lang="ru-RU" altLang="ru-RU" dirty="0" smtClean="0">
                <a:solidFill>
                  <a:prstClr val="black"/>
                </a:solidFill>
                <a:latin typeface="Proxima Nova Rg" pitchFamily="50" charset="0"/>
              </a:rPr>
              <a:t>Поставщик обязан отменить не вступившее в силу решение об одностороннем отказе от контракта, если в течение десятидневного срока  заказчик устранил нарушения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На каких основаниях расторгают контракт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endParaRPr lang="ru-RU" sz="2000" dirty="0" smtClean="0">
              <a:latin typeface="Proxima Nova Rg" pitchFamily="50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ru-RU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203598"/>
          <a:ext cx="664840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Итоги: алгоритм действий заказчика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Оплатите продукцию, если нет нарушений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Потребуйте вернуть аванс либо заплатить неустойку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Разместить в ЕИС информацию о расторжении контракта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Направить сведения о поставщике в РНП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Направьте сведения о расторжении в реестр контрактов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Включить сведения о расторжении в отчёт об исполнении контракта</a:t>
            </a:r>
          </a:p>
          <a:p>
            <a:pPr marL="457200" indent="-457200">
              <a:buAutoNum type="arabicPeriod"/>
            </a:pPr>
            <a:r>
              <a:rPr lang="ru-RU" alt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Возместите контрагенту фактически понесенные расходы по требованию </a:t>
            </a:r>
          </a:p>
          <a:p>
            <a:pPr marL="457200" indent="-457200">
              <a:buAutoNum type="arabicPeriod"/>
            </a:pPr>
            <a:endParaRPr lang="ru-RU" altLang="ru-RU" sz="2400" dirty="0" smtClean="0"/>
          </a:p>
          <a:p>
            <a:pPr marL="457200" indent="-457200">
              <a:buAutoNum type="arabicPeriod"/>
            </a:pPr>
            <a:endParaRPr lang="ru-RU" altLang="ru-RU" sz="2400" dirty="0" smtClean="0"/>
          </a:p>
          <a:p>
            <a:pPr marL="0" indent="0">
              <a:buNone/>
            </a:pPr>
            <a:endParaRPr lang="ru-RU" sz="24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416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spc="300" dirty="0" smtClean="0">
                <a:solidFill>
                  <a:schemeClr val="bg1"/>
                </a:solidFill>
                <a:latin typeface="Proxima Nova Rg" pitchFamily="50" charset="0"/>
                <a:cs typeface="Arial" pitchFamily="34" charset="0"/>
              </a:rPr>
              <a:t>СПАСИБО!</a:t>
            </a:r>
            <a:endParaRPr lang="ru-RU" sz="6000" b="1" spc="300" dirty="0">
              <a:solidFill>
                <a:schemeClr val="bg1"/>
              </a:solidFill>
              <a:latin typeface="Proxima Nova Rg" pitchFamily="50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Когда расторгают контракт по соглашению</a:t>
            </a:r>
            <a:endParaRPr lang="ru-RU" sz="2800" b="1" dirty="0" smtClean="0">
              <a:solidFill>
                <a:schemeClr val="tx2"/>
              </a:solidFill>
              <a:latin typeface="Proxima Nova Rg" pitchFamily="50" charset="0"/>
              <a:cs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Proxima Nova Rg" pitchFamily="50" charset="0"/>
                <a:cs typeface="Arial" charset="0"/>
              </a:rPr>
              <a:t>УСЛОВИЕ: </a:t>
            </a: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стороны вправе расторгнуть контракт, когда нет претензий друг к другу </a:t>
            </a:r>
            <a:endParaRPr lang="ru-RU" sz="2000" dirty="0" smtClean="0">
              <a:solidFill>
                <a:srgbClr val="DA0000"/>
              </a:solidFill>
              <a:latin typeface="Proxima Nova Rg" pitchFamily="50" charset="0"/>
              <a:cs typeface="Arial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Примеры:</a:t>
            </a:r>
          </a:p>
          <a:p>
            <a:pPr marL="285750" indent="-28575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– поставщик не может исполнить контракт по независящим от него причинам (истек срок контракта, а заказчик выбрал не весь товар);</a:t>
            </a:r>
          </a:p>
          <a:p>
            <a:pPr marL="285750" indent="-28575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– у заказчика нет необходимости в товаре, и поставщик согласен расторгнуть сделку и не требует возместить ущерб; </a:t>
            </a:r>
          </a:p>
          <a:p>
            <a:pPr marL="285750" indent="-28575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– невозможно выполнить контракт из-за непредвиденных обстоятельств (наводнение, войны, забастовки, санкции и 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расторгнуть контракт по соглашению</a:t>
            </a:r>
            <a:endParaRPr lang="ru-RU" sz="2800" b="1" dirty="0" smtClean="0">
              <a:solidFill>
                <a:schemeClr val="tx2"/>
              </a:solidFill>
              <a:latin typeface="Proxima Nova Rg" pitchFamily="50" charset="0"/>
              <a:cs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Стороны оформляют дополнительное соглашение к контракту 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Если товар поставили не в полном объеме, заказчик принимает</a:t>
            </a:r>
            <a:b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и оплачивает фактически поставленную продукцию 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Информацию о расторжении контракта разместите в ЕИС. Срок –  один рабочий день, следующий за датой расторжения контракта. Исключение – сведения с </a:t>
            </a:r>
            <a:r>
              <a:rPr lang="ru-RU" sz="2000" dirty="0" err="1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гостайной</a:t>
            </a: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Односторонний отказ заказчика</a:t>
            </a:r>
            <a:endParaRPr lang="ru-RU" sz="2800" b="1" dirty="0" smtClean="0">
              <a:solidFill>
                <a:schemeClr val="tx2"/>
              </a:solidFill>
              <a:latin typeface="Proxima Nova Rg" pitchFamily="50" charset="0"/>
              <a:cs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67544" y="1059582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обязан отказаться от контракта в одностороннем порядке, если в ходе исполнения сделки установил: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– контрагент не отвечает требованиям к участникам из документации о закупке;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– контрагент предоставил недостоверную информацию о том, что отвечает требованиям документации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Новая редакция части 15 статьи 95 вступила в силу с 01.09.2016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Что включает приемка товара, работы, услуги </a:t>
            </a:r>
            <a:endParaRPr lang="ru-RU" sz="2800" b="1" dirty="0" smtClean="0">
              <a:solidFill>
                <a:schemeClr val="tx2"/>
              </a:solidFill>
              <a:latin typeface="Proxima Nova Rg" pitchFamily="50" charset="0"/>
              <a:cs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algn="just" eaLnBrk="1" hangingPunct="1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принимает товары, работы, услуги, проводит экспертизу</a:t>
            </a:r>
          </a:p>
          <a:p>
            <a:pPr marL="0" algn="just" eaLnBrk="1" hangingPunct="1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algn="just" eaLnBrk="1" hangingPunct="1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принимает отдельные этапы исполнения контракта</a:t>
            </a:r>
          </a:p>
          <a:p>
            <a:pPr marL="0" algn="just" eaLnBrk="1" hangingPunct="1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algn="just" eaLnBrk="1" hangingPunct="1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Заказчик оплачивает продукцию, а также отдельные этапы исполнения контракта</a:t>
            </a:r>
          </a:p>
          <a:p>
            <a:pPr marL="0" algn="just" eaLnBrk="1" hangingPunct="1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algn="just" eaLnBrk="1" hangingPunct="1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Стороны взаимодействует при изменении, расторжении контракта</a:t>
            </a:r>
          </a:p>
          <a:p>
            <a:pPr marL="0" algn="just" eaLnBrk="1" hangingPunct="1">
              <a:spcBef>
                <a:spcPts val="0"/>
              </a:spcBef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algn="just" eaLnBrk="1" hangingPunct="1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Стороны применяют меры ответственности и другие действия, когда контрагент или заказчик нарушают условия контракта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Каковы обязанности сторон при приемке </a:t>
            </a:r>
            <a:endParaRPr lang="ru-RU" sz="2800" b="1" dirty="0" smtClean="0">
              <a:solidFill>
                <a:schemeClr val="tx2"/>
              </a:solidFill>
              <a:latin typeface="Proxima Nova Rg" pitchFamily="50" charset="0"/>
              <a:cs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2808313"/>
          </a:xfrm>
        </p:spPr>
        <p:txBody>
          <a:bodyPr/>
          <a:lstStyle/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491630"/>
          <a:ext cx="784887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096344"/>
              </a:tblGrid>
              <a:tr h="319328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Контрагент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Заказчик</a:t>
                      </a:r>
                    </a:p>
                  </a:txBody>
                  <a:tcPr/>
                </a:tc>
              </a:tr>
              <a:tr h="2128944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Своевременно предоставляет достоверную информацию о ходе исполнения обязательств, в том числе о сложностях. К установленному контрактом сроку предоставляет заказчику результаты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2000" kern="1200" dirty="0" smtClean="0">
                          <a:solidFill>
                            <a:prstClr val="black"/>
                          </a:solidFill>
                          <a:latin typeface="Proxima Nova Rg" pitchFamily="50" charset="0"/>
                          <a:ea typeface="+mn-ea"/>
                          <a:cs typeface="Arial" charset="0"/>
                        </a:rPr>
                        <a:t>Обязан обеспечить приемку поставленного товара, выполненной работы или оказанной услуги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ru-RU" sz="2000" kern="1200" dirty="0" smtClean="0">
                        <a:solidFill>
                          <a:prstClr val="black"/>
                        </a:solidFill>
                        <a:latin typeface="Proxima Nova Rg" pitchFamily="50" charset="0"/>
                        <a:ea typeface="+mn-ea"/>
                        <a:cs typeface="Arial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принять товары, работы, услуги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1. Обратите внимание на условия контракта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2. Посмотрите спецификации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3. Изучите требования к продукции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4. Проверьте накладную и акт выполненных работ, оказанных услуг. Номенклатура должна отвечать сведениям контракта</a:t>
            </a:r>
          </a:p>
          <a:p>
            <a:pPr marL="0" indent="0">
              <a:buNone/>
            </a:pPr>
            <a:endParaRPr lang="ru-RU" sz="2000" b="1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Пример: </a:t>
            </a:r>
            <a:r>
              <a:rPr lang="ru-RU" sz="20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в спецификации стоит молоко 3,5% жирности в фасовке пакет по 1 литру. Такую же номенклатуру поставщик должен прописать в накладной и фактически передать заказчику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2462"/>
          </a:xfrm>
        </p:spPr>
        <p:txBody>
          <a:bodyPr/>
          <a:lstStyle/>
          <a:p>
            <a:pPr algn="l"/>
            <a:r>
              <a:rPr lang="ru-RU" altLang="ru-RU" sz="2800" b="1" dirty="0" smtClean="0">
                <a:solidFill>
                  <a:schemeClr val="tx2"/>
                </a:solidFill>
                <a:latin typeface="Proxima Nova Rg" pitchFamily="50" charset="0"/>
                <a:cs typeface="Arial" charset="0"/>
              </a:rPr>
              <a:t>Как принять товары, работы, услуги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58863"/>
            <a:ext cx="8229600" cy="353536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По согласованию сторон контрагент вправе поставить продукцию, качество, технические и функциональные характеристики которой лучше тех, что прописаны в контракте. Предмет контракта менять нельзя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(ч. 7 ст. 95 Закона № 44-ФЗ, письмо Минэкономразвития от 11.01.2016 № Д28и-65 )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Proxima Nova Rg" pitchFamily="50" charset="0"/>
                <a:cs typeface="Arial" charset="0"/>
              </a:rPr>
              <a:t>Внимание:</a:t>
            </a:r>
            <a:r>
              <a:rPr lang="ru-RU" sz="2400" dirty="0" smtClean="0">
                <a:solidFill>
                  <a:prstClr val="black"/>
                </a:solidFill>
                <a:latin typeface="Proxima Nova Rg" pitchFamily="50" charset="0"/>
                <a:cs typeface="Arial" charset="0"/>
              </a:rPr>
              <a:t> необходимо внести изменения в контракт и разместить в реестре контрактов</a:t>
            </a:r>
          </a:p>
          <a:p>
            <a:pPr marL="0" indent="0">
              <a:buNone/>
            </a:pPr>
            <a:endParaRPr lang="ru-RU" sz="2000" dirty="0" smtClean="0">
              <a:solidFill>
                <a:prstClr val="black"/>
              </a:solidFill>
              <a:latin typeface="Proxima Nova Rg" pitchFamily="50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843</Words>
  <Application>Microsoft Office PowerPoint</Application>
  <PresentationFormat>Экран (16:9)</PresentationFormat>
  <Paragraphs>117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Как расторгнуть контракт по Закону № 44-ФЗ </vt:lpstr>
      <vt:lpstr>На каких основаниях расторгают контракт</vt:lpstr>
      <vt:lpstr>Когда расторгают контракт по соглашению</vt:lpstr>
      <vt:lpstr>Как расторгнуть контракт по соглашению</vt:lpstr>
      <vt:lpstr>Односторонний отказ заказчика</vt:lpstr>
      <vt:lpstr>Что включает приемка товара, работы, услуги </vt:lpstr>
      <vt:lpstr>Каковы обязанности сторон при приемке </vt:lpstr>
      <vt:lpstr>Как принять товары, работы, услуги</vt:lpstr>
      <vt:lpstr>Как принять товары, работы, услуги</vt:lpstr>
      <vt:lpstr>Как принять товары, работы, услуги</vt:lpstr>
      <vt:lpstr>Как отразить недостатки</vt:lpstr>
      <vt:lpstr>Как направить решение о расторжении</vt:lpstr>
      <vt:lpstr>Как направить решение о расторжении</vt:lpstr>
      <vt:lpstr>Как направить решение о расторжении</vt:lpstr>
      <vt:lpstr>Когда решение о расторжении вступает в силу</vt:lpstr>
      <vt:lpstr>Каковы последствия для контрагента </vt:lpstr>
      <vt:lpstr>Каковы последствия для заказчика </vt:lpstr>
      <vt:lpstr>Односторонний отказ контрагента</vt:lpstr>
      <vt:lpstr>Односторонний отказ контрагента</vt:lpstr>
      <vt:lpstr>Итоги: алгоритм действий заказчика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eaTarasova</dc:creator>
  <cp:lastModifiedBy>Эрнст Светлана Александровна</cp:lastModifiedBy>
  <cp:revision>296</cp:revision>
  <dcterms:created xsi:type="dcterms:W3CDTF">2017-10-06T07:20:28Z</dcterms:created>
  <dcterms:modified xsi:type="dcterms:W3CDTF">2018-05-30T10:34:41Z</dcterms:modified>
</cp:coreProperties>
</file>