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57" r:id="rId4"/>
    <p:sldId id="261" r:id="rId5"/>
    <p:sldId id="262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2276872"/>
            <a:ext cx="630313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Качество </a:t>
            </a: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формирования заявок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2954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4"/>
            <a:ext cx="822975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Заявка на закупку путем проведения торгов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9131" y="2420888"/>
            <a:ext cx="2088232" cy="11521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Заказчик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40152" y="2400491"/>
            <a:ext cx="2379267" cy="11521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Уполномоченный  орган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2955108" y="2564904"/>
            <a:ext cx="2736304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Заявка на закупку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08026" y="3753036"/>
            <a:ext cx="2736304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</a:rPr>
              <a:t>Не позднее 1 числа месяца, в котором запланировано размещение извещения</a:t>
            </a:r>
            <a:endParaRPr lang="ru-RU" sz="1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62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4"/>
            <a:ext cx="822975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Заявка на закупку путем проведения торгов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9972" y="980728"/>
            <a:ext cx="7776864" cy="47525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1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Состав заявки: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1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Техническое задание (</a:t>
            </a:r>
            <a:r>
              <a:rPr lang="ru-RU" sz="1400" b="1" dirty="0" err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Microsoft</a:t>
            </a:r>
            <a:r>
              <a:rPr lang="ru-RU" sz="1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b="1" dirty="0" err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Word</a:t>
            </a:r>
            <a:r>
              <a:rPr lang="ru-RU" sz="1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и скан копия (формат </a:t>
            </a:r>
            <a:r>
              <a:rPr lang="en-US" sz="1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PDF</a:t>
            </a:r>
            <a:r>
              <a:rPr lang="ru-RU" sz="1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1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контракта (договора) (</a:t>
            </a:r>
            <a:r>
              <a:rPr lang="ru-RU" sz="1400" b="1" dirty="0" err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Microsoft</a:t>
            </a:r>
            <a:r>
              <a:rPr lang="ru-RU" sz="1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b="1" dirty="0" err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Word</a:t>
            </a:r>
            <a:r>
              <a:rPr lang="ru-RU" sz="1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1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начальной (максимальной) цены контракта (договора) (</a:t>
            </a:r>
            <a:r>
              <a:rPr lang="en-US" sz="1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ru-RU" sz="1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скан копия (формат </a:t>
            </a:r>
            <a:r>
              <a:rPr lang="en-US" sz="1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PDF)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1400" b="1" dirty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Документы, подтверждающие достоверность формирования начальной (максимальной) цены </a:t>
            </a:r>
            <a:r>
              <a:rPr lang="ru-RU" sz="1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контракта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1400" b="1" dirty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Инструкцию по заполнению первой части заявки </a:t>
            </a:r>
            <a:endParaRPr lang="ru-RU" sz="1400" b="1" dirty="0" smtClean="0">
              <a:ln w="12700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1400" b="1" dirty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Документы, содержащие сведения, подтверждающие наличие не менее 2-х эквивалентных товаров разных производителей </a:t>
            </a:r>
            <a:endParaRPr lang="ru-RU" sz="1400" b="1" dirty="0" smtClean="0">
              <a:ln w="12700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1400" b="1" dirty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Утвержденное задание на проектирование (проведение инженерных изысканий</a:t>
            </a:r>
            <a:r>
              <a:rPr lang="ru-RU" sz="1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1400" b="1" dirty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Лист утверждения проектной документации объекта</a:t>
            </a:r>
            <a:endParaRPr lang="ru-RU" sz="1400" b="1" dirty="0">
              <a:ln w="12700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78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26506" y="404664"/>
            <a:ext cx="362381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Обоснование НМЦК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268760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В соответствии с Постановлением Правительства РФ от 15.05.2017 № 570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В соответствии с Порядком оформления НМЦК (Приложение № 1 к Регламенту взаимодействия)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Методы определения НМЦК в соответствии со ст. 22 Федерального закона от 05.04.2013 № 44-ФЗ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Метод сопоставимых рыночных цен - Запрос не менее 5 потенциальным поставщикам. Запрос соответствует условиям, указанным в заявке, Плане-графике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Проектно-сметный метод – Проектно-сметная документация, Обязательное </a:t>
            </a:r>
            <a:r>
              <a:rPr lang="ru-RU" dirty="0">
                <a:solidFill>
                  <a:srgbClr val="7030A0"/>
                </a:solidFill>
              </a:rPr>
              <a:t>подтверждение достоверности сметной стоимости (ст.8.3 </a:t>
            </a:r>
            <a:r>
              <a:rPr lang="ru-RU" dirty="0" err="1">
                <a:solidFill>
                  <a:srgbClr val="7030A0"/>
                </a:solidFill>
              </a:rPr>
              <a:t>ГрК</a:t>
            </a:r>
            <a:r>
              <a:rPr lang="ru-RU" dirty="0">
                <a:solidFill>
                  <a:srgbClr val="7030A0"/>
                </a:solidFill>
              </a:rPr>
              <a:t> РФ и постановление Правительства № 427 от 18.05.2007 </a:t>
            </a:r>
            <a:r>
              <a:rPr lang="ru-RU" dirty="0" smtClean="0">
                <a:solidFill>
                  <a:srgbClr val="7030A0"/>
                </a:solidFill>
              </a:rPr>
              <a:t>года)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Иной метод – обоснование не применения всех остальных методов. 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97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85515" y="404664"/>
            <a:ext cx="410580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Техническое задание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268760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</a:rPr>
              <a:t>Должно быть основано на правилах нормирования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Госты, технические регламенты, в случае отсутствия – обоснование не применения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Описание объекта закупки с минимальными и (или) максимальными значениями показателей, и значениями показателей которые не изменяются.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Должно </a:t>
            </a:r>
            <a:r>
              <a:rPr lang="ru-RU" dirty="0">
                <a:solidFill>
                  <a:srgbClr val="7030A0"/>
                </a:solidFill>
              </a:rPr>
              <a:t>учитывать антимонопольные требования </a:t>
            </a:r>
            <a:r>
              <a:rPr lang="ru-RU" dirty="0" smtClean="0">
                <a:solidFill>
                  <a:srgbClr val="7030A0"/>
                </a:solidFill>
              </a:rPr>
              <a:t>(функционально и технологически связанные товары, работы, услуги)</a:t>
            </a:r>
            <a:endParaRPr lang="ru-RU" dirty="0">
              <a:solidFill>
                <a:srgbClr val="7030A0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Характеристики объекта закупки не должны противоречит Плану-графику.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Должно </a:t>
            </a:r>
            <a:r>
              <a:rPr lang="ru-RU" dirty="0">
                <a:solidFill>
                  <a:srgbClr val="7030A0"/>
                </a:solidFill>
              </a:rPr>
              <a:t>учитывать требования законодательства об энергетической эффективности и энергосбережении </a:t>
            </a:r>
          </a:p>
        </p:txBody>
      </p:sp>
    </p:spTree>
    <p:extLst>
      <p:ext uri="{BB962C8B-B14F-4D97-AF65-F5344CB8AC3E}">
        <p14:creationId xmlns:p14="http://schemas.microsoft.com/office/powerpoint/2010/main" val="18927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0510" y="404664"/>
            <a:ext cx="535582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Проект контракта (договора)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268760"/>
            <a:ext cx="82089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ИКЗ соответствует заявке, Плану-графику.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Между разделами и пунктами контракта отсутствуют противоречия.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Срок поставки (выполнения работ, оказания услуг) – соответствует заявке.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mtClean="0">
                <a:solidFill>
                  <a:srgbClr val="7030A0"/>
                </a:solidFill>
              </a:rPr>
              <a:t>Срок оплаты </a:t>
            </a:r>
            <a:r>
              <a:rPr lang="ru-RU" dirty="0" smtClean="0">
                <a:solidFill>
                  <a:srgbClr val="7030A0"/>
                </a:solidFill>
              </a:rPr>
              <a:t>соответствует либо ст. 30, либо ст. 34 Федерального закона РФ от 05.04.2013 № 44-ФЗ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Обеспечение исполнения контракта соответствует заявке и Плану-графику, законодательству.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Раздел ответственность соответствует Постановлению Правительства РФ от 30.08.2017 № 1042 .</a:t>
            </a:r>
          </a:p>
          <a:p>
            <a:pPr marL="342900" lvl="0" indent="-342900" algn="just">
              <a:buFont typeface="+mj-lt"/>
              <a:buAutoNum type="arabicPeriod"/>
            </a:pP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03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68345" y="404664"/>
            <a:ext cx="374012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rgbClr val="00ADDC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Ошибки по заявкам</a:t>
            </a:r>
            <a:endParaRPr lang="ru-RU" sz="2400" b="1" cap="all" dirty="0">
              <a:ln w="9000" cmpd="sng">
                <a:solidFill>
                  <a:srgbClr val="00ADDC">
                    <a:shade val="50000"/>
                    <a:satMod val="120000"/>
                  </a:srgb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0113" y="1356970"/>
            <a:ext cx="2088232" cy="128445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/>
                <a:ea typeface="Calibri"/>
              </a:rPr>
              <a:t>Заявки не </a:t>
            </a:r>
            <a:r>
              <a:rPr lang="ru-RU" b="1" dirty="0">
                <a:solidFill>
                  <a:srgbClr val="7030A0"/>
                </a:solidFill>
                <a:latin typeface="Times New Roman"/>
                <a:ea typeface="Calibri"/>
              </a:rPr>
              <a:t>соответствующие Плану-графику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2620538"/>
            <a:ext cx="2304256" cy="14565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/>
                <a:ea typeface="Calibri"/>
              </a:rPr>
              <a:t>Заявки не </a:t>
            </a:r>
            <a:r>
              <a:rPr lang="ru-RU" b="1" dirty="0">
                <a:solidFill>
                  <a:srgbClr val="7030A0"/>
                </a:solidFill>
                <a:latin typeface="Times New Roman"/>
                <a:ea typeface="Calibri"/>
              </a:rPr>
              <a:t>соответствующие нормативным актам, принятым на местном уровне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71018" y="3856220"/>
            <a:ext cx="2373389" cy="14401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/>
                <a:ea typeface="Calibri"/>
              </a:rPr>
              <a:t>Заявки не </a:t>
            </a:r>
            <a:r>
              <a:rPr lang="ru-RU" b="1" dirty="0">
                <a:solidFill>
                  <a:srgbClr val="7030A0"/>
                </a:solidFill>
                <a:latin typeface="Times New Roman"/>
                <a:ea typeface="Calibri"/>
              </a:rPr>
              <a:t>соответствующие Федеральному законодательству в сфере закупок 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02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68345" y="404664"/>
            <a:ext cx="374012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rgbClr val="00ADDC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Ошибки по заявкам</a:t>
            </a:r>
            <a:endParaRPr lang="ru-RU" sz="2400" b="1" cap="all" dirty="0">
              <a:ln w="9000" cmpd="sng">
                <a:solidFill>
                  <a:srgbClr val="00ADDC">
                    <a:shade val="50000"/>
                    <a:satMod val="120000"/>
                  </a:srgb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879362"/>
            <a:ext cx="820891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  <a:ea typeface="Calibri"/>
              </a:rPr>
              <a:t>Нарушение срока предоставления заявок на закупку (позже 1 числа месяца, в котором запланировано размещение извещения об осуществлении закупки).</a:t>
            </a:r>
            <a:endParaRPr lang="ru-RU" dirty="0">
              <a:solidFill>
                <a:srgbClr val="7030A0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  <a:ea typeface="Calibri"/>
              </a:rPr>
              <a:t>Объем закупаемых работ, услуг не соответствует техническому заданию (исключить 1 условную единицу, указывать реальный объем).</a:t>
            </a:r>
            <a:endParaRPr lang="ru-RU" dirty="0">
              <a:solidFill>
                <a:srgbClr val="7030A0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  <a:ea typeface="Calibri"/>
              </a:rPr>
              <a:t>Срок осуществления закупок не соответствует Плану-графику закупок (срок исполнения контракта, периодичность, срок исполнения отдельных этапов контракта).</a:t>
            </a:r>
            <a:endParaRPr lang="ru-RU" dirty="0">
              <a:solidFill>
                <a:srgbClr val="7030A0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  <a:ea typeface="Calibri"/>
              </a:rPr>
              <a:t>Отсутствует инструкция по заполнению 1 частей заявки на участие в электронном аукционе, либо представленная инструкция не соответствует показателям, указанным в техническом задании.</a:t>
            </a:r>
            <a:endParaRPr lang="ru-RU" dirty="0">
              <a:solidFill>
                <a:srgbClr val="7030A0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  <a:ea typeface="Calibri"/>
              </a:rPr>
              <a:t>Отсутствуют сведения об эквивалентных товарах (скриншоты с сайтов, копии технической документации и т.д.).</a:t>
            </a:r>
            <a:endParaRPr lang="ru-RU" dirty="0">
              <a:solidFill>
                <a:srgbClr val="7030A0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  <a:ea typeface="Calibri"/>
              </a:rPr>
              <a:t>Описание объекта закупки, указанное в техническом задании не соответствует Плану-графику закупок.</a:t>
            </a:r>
            <a:endParaRPr lang="ru-RU" dirty="0">
              <a:solidFill>
                <a:srgbClr val="7030A0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  <a:ea typeface="Calibri"/>
              </a:rPr>
              <a:t>Ответственность сторон, указанная в проекте контракта (договора), не соответствует действующему законодательству в сфере закупок.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77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76</TotalTime>
  <Words>520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Главная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Кочкина Марина Владимировна</dc:creator>
  <cp:lastModifiedBy>Эрнст Светлана Александровна</cp:lastModifiedBy>
  <cp:revision>15</cp:revision>
  <dcterms:created xsi:type="dcterms:W3CDTF">2018-02-06T09:22:42Z</dcterms:created>
  <dcterms:modified xsi:type="dcterms:W3CDTF">2018-02-08T09:48:16Z</dcterms:modified>
</cp:coreProperties>
</file>