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368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7" r:id="rId24"/>
    <p:sldId id="426" r:id="rId25"/>
    <p:sldId id="425" r:id="rId26"/>
    <p:sldId id="428" r:id="rId27"/>
    <p:sldId id="429" r:id="rId28"/>
    <p:sldId id="430" r:id="rId29"/>
    <p:sldId id="431" r:id="rId30"/>
    <p:sldId id="432" r:id="rId31"/>
    <p:sldId id="433" r:id="rId32"/>
    <p:sldId id="434" r:id="rId33"/>
    <p:sldId id="268" r:id="rId34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8841" autoAdjust="0"/>
  </p:normalViewPr>
  <p:slideViewPr>
    <p:cSldViewPr>
      <p:cViewPr>
        <p:scale>
          <a:sx n="90" d="100"/>
          <a:sy n="90" d="100"/>
        </p:scale>
        <p:origin x="-2322" y="-11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4E2F5-2C79-47D3-B123-C46BF62B96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1B5483-9EEF-4F22-BE22-667F9E5D80FD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Общие правила нормирования</a:t>
          </a:r>
          <a:endParaRPr lang="ru-RU" sz="2000" b="1" dirty="0">
            <a:solidFill>
              <a:schemeClr val="tx1"/>
            </a:solidFill>
            <a:latin typeface="Proxima Nova Rg" pitchFamily="50" charset="0"/>
          </a:endParaRPr>
        </a:p>
      </dgm:t>
    </dgm:pt>
    <dgm:pt modelId="{17B4AF58-E6A6-4AB4-9E10-29F80E3D53B7}" type="parTrans" cxnId="{B1934DB8-DE2A-414E-A463-E8D1EEC1A999}">
      <dgm:prSet/>
      <dgm:spPr/>
      <dgm:t>
        <a:bodyPr/>
        <a:lstStyle/>
        <a:p>
          <a:endParaRPr lang="ru-RU"/>
        </a:p>
      </dgm:t>
    </dgm:pt>
    <dgm:pt modelId="{72C88E8C-6934-415D-8D52-C08D93877FA1}" type="sibTrans" cxnId="{B1934DB8-DE2A-414E-A463-E8D1EEC1A999}">
      <dgm:prSet/>
      <dgm:spPr/>
      <dgm:t>
        <a:bodyPr/>
        <a:lstStyle/>
        <a:p>
          <a:endParaRPr lang="ru-RU"/>
        </a:p>
      </dgm:t>
    </dgm:pt>
    <dgm:pt modelId="{5AE916C9-27CB-4106-9A25-48F49C8F853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Общие требования: порядок разработки и принятия актов по нормированию, содержание и исполнение актов </a:t>
          </a:r>
          <a:r>
            <a:rPr lang="ru-RU" sz="1400" dirty="0" smtClean="0">
              <a:solidFill>
                <a:schemeClr val="tx1"/>
              </a:solidFill>
              <a:latin typeface="Proxima Nova Rg" pitchFamily="50" charset="0"/>
            </a:rPr>
            <a:t>(постановление Правительства  № 476)  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269FB6D9-A6D7-475C-8100-01EE8E66986A}" type="parTrans" cxnId="{83573380-AB0A-49C7-B8D5-77FFBF9116B2}">
      <dgm:prSet/>
      <dgm:spPr/>
      <dgm:t>
        <a:bodyPr/>
        <a:lstStyle/>
        <a:p>
          <a:endParaRPr lang="ru-RU"/>
        </a:p>
      </dgm:t>
    </dgm:pt>
    <dgm:pt modelId="{4A64210A-41FF-47E3-90D5-F54411801280}" type="sibTrans" cxnId="{83573380-AB0A-49C7-B8D5-77FFBF9116B2}">
      <dgm:prSet/>
      <dgm:spPr/>
      <dgm:t>
        <a:bodyPr/>
        <a:lstStyle/>
        <a:p>
          <a:endParaRPr lang="ru-RU"/>
        </a:p>
      </dgm:t>
    </dgm:pt>
    <dgm:pt modelId="{0AE22083-13F0-41EC-A4A3-2518744FCDF7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Общие правила определения требований к продукции и нормативных затрат </a:t>
          </a:r>
          <a:r>
            <a:rPr lang="ru-RU" sz="1400" dirty="0" smtClean="0">
              <a:solidFill>
                <a:schemeClr val="tx1"/>
              </a:solidFill>
              <a:latin typeface="Proxima Nova Rg" pitchFamily="50" charset="0"/>
            </a:rPr>
            <a:t>(постановления Правительства  № 926, 1047)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9EF971E3-C12F-410D-BDFD-A8EBAA0C19EC}" type="parTrans" cxnId="{44D03993-4B9F-462A-8318-65005E12C41F}">
      <dgm:prSet/>
      <dgm:spPr/>
      <dgm:t>
        <a:bodyPr/>
        <a:lstStyle/>
        <a:p>
          <a:endParaRPr lang="ru-RU"/>
        </a:p>
      </dgm:t>
    </dgm:pt>
    <dgm:pt modelId="{60CCAC72-3D23-415A-B42A-270FDDE61EF2}" type="sibTrans" cxnId="{44D03993-4B9F-462A-8318-65005E12C41F}">
      <dgm:prSet/>
      <dgm:spPr/>
      <dgm:t>
        <a:bodyPr/>
        <a:lstStyle/>
        <a:p>
          <a:endParaRPr lang="ru-RU"/>
        </a:p>
      </dgm:t>
    </dgm:pt>
    <dgm:pt modelId="{C33A7C21-1860-4B27-B791-A2D85CF23E10}" type="pres">
      <dgm:prSet presAssocID="{DAC4E2F5-2C79-47D3-B123-C46BF62B96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758F13-E042-43AE-B3D7-A80F0ACAD589}" type="pres">
      <dgm:prSet presAssocID="{D21B5483-9EEF-4F22-BE22-667F9E5D80FD}" presName="parentLin" presStyleCnt="0"/>
      <dgm:spPr/>
    </dgm:pt>
    <dgm:pt modelId="{5F29B9C0-C237-4BBE-9D01-659B05C36972}" type="pres">
      <dgm:prSet presAssocID="{D21B5483-9EEF-4F22-BE22-667F9E5D80F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5DFCEF-632B-4621-8C38-5C93A61914F4}" type="pres">
      <dgm:prSet presAssocID="{D21B5483-9EEF-4F22-BE22-667F9E5D80FD}" presName="parentText" presStyleLbl="node1" presStyleIdx="0" presStyleCnt="3" custScaleX="142857" custScaleY="223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6D2DF-DF27-4D12-9A68-EC3B323F052D}" type="pres">
      <dgm:prSet presAssocID="{D21B5483-9EEF-4F22-BE22-667F9E5D80FD}" presName="negativeSpace" presStyleCnt="0"/>
      <dgm:spPr/>
    </dgm:pt>
    <dgm:pt modelId="{5126241C-FAC7-4FA1-BEBF-102FFA12F196}" type="pres">
      <dgm:prSet presAssocID="{D21B5483-9EEF-4F22-BE22-667F9E5D80FD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E4ADA88A-7DA9-4673-AF5F-68E8D949D599}" type="pres">
      <dgm:prSet presAssocID="{72C88E8C-6934-415D-8D52-C08D93877FA1}" presName="spaceBetweenRectangles" presStyleCnt="0"/>
      <dgm:spPr/>
    </dgm:pt>
    <dgm:pt modelId="{941291CD-8F2B-400E-B379-DE9EDB26A865}" type="pres">
      <dgm:prSet presAssocID="{5AE916C9-27CB-4106-9A25-48F49C8F8539}" presName="parentLin" presStyleCnt="0"/>
      <dgm:spPr/>
    </dgm:pt>
    <dgm:pt modelId="{C28F743B-3CFA-42F1-8253-F02B20F6FD83}" type="pres">
      <dgm:prSet presAssocID="{5AE916C9-27CB-4106-9A25-48F49C8F853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E5F029-F11A-42BA-BDCD-1350AF6E9897}" type="pres">
      <dgm:prSet presAssocID="{5AE916C9-27CB-4106-9A25-48F49C8F8539}" presName="parentText" presStyleLbl="node1" presStyleIdx="1" presStyleCnt="3" custScaleX="142857" custScaleY="252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19A47-DCFD-40F1-AAD4-8BD95D933437}" type="pres">
      <dgm:prSet presAssocID="{5AE916C9-27CB-4106-9A25-48F49C8F8539}" presName="negativeSpace" presStyleCnt="0"/>
      <dgm:spPr/>
    </dgm:pt>
    <dgm:pt modelId="{31F02D54-4F3A-413C-9EC4-D378E9DD5EC5}" type="pres">
      <dgm:prSet presAssocID="{5AE916C9-27CB-4106-9A25-48F49C8F8539}" presName="childText" presStyleLbl="conFgAcc1" presStyleIdx="1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4A99E13E-9B74-4BC2-94B1-80C0D8A04FC7}" type="pres">
      <dgm:prSet presAssocID="{4A64210A-41FF-47E3-90D5-F54411801280}" presName="spaceBetweenRectangles" presStyleCnt="0"/>
      <dgm:spPr/>
    </dgm:pt>
    <dgm:pt modelId="{205467E2-7742-4C47-BA2A-6BA74F8BEA8D}" type="pres">
      <dgm:prSet presAssocID="{0AE22083-13F0-41EC-A4A3-2518744FCDF7}" presName="parentLin" presStyleCnt="0"/>
      <dgm:spPr/>
    </dgm:pt>
    <dgm:pt modelId="{74EB6F7C-33D3-425F-B64E-3D7B51C180AC}" type="pres">
      <dgm:prSet presAssocID="{0AE22083-13F0-41EC-A4A3-2518744FCDF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ED15D75-6D92-4589-B5B6-01C11F70D1B4}" type="pres">
      <dgm:prSet presAssocID="{0AE22083-13F0-41EC-A4A3-2518744FCDF7}" presName="parentText" presStyleLbl="node1" presStyleIdx="2" presStyleCnt="3" custScaleX="142857" custScaleY="245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44723-3132-41F1-96B5-08C1C6A558EC}" type="pres">
      <dgm:prSet presAssocID="{0AE22083-13F0-41EC-A4A3-2518744FCDF7}" presName="negativeSpace" presStyleCnt="0"/>
      <dgm:spPr/>
    </dgm:pt>
    <dgm:pt modelId="{E2718733-F116-4F67-97F5-EA32161FA45F}" type="pres">
      <dgm:prSet presAssocID="{0AE22083-13F0-41EC-A4A3-2518744FCDF7}" presName="childText" presStyleLbl="conFgAcc1" presStyleIdx="2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</dgm:ptLst>
  <dgm:cxnLst>
    <dgm:cxn modelId="{34F3601F-6109-48AD-BB7D-3C738012214D}" type="presOf" srcId="{5AE916C9-27CB-4106-9A25-48F49C8F8539}" destId="{C28F743B-3CFA-42F1-8253-F02B20F6FD83}" srcOrd="0" destOrd="0" presId="urn:microsoft.com/office/officeart/2005/8/layout/list1"/>
    <dgm:cxn modelId="{FC06EA13-3B7D-485F-9BEA-296479AD907C}" type="presOf" srcId="{D21B5483-9EEF-4F22-BE22-667F9E5D80FD}" destId="{135DFCEF-632B-4621-8C38-5C93A61914F4}" srcOrd="1" destOrd="0" presId="urn:microsoft.com/office/officeart/2005/8/layout/list1"/>
    <dgm:cxn modelId="{83573380-AB0A-49C7-B8D5-77FFBF9116B2}" srcId="{DAC4E2F5-2C79-47D3-B123-C46BF62B9616}" destId="{5AE916C9-27CB-4106-9A25-48F49C8F8539}" srcOrd="1" destOrd="0" parTransId="{269FB6D9-A6D7-475C-8100-01EE8E66986A}" sibTransId="{4A64210A-41FF-47E3-90D5-F54411801280}"/>
    <dgm:cxn modelId="{A24AFB0E-8D43-45D1-93A7-660FAA0CC819}" type="presOf" srcId="{DAC4E2F5-2C79-47D3-B123-C46BF62B9616}" destId="{C33A7C21-1860-4B27-B791-A2D85CF23E10}" srcOrd="0" destOrd="0" presId="urn:microsoft.com/office/officeart/2005/8/layout/list1"/>
    <dgm:cxn modelId="{B1934DB8-DE2A-414E-A463-E8D1EEC1A999}" srcId="{DAC4E2F5-2C79-47D3-B123-C46BF62B9616}" destId="{D21B5483-9EEF-4F22-BE22-667F9E5D80FD}" srcOrd="0" destOrd="0" parTransId="{17B4AF58-E6A6-4AB4-9E10-29F80E3D53B7}" sibTransId="{72C88E8C-6934-415D-8D52-C08D93877FA1}"/>
    <dgm:cxn modelId="{44D03993-4B9F-462A-8318-65005E12C41F}" srcId="{DAC4E2F5-2C79-47D3-B123-C46BF62B9616}" destId="{0AE22083-13F0-41EC-A4A3-2518744FCDF7}" srcOrd="2" destOrd="0" parTransId="{9EF971E3-C12F-410D-BDFD-A8EBAA0C19EC}" sibTransId="{60CCAC72-3D23-415A-B42A-270FDDE61EF2}"/>
    <dgm:cxn modelId="{EFEA04BD-910D-41E4-B85A-B0B093DC3DDC}" type="presOf" srcId="{0AE22083-13F0-41EC-A4A3-2518744FCDF7}" destId="{74EB6F7C-33D3-425F-B64E-3D7B51C180AC}" srcOrd="0" destOrd="0" presId="urn:microsoft.com/office/officeart/2005/8/layout/list1"/>
    <dgm:cxn modelId="{3FA587E2-1F25-41C3-AAD6-CB84349C7917}" type="presOf" srcId="{0AE22083-13F0-41EC-A4A3-2518744FCDF7}" destId="{7ED15D75-6D92-4589-B5B6-01C11F70D1B4}" srcOrd="1" destOrd="0" presId="urn:microsoft.com/office/officeart/2005/8/layout/list1"/>
    <dgm:cxn modelId="{50355A20-8A82-47F7-8414-55520B3C9A3A}" type="presOf" srcId="{5AE916C9-27CB-4106-9A25-48F49C8F8539}" destId="{2AE5F029-F11A-42BA-BDCD-1350AF6E9897}" srcOrd="1" destOrd="0" presId="urn:microsoft.com/office/officeart/2005/8/layout/list1"/>
    <dgm:cxn modelId="{65755F2A-A0EE-4F30-B678-A79CEEEB4B0E}" type="presOf" srcId="{D21B5483-9EEF-4F22-BE22-667F9E5D80FD}" destId="{5F29B9C0-C237-4BBE-9D01-659B05C36972}" srcOrd="0" destOrd="0" presId="urn:microsoft.com/office/officeart/2005/8/layout/list1"/>
    <dgm:cxn modelId="{C72E6BC0-913D-477B-98DF-F58251253C0A}" type="presParOf" srcId="{C33A7C21-1860-4B27-B791-A2D85CF23E10}" destId="{63758F13-E042-43AE-B3D7-A80F0ACAD589}" srcOrd="0" destOrd="0" presId="urn:microsoft.com/office/officeart/2005/8/layout/list1"/>
    <dgm:cxn modelId="{715AFC6F-77D8-49F9-B121-11D6AC2BF7B9}" type="presParOf" srcId="{63758F13-E042-43AE-B3D7-A80F0ACAD589}" destId="{5F29B9C0-C237-4BBE-9D01-659B05C36972}" srcOrd="0" destOrd="0" presId="urn:microsoft.com/office/officeart/2005/8/layout/list1"/>
    <dgm:cxn modelId="{270E4455-A734-4403-A724-4A6C0270CD0C}" type="presParOf" srcId="{63758F13-E042-43AE-B3D7-A80F0ACAD589}" destId="{135DFCEF-632B-4621-8C38-5C93A61914F4}" srcOrd="1" destOrd="0" presId="urn:microsoft.com/office/officeart/2005/8/layout/list1"/>
    <dgm:cxn modelId="{5292EA90-0679-4FD5-9150-E00F6BE88F04}" type="presParOf" srcId="{C33A7C21-1860-4B27-B791-A2D85CF23E10}" destId="{C556D2DF-DF27-4D12-9A68-EC3B323F052D}" srcOrd="1" destOrd="0" presId="urn:microsoft.com/office/officeart/2005/8/layout/list1"/>
    <dgm:cxn modelId="{815F4958-8059-46B0-86B0-88DBC5741785}" type="presParOf" srcId="{C33A7C21-1860-4B27-B791-A2D85CF23E10}" destId="{5126241C-FAC7-4FA1-BEBF-102FFA12F196}" srcOrd="2" destOrd="0" presId="urn:microsoft.com/office/officeart/2005/8/layout/list1"/>
    <dgm:cxn modelId="{024EEA85-81D8-45E7-A5D3-8CF5D627AEB0}" type="presParOf" srcId="{C33A7C21-1860-4B27-B791-A2D85CF23E10}" destId="{E4ADA88A-7DA9-4673-AF5F-68E8D949D599}" srcOrd="3" destOrd="0" presId="urn:microsoft.com/office/officeart/2005/8/layout/list1"/>
    <dgm:cxn modelId="{6BDD4F01-40CB-4387-9272-083726C39B54}" type="presParOf" srcId="{C33A7C21-1860-4B27-B791-A2D85CF23E10}" destId="{941291CD-8F2B-400E-B379-DE9EDB26A865}" srcOrd="4" destOrd="0" presId="urn:microsoft.com/office/officeart/2005/8/layout/list1"/>
    <dgm:cxn modelId="{B5450133-2CB3-4C43-87F6-0BCAF5D73419}" type="presParOf" srcId="{941291CD-8F2B-400E-B379-DE9EDB26A865}" destId="{C28F743B-3CFA-42F1-8253-F02B20F6FD83}" srcOrd="0" destOrd="0" presId="urn:microsoft.com/office/officeart/2005/8/layout/list1"/>
    <dgm:cxn modelId="{CBC2B507-090F-4A15-9991-A0807B2B958D}" type="presParOf" srcId="{941291CD-8F2B-400E-B379-DE9EDB26A865}" destId="{2AE5F029-F11A-42BA-BDCD-1350AF6E9897}" srcOrd="1" destOrd="0" presId="urn:microsoft.com/office/officeart/2005/8/layout/list1"/>
    <dgm:cxn modelId="{5734E8AE-382C-413A-AD52-0BE9FF55AD79}" type="presParOf" srcId="{C33A7C21-1860-4B27-B791-A2D85CF23E10}" destId="{1CC19A47-DCFD-40F1-AAD4-8BD95D933437}" srcOrd="5" destOrd="0" presId="urn:microsoft.com/office/officeart/2005/8/layout/list1"/>
    <dgm:cxn modelId="{E057D13C-78EE-422E-A652-7015809A55D7}" type="presParOf" srcId="{C33A7C21-1860-4B27-B791-A2D85CF23E10}" destId="{31F02D54-4F3A-413C-9EC4-D378E9DD5EC5}" srcOrd="6" destOrd="0" presId="urn:microsoft.com/office/officeart/2005/8/layout/list1"/>
    <dgm:cxn modelId="{A8599D38-BBD3-4F78-BB3A-6024D0E0695F}" type="presParOf" srcId="{C33A7C21-1860-4B27-B791-A2D85CF23E10}" destId="{4A99E13E-9B74-4BC2-94B1-80C0D8A04FC7}" srcOrd="7" destOrd="0" presId="urn:microsoft.com/office/officeart/2005/8/layout/list1"/>
    <dgm:cxn modelId="{D1A00453-8015-450C-8E50-26C7EFA90FD5}" type="presParOf" srcId="{C33A7C21-1860-4B27-B791-A2D85CF23E10}" destId="{205467E2-7742-4C47-BA2A-6BA74F8BEA8D}" srcOrd="8" destOrd="0" presId="urn:microsoft.com/office/officeart/2005/8/layout/list1"/>
    <dgm:cxn modelId="{93F1D48C-6EDE-489B-A531-F72BE89E4377}" type="presParOf" srcId="{205467E2-7742-4C47-BA2A-6BA74F8BEA8D}" destId="{74EB6F7C-33D3-425F-B64E-3D7B51C180AC}" srcOrd="0" destOrd="0" presId="urn:microsoft.com/office/officeart/2005/8/layout/list1"/>
    <dgm:cxn modelId="{A91049C9-5BAD-4324-8F00-9FEBC7326222}" type="presParOf" srcId="{205467E2-7742-4C47-BA2A-6BA74F8BEA8D}" destId="{7ED15D75-6D92-4589-B5B6-01C11F70D1B4}" srcOrd="1" destOrd="0" presId="urn:microsoft.com/office/officeart/2005/8/layout/list1"/>
    <dgm:cxn modelId="{84E2B4C9-AE3A-429D-BE6E-A0F89EF343B9}" type="presParOf" srcId="{C33A7C21-1860-4B27-B791-A2D85CF23E10}" destId="{60744723-3132-41F1-96B5-08C1C6A558EC}" srcOrd="9" destOrd="0" presId="urn:microsoft.com/office/officeart/2005/8/layout/list1"/>
    <dgm:cxn modelId="{71B6EA72-4564-4D98-9E35-6DD43834CEB6}" type="presParOf" srcId="{C33A7C21-1860-4B27-B791-A2D85CF23E10}" destId="{E2718733-F116-4F67-97F5-EA32161FA45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C4E2F5-2C79-47D3-B123-C46BF62B96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1B5483-9EEF-4F22-BE22-667F9E5D80FD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Правила нормирования для федеральных нужд</a:t>
          </a:r>
          <a:endParaRPr lang="ru-RU" sz="2000" b="1" dirty="0">
            <a:solidFill>
              <a:schemeClr val="tx1"/>
            </a:solidFill>
            <a:latin typeface="Proxima Nova Rg" pitchFamily="50" charset="0"/>
          </a:endParaRPr>
        </a:p>
      </dgm:t>
    </dgm:pt>
    <dgm:pt modelId="{17B4AF58-E6A6-4AB4-9E10-29F80E3D53B7}" type="parTrans" cxnId="{B1934DB8-DE2A-414E-A463-E8D1EEC1A999}">
      <dgm:prSet/>
      <dgm:spPr/>
      <dgm:t>
        <a:bodyPr/>
        <a:lstStyle/>
        <a:p>
          <a:endParaRPr lang="ru-RU"/>
        </a:p>
      </dgm:t>
    </dgm:pt>
    <dgm:pt modelId="{72C88E8C-6934-415D-8D52-C08D93877FA1}" type="sibTrans" cxnId="{B1934DB8-DE2A-414E-A463-E8D1EEC1A999}">
      <dgm:prSet/>
      <dgm:spPr/>
      <dgm:t>
        <a:bodyPr/>
        <a:lstStyle/>
        <a:p>
          <a:endParaRPr lang="ru-RU"/>
        </a:p>
      </dgm:t>
    </dgm:pt>
    <dgm:pt modelId="{5AE916C9-27CB-4106-9A25-48F49C8F853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Требования: порядок разработки и принятия актов по нормированию, содержание и исполнение актов </a:t>
          </a:r>
          <a:r>
            <a:rPr lang="ru-RU" sz="1400" dirty="0" smtClean="0">
              <a:solidFill>
                <a:schemeClr val="tx1"/>
              </a:solidFill>
              <a:latin typeface="Proxima Nova Rg" pitchFamily="50" charset="0"/>
            </a:rPr>
            <a:t>(постановление Правительства  № 479)  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269FB6D9-A6D7-475C-8100-01EE8E66986A}" type="parTrans" cxnId="{83573380-AB0A-49C7-B8D5-77FFBF9116B2}">
      <dgm:prSet/>
      <dgm:spPr/>
      <dgm:t>
        <a:bodyPr/>
        <a:lstStyle/>
        <a:p>
          <a:endParaRPr lang="ru-RU"/>
        </a:p>
      </dgm:t>
    </dgm:pt>
    <dgm:pt modelId="{4A64210A-41FF-47E3-90D5-F54411801280}" type="sibTrans" cxnId="{83573380-AB0A-49C7-B8D5-77FFBF9116B2}">
      <dgm:prSet/>
      <dgm:spPr/>
      <dgm:t>
        <a:bodyPr/>
        <a:lstStyle/>
        <a:p>
          <a:endParaRPr lang="ru-RU"/>
        </a:p>
      </dgm:t>
    </dgm:pt>
    <dgm:pt modelId="{0AE22083-13F0-41EC-A4A3-2518744FCDF7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Правила определения: требований к продукции и нормативных затрат </a:t>
          </a:r>
          <a:r>
            <a:rPr lang="ru-RU" sz="1400" dirty="0" smtClean="0">
              <a:solidFill>
                <a:schemeClr val="tx1"/>
              </a:solidFill>
              <a:latin typeface="Proxima Nova Rg" pitchFamily="50" charset="0"/>
            </a:rPr>
            <a:t>(постановления Правительства  № 927, 1084)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9EF971E3-C12F-410D-BDFD-A8EBAA0C19EC}" type="parTrans" cxnId="{44D03993-4B9F-462A-8318-65005E12C41F}">
      <dgm:prSet/>
      <dgm:spPr/>
      <dgm:t>
        <a:bodyPr/>
        <a:lstStyle/>
        <a:p>
          <a:endParaRPr lang="ru-RU"/>
        </a:p>
      </dgm:t>
    </dgm:pt>
    <dgm:pt modelId="{60CCAC72-3D23-415A-B42A-270FDDE61EF2}" type="sibTrans" cxnId="{44D03993-4B9F-462A-8318-65005E12C41F}">
      <dgm:prSet/>
      <dgm:spPr/>
      <dgm:t>
        <a:bodyPr/>
        <a:lstStyle/>
        <a:p>
          <a:endParaRPr lang="ru-RU"/>
        </a:p>
      </dgm:t>
    </dgm:pt>
    <dgm:pt modelId="{C33A7C21-1860-4B27-B791-A2D85CF23E10}" type="pres">
      <dgm:prSet presAssocID="{DAC4E2F5-2C79-47D3-B123-C46BF62B96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758F13-E042-43AE-B3D7-A80F0ACAD589}" type="pres">
      <dgm:prSet presAssocID="{D21B5483-9EEF-4F22-BE22-667F9E5D80FD}" presName="parentLin" presStyleCnt="0"/>
      <dgm:spPr/>
    </dgm:pt>
    <dgm:pt modelId="{5F29B9C0-C237-4BBE-9D01-659B05C36972}" type="pres">
      <dgm:prSet presAssocID="{D21B5483-9EEF-4F22-BE22-667F9E5D80F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5DFCEF-632B-4621-8C38-5C93A61914F4}" type="pres">
      <dgm:prSet presAssocID="{D21B5483-9EEF-4F22-BE22-667F9E5D80FD}" presName="parentText" presStyleLbl="node1" presStyleIdx="0" presStyleCnt="3" custScaleX="142857" custScaleY="223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6D2DF-DF27-4D12-9A68-EC3B323F052D}" type="pres">
      <dgm:prSet presAssocID="{D21B5483-9EEF-4F22-BE22-667F9E5D80FD}" presName="negativeSpace" presStyleCnt="0"/>
      <dgm:spPr/>
    </dgm:pt>
    <dgm:pt modelId="{5126241C-FAC7-4FA1-BEBF-102FFA12F196}" type="pres">
      <dgm:prSet presAssocID="{D21B5483-9EEF-4F22-BE22-667F9E5D80FD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E4ADA88A-7DA9-4673-AF5F-68E8D949D599}" type="pres">
      <dgm:prSet presAssocID="{72C88E8C-6934-415D-8D52-C08D93877FA1}" presName="spaceBetweenRectangles" presStyleCnt="0"/>
      <dgm:spPr/>
    </dgm:pt>
    <dgm:pt modelId="{941291CD-8F2B-400E-B379-DE9EDB26A865}" type="pres">
      <dgm:prSet presAssocID="{5AE916C9-27CB-4106-9A25-48F49C8F8539}" presName="parentLin" presStyleCnt="0"/>
      <dgm:spPr/>
    </dgm:pt>
    <dgm:pt modelId="{C28F743B-3CFA-42F1-8253-F02B20F6FD83}" type="pres">
      <dgm:prSet presAssocID="{5AE916C9-27CB-4106-9A25-48F49C8F853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E5F029-F11A-42BA-BDCD-1350AF6E9897}" type="pres">
      <dgm:prSet presAssocID="{5AE916C9-27CB-4106-9A25-48F49C8F8539}" presName="parentText" presStyleLbl="node1" presStyleIdx="1" presStyleCnt="3" custScaleX="142857" custScaleY="252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19A47-DCFD-40F1-AAD4-8BD95D933437}" type="pres">
      <dgm:prSet presAssocID="{5AE916C9-27CB-4106-9A25-48F49C8F8539}" presName="negativeSpace" presStyleCnt="0"/>
      <dgm:spPr/>
    </dgm:pt>
    <dgm:pt modelId="{31F02D54-4F3A-413C-9EC4-D378E9DD5EC5}" type="pres">
      <dgm:prSet presAssocID="{5AE916C9-27CB-4106-9A25-48F49C8F8539}" presName="childText" presStyleLbl="conFgAcc1" presStyleIdx="1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4A99E13E-9B74-4BC2-94B1-80C0D8A04FC7}" type="pres">
      <dgm:prSet presAssocID="{4A64210A-41FF-47E3-90D5-F54411801280}" presName="spaceBetweenRectangles" presStyleCnt="0"/>
      <dgm:spPr/>
    </dgm:pt>
    <dgm:pt modelId="{205467E2-7742-4C47-BA2A-6BA74F8BEA8D}" type="pres">
      <dgm:prSet presAssocID="{0AE22083-13F0-41EC-A4A3-2518744FCDF7}" presName="parentLin" presStyleCnt="0"/>
      <dgm:spPr/>
    </dgm:pt>
    <dgm:pt modelId="{74EB6F7C-33D3-425F-B64E-3D7B51C180AC}" type="pres">
      <dgm:prSet presAssocID="{0AE22083-13F0-41EC-A4A3-2518744FCDF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ED15D75-6D92-4589-B5B6-01C11F70D1B4}" type="pres">
      <dgm:prSet presAssocID="{0AE22083-13F0-41EC-A4A3-2518744FCDF7}" presName="parentText" presStyleLbl="node1" presStyleIdx="2" presStyleCnt="3" custScaleX="142857" custScaleY="245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44723-3132-41F1-96B5-08C1C6A558EC}" type="pres">
      <dgm:prSet presAssocID="{0AE22083-13F0-41EC-A4A3-2518744FCDF7}" presName="negativeSpace" presStyleCnt="0"/>
      <dgm:spPr/>
    </dgm:pt>
    <dgm:pt modelId="{E2718733-F116-4F67-97F5-EA32161FA45F}" type="pres">
      <dgm:prSet presAssocID="{0AE22083-13F0-41EC-A4A3-2518744FCDF7}" presName="childText" presStyleLbl="conFgAcc1" presStyleIdx="2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</dgm:ptLst>
  <dgm:cxnLst>
    <dgm:cxn modelId="{FAB33508-00DB-4176-8283-A82AECC7A7A2}" type="presOf" srcId="{D21B5483-9EEF-4F22-BE22-667F9E5D80FD}" destId="{135DFCEF-632B-4621-8C38-5C93A61914F4}" srcOrd="1" destOrd="0" presId="urn:microsoft.com/office/officeart/2005/8/layout/list1"/>
    <dgm:cxn modelId="{A6C19096-59C6-44E6-A1A6-D0EA9E6FEB41}" type="presOf" srcId="{0AE22083-13F0-41EC-A4A3-2518744FCDF7}" destId="{74EB6F7C-33D3-425F-B64E-3D7B51C180AC}" srcOrd="0" destOrd="0" presId="urn:microsoft.com/office/officeart/2005/8/layout/list1"/>
    <dgm:cxn modelId="{5A056873-EA76-4586-A0AA-F73DE64F0878}" type="presOf" srcId="{5AE916C9-27CB-4106-9A25-48F49C8F8539}" destId="{C28F743B-3CFA-42F1-8253-F02B20F6FD83}" srcOrd="0" destOrd="0" presId="urn:microsoft.com/office/officeart/2005/8/layout/list1"/>
    <dgm:cxn modelId="{1A8A1A53-D287-4D77-A238-FD9E60108773}" type="presOf" srcId="{5AE916C9-27CB-4106-9A25-48F49C8F8539}" destId="{2AE5F029-F11A-42BA-BDCD-1350AF6E9897}" srcOrd="1" destOrd="0" presId="urn:microsoft.com/office/officeart/2005/8/layout/list1"/>
    <dgm:cxn modelId="{B1934DB8-DE2A-414E-A463-E8D1EEC1A999}" srcId="{DAC4E2F5-2C79-47D3-B123-C46BF62B9616}" destId="{D21B5483-9EEF-4F22-BE22-667F9E5D80FD}" srcOrd="0" destOrd="0" parTransId="{17B4AF58-E6A6-4AB4-9E10-29F80E3D53B7}" sibTransId="{72C88E8C-6934-415D-8D52-C08D93877FA1}"/>
    <dgm:cxn modelId="{05816A3B-1BFB-454A-8953-243BB0229010}" type="presOf" srcId="{D21B5483-9EEF-4F22-BE22-667F9E5D80FD}" destId="{5F29B9C0-C237-4BBE-9D01-659B05C36972}" srcOrd="0" destOrd="0" presId="urn:microsoft.com/office/officeart/2005/8/layout/list1"/>
    <dgm:cxn modelId="{44D03993-4B9F-462A-8318-65005E12C41F}" srcId="{DAC4E2F5-2C79-47D3-B123-C46BF62B9616}" destId="{0AE22083-13F0-41EC-A4A3-2518744FCDF7}" srcOrd="2" destOrd="0" parTransId="{9EF971E3-C12F-410D-BDFD-A8EBAA0C19EC}" sibTransId="{60CCAC72-3D23-415A-B42A-270FDDE61EF2}"/>
    <dgm:cxn modelId="{992B0A78-23FB-46C2-A50D-3B5B3F846101}" type="presOf" srcId="{0AE22083-13F0-41EC-A4A3-2518744FCDF7}" destId="{7ED15D75-6D92-4589-B5B6-01C11F70D1B4}" srcOrd="1" destOrd="0" presId="urn:microsoft.com/office/officeart/2005/8/layout/list1"/>
    <dgm:cxn modelId="{83573380-AB0A-49C7-B8D5-77FFBF9116B2}" srcId="{DAC4E2F5-2C79-47D3-B123-C46BF62B9616}" destId="{5AE916C9-27CB-4106-9A25-48F49C8F8539}" srcOrd="1" destOrd="0" parTransId="{269FB6D9-A6D7-475C-8100-01EE8E66986A}" sibTransId="{4A64210A-41FF-47E3-90D5-F54411801280}"/>
    <dgm:cxn modelId="{837152A3-38EF-40CE-8C66-BB2A2B5CE642}" type="presOf" srcId="{DAC4E2F5-2C79-47D3-B123-C46BF62B9616}" destId="{C33A7C21-1860-4B27-B791-A2D85CF23E10}" srcOrd="0" destOrd="0" presId="urn:microsoft.com/office/officeart/2005/8/layout/list1"/>
    <dgm:cxn modelId="{058F1102-2EE9-4655-842C-F66A066282C9}" type="presParOf" srcId="{C33A7C21-1860-4B27-B791-A2D85CF23E10}" destId="{63758F13-E042-43AE-B3D7-A80F0ACAD589}" srcOrd="0" destOrd="0" presId="urn:microsoft.com/office/officeart/2005/8/layout/list1"/>
    <dgm:cxn modelId="{AAD479AD-0A64-450E-B19C-53209155663A}" type="presParOf" srcId="{63758F13-E042-43AE-B3D7-A80F0ACAD589}" destId="{5F29B9C0-C237-4BBE-9D01-659B05C36972}" srcOrd="0" destOrd="0" presId="urn:microsoft.com/office/officeart/2005/8/layout/list1"/>
    <dgm:cxn modelId="{EBCC8341-5B12-4593-A558-B63FBF3A9DFE}" type="presParOf" srcId="{63758F13-E042-43AE-B3D7-A80F0ACAD589}" destId="{135DFCEF-632B-4621-8C38-5C93A61914F4}" srcOrd="1" destOrd="0" presId="urn:microsoft.com/office/officeart/2005/8/layout/list1"/>
    <dgm:cxn modelId="{D01CF2A8-B706-4DF0-96B6-E2ACDC2F52E2}" type="presParOf" srcId="{C33A7C21-1860-4B27-B791-A2D85CF23E10}" destId="{C556D2DF-DF27-4D12-9A68-EC3B323F052D}" srcOrd="1" destOrd="0" presId="urn:microsoft.com/office/officeart/2005/8/layout/list1"/>
    <dgm:cxn modelId="{EC5598FD-6B59-45B1-BA07-C9FE96E5F199}" type="presParOf" srcId="{C33A7C21-1860-4B27-B791-A2D85CF23E10}" destId="{5126241C-FAC7-4FA1-BEBF-102FFA12F196}" srcOrd="2" destOrd="0" presId="urn:microsoft.com/office/officeart/2005/8/layout/list1"/>
    <dgm:cxn modelId="{82EA7AF9-7E56-43CC-B105-AB08E1AB2E5F}" type="presParOf" srcId="{C33A7C21-1860-4B27-B791-A2D85CF23E10}" destId="{E4ADA88A-7DA9-4673-AF5F-68E8D949D599}" srcOrd="3" destOrd="0" presId="urn:microsoft.com/office/officeart/2005/8/layout/list1"/>
    <dgm:cxn modelId="{3CFBE983-96A7-4B71-AF93-7A6B3C24EF3F}" type="presParOf" srcId="{C33A7C21-1860-4B27-B791-A2D85CF23E10}" destId="{941291CD-8F2B-400E-B379-DE9EDB26A865}" srcOrd="4" destOrd="0" presId="urn:microsoft.com/office/officeart/2005/8/layout/list1"/>
    <dgm:cxn modelId="{37682AC8-1B1F-43B6-847F-1ABB7FED5FEA}" type="presParOf" srcId="{941291CD-8F2B-400E-B379-DE9EDB26A865}" destId="{C28F743B-3CFA-42F1-8253-F02B20F6FD83}" srcOrd="0" destOrd="0" presId="urn:microsoft.com/office/officeart/2005/8/layout/list1"/>
    <dgm:cxn modelId="{16629FF4-FC48-45B2-9C69-49754F284B20}" type="presParOf" srcId="{941291CD-8F2B-400E-B379-DE9EDB26A865}" destId="{2AE5F029-F11A-42BA-BDCD-1350AF6E9897}" srcOrd="1" destOrd="0" presId="urn:microsoft.com/office/officeart/2005/8/layout/list1"/>
    <dgm:cxn modelId="{018C167D-8FFA-4F1B-AFC1-C79D783A6DF9}" type="presParOf" srcId="{C33A7C21-1860-4B27-B791-A2D85CF23E10}" destId="{1CC19A47-DCFD-40F1-AAD4-8BD95D933437}" srcOrd="5" destOrd="0" presId="urn:microsoft.com/office/officeart/2005/8/layout/list1"/>
    <dgm:cxn modelId="{4FEC81BB-F71C-47DF-9116-168EDDA6B431}" type="presParOf" srcId="{C33A7C21-1860-4B27-B791-A2D85CF23E10}" destId="{31F02D54-4F3A-413C-9EC4-D378E9DD5EC5}" srcOrd="6" destOrd="0" presId="urn:microsoft.com/office/officeart/2005/8/layout/list1"/>
    <dgm:cxn modelId="{668FEB04-46D9-410B-BE44-6873F50EA972}" type="presParOf" srcId="{C33A7C21-1860-4B27-B791-A2D85CF23E10}" destId="{4A99E13E-9B74-4BC2-94B1-80C0D8A04FC7}" srcOrd="7" destOrd="0" presId="urn:microsoft.com/office/officeart/2005/8/layout/list1"/>
    <dgm:cxn modelId="{F7D1173B-C886-4670-9D9C-CC6BA9E458EC}" type="presParOf" srcId="{C33A7C21-1860-4B27-B791-A2D85CF23E10}" destId="{205467E2-7742-4C47-BA2A-6BA74F8BEA8D}" srcOrd="8" destOrd="0" presId="urn:microsoft.com/office/officeart/2005/8/layout/list1"/>
    <dgm:cxn modelId="{0622229C-B8D5-4807-8AB2-DFEC71A63AAB}" type="presParOf" srcId="{205467E2-7742-4C47-BA2A-6BA74F8BEA8D}" destId="{74EB6F7C-33D3-425F-B64E-3D7B51C180AC}" srcOrd="0" destOrd="0" presId="urn:microsoft.com/office/officeart/2005/8/layout/list1"/>
    <dgm:cxn modelId="{48A1AFAF-316F-4271-A886-91C22906B562}" type="presParOf" srcId="{205467E2-7742-4C47-BA2A-6BA74F8BEA8D}" destId="{7ED15D75-6D92-4589-B5B6-01C11F70D1B4}" srcOrd="1" destOrd="0" presId="urn:microsoft.com/office/officeart/2005/8/layout/list1"/>
    <dgm:cxn modelId="{1DF771E3-BCF0-4EA4-83F7-FA7266397513}" type="presParOf" srcId="{C33A7C21-1860-4B27-B791-A2D85CF23E10}" destId="{60744723-3132-41F1-96B5-08C1C6A558EC}" srcOrd="9" destOrd="0" presId="urn:microsoft.com/office/officeart/2005/8/layout/list1"/>
    <dgm:cxn modelId="{05FF60F7-632C-4100-8FFC-8947CF17B8A3}" type="presParOf" srcId="{C33A7C21-1860-4B27-B791-A2D85CF23E10}" destId="{E2718733-F116-4F67-97F5-EA32161FA45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C4E2F5-2C79-47D3-B123-C46BF62B96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1B5483-9EEF-4F22-BE22-667F9E5D80FD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Правила нормирования для нужд субъекта</a:t>
          </a:r>
          <a:endParaRPr lang="ru-RU" sz="2000" b="1" dirty="0">
            <a:solidFill>
              <a:schemeClr val="tx1"/>
            </a:solidFill>
            <a:latin typeface="Proxima Nova Rg" pitchFamily="50" charset="0"/>
          </a:endParaRPr>
        </a:p>
      </dgm:t>
    </dgm:pt>
    <dgm:pt modelId="{17B4AF58-E6A6-4AB4-9E10-29F80E3D53B7}" type="parTrans" cxnId="{B1934DB8-DE2A-414E-A463-E8D1EEC1A999}">
      <dgm:prSet/>
      <dgm:spPr/>
      <dgm:t>
        <a:bodyPr/>
        <a:lstStyle/>
        <a:p>
          <a:endParaRPr lang="ru-RU"/>
        </a:p>
      </dgm:t>
    </dgm:pt>
    <dgm:pt modelId="{72C88E8C-6934-415D-8D52-C08D93877FA1}" type="sibTrans" cxnId="{B1934DB8-DE2A-414E-A463-E8D1EEC1A999}">
      <dgm:prSet/>
      <dgm:spPr/>
      <dgm:t>
        <a:bodyPr/>
        <a:lstStyle/>
        <a:p>
          <a:endParaRPr lang="ru-RU"/>
        </a:p>
      </dgm:t>
    </dgm:pt>
    <dgm:pt modelId="{5AE916C9-27CB-4106-9A25-48F49C8F853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Требования: порядок разработки и принятия актов по нормированию, содержание и исполнение актов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269FB6D9-A6D7-475C-8100-01EE8E66986A}" type="parTrans" cxnId="{83573380-AB0A-49C7-B8D5-77FFBF9116B2}">
      <dgm:prSet/>
      <dgm:spPr/>
      <dgm:t>
        <a:bodyPr/>
        <a:lstStyle/>
        <a:p>
          <a:endParaRPr lang="ru-RU"/>
        </a:p>
      </dgm:t>
    </dgm:pt>
    <dgm:pt modelId="{4A64210A-41FF-47E3-90D5-F54411801280}" type="sibTrans" cxnId="{83573380-AB0A-49C7-B8D5-77FFBF9116B2}">
      <dgm:prSet/>
      <dgm:spPr/>
      <dgm:t>
        <a:bodyPr/>
        <a:lstStyle/>
        <a:p>
          <a:endParaRPr lang="ru-RU"/>
        </a:p>
      </dgm:t>
    </dgm:pt>
    <dgm:pt modelId="{0AE22083-13F0-41EC-A4A3-2518744FCDF7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Правила определения: требований к продукции и нормативных затрат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9EF971E3-C12F-410D-BDFD-A8EBAA0C19EC}" type="parTrans" cxnId="{44D03993-4B9F-462A-8318-65005E12C41F}">
      <dgm:prSet/>
      <dgm:spPr/>
      <dgm:t>
        <a:bodyPr/>
        <a:lstStyle/>
        <a:p>
          <a:endParaRPr lang="ru-RU"/>
        </a:p>
      </dgm:t>
    </dgm:pt>
    <dgm:pt modelId="{60CCAC72-3D23-415A-B42A-270FDDE61EF2}" type="sibTrans" cxnId="{44D03993-4B9F-462A-8318-65005E12C41F}">
      <dgm:prSet/>
      <dgm:spPr/>
      <dgm:t>
        <a:bodyPr/>
        <a:lstStyle/>
        <a:p>
          <a:endParaRPr lang="ru-RU"/>
        </a:p>
      </dgm:t>
    </dgm:pt>
    <dgm:pt modelId="{C33A7C21-1860-4B27-B791-A2D85CF23E10}" type="pres">
      <dgm:prSet presAssocID="{DAC4E2F5-2C79-47D3-B123-C46BF62B96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758F13-E042-43AE-B3D7-A80F0ACAD589}" type="pres">
      <dgm:prSet presAssocID="{D21B5483-9EEF-4F22-BE22-667F9E5D80FD}" presName="parentLin" presStyleCnt="0"/>
      <dgm:spPr/>
    </dgm:pt>
    <dgm:pt modelId="{5F29B9C0-C237-4BBE-9D01-659B05C36972}" type="pres">
      <dgm:prSet presAssocID="{D21B5483-9EEF-4F22-BE22-667F9E5D80F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5DFCEF-632B-4621-8C38-5C93A61914F4}" type="pres">
      <dgm:prSet presAssocID="{D21B5483-9EEF-4F22-BE22-667F9E5D80FD}" presName="parentText" presStyleLbl="node1" presStyleIdx="0" presStyleCnt="3" custScaleX="142857" custScaleY="223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6D2DF-DF27-4D12-9A68-EC3B323F052D}" type="pres">
      <dgm:prSet presAssocID="{D21B5483-9EEF-4F22-BE22-667F9E5D80FD}" presName="negativeSpace" presStyleCnt="0"/>
      <dgm:spPr/>
    </dgm:pt>
    <dgm:pt modelId="{5126241C-FAC7-4FA1-BEBF-102FFA12F196}" type="pres">
      <dgm:prSet presAssocID="{D21B5483-9EEF-4F22-BE22-667F9E5D80FD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E4ADA88A-7DA9-4673-AF5F-68E8D949D599}" type="pres">
      <dgm:prSet presAssocID="{72C88E8C-6934-415D-8D52-C08D93877FA1}" presName="spaceBetweenRectangles" presStyleCnt="0"/>
      <dgm:spPr/>
    </dgm:pt>
    <dgm:pt modelId="{941291CD-8F2B-400E-B379-DE9EDB26A865}" type="pres">
      <dgm:prSet presAssocID="{5AE916C9-27CB-4106-9A25-48F49C8F8539}" presName="parentLin" presStyleCnt="0"/>
      <dgm:spPr/>
    </dgm:pt>
    <dgm:pt modelId="{C28F743B-3CFA-42F1-8253-F02B20F6FD83}" type="pres">
      <dgm:prSet presAssocID="{5AE916C9-27CB-4106-9A25-48F49C8F853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E5F029-F11A-42BA-BDCD-1350AF6E9897}" type="pres">
      <dgm:prSet presAssocID="{5AE916C9-27CB-4106-9A25-48F49C8F8539}" presName="parentText" presStyleLbl="node1" presStyleIdx="1" presStyleCnt="3" custScaleX="142857" custScaleY="252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19A47-DCFD-40F1-AAD4-8BD95D933437}" type="pres">
      <dgm:prSet presAssocID="{5AE916C9-27CB-4106-9A25-48F49C8F8539}" presName="negativeSpace" presStyleCnt="0"/>
      <dgm:spPr/>
    </dgm:pt>
    <dgm:pt modelId="{31F02D54-4F3A-413C-9EC4-D378E9DD5EC5}" type="pres">
      <dgm:prSet presAssocID="{5AE916C9-27CB-4106-9A25-48F49C8F8539}" presName="childText" presStyleLbl="conFgAcc1" presStyleIdx="1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4A99E13E-9B74-4BC2-94B1-80C0D8A04FC7}" type="pres">
      <dgm:prSet presAssocID="{4A64210A-41FF-47E3-90D5-F54411801280}" presName="spaceBetweenRectangles" presStyleCnt="0"/>
      <dgm:spPr/>
    </dgm:pt>
    <dgm:pt modelId="{205467E2-7742-4C47-BA2A-6BA74F8BEA8D}" type="pres">
      <dgm:prSet presAssocID="{0AE22083-13F0-41EC-A4A3-2518744FCDF7}" presName="parentLin" presStyleCnt="0"/>
      <dgm:spPr/>
    </dgm:pt>
    <dgm:pt modelId="{74EB6F7C-33D3-425F-B64E-3D7B51C180AC}" type="pres">
      <dgm:prSet presAssocID="{0AE22083-13F0-41EC-A4A3-2518744FCDF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ED15D75-6D92-4589-B5B6-01C11F70D1B4}" type="pres">
      <dgm:prSet presAssocID="{0AE22083-13F0-41EC-A4A3-2518744FCDF7}" presName="parentText" presStyleLbl="node1" presStyleIdx="2" presStyleCnt="3" custScaleX="142857" custScaleY="245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44723-3132-41F1-96B5-08C1C6A558EC}" type="pres">
      <dgm:prSet presAssocID="{0AE22083-13F0-41EC-A4A3-2518744FCDF7}" presName="negativeSpace" presStyleCnt="0"/>
      <dgm:spPr/>
    </dgm:pt>
    <dgm:pt modelId="{E2718733-F116-4F67-97F5-EA32161FA45F}" type="pres">
      <dgm:prSet presAssocID="{0AE22083-13F0-41EC-A4A3-2518744FCDF7}" presName="childText" presStyleLbl="conFgAcc1" presStyleIdx="2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</dgm:ptLst>
  <dgm:cxnLst>
    <dgm:cxn modelId="{A4711483-3297-49D7-8CDA-A29820C9908F}" type="presOf" srcId="{0AE22083-13F0-41EC-A4A3-2518744FCDF7}" destId="{74EB6F7C-33D3-425F-B64E-3D7B51C180AC}" srcOrd="0" destOrd="0" presId="urn:microsoft.com/office/officeart/2005/8/layout/list1"/>
    <dgm:cxn modelId="{83573380-AB0A-49C7-B8D5-77FFBF9116B2}" srcId="{DAC4E2F5-2C79-47D3-B123-C46BF62B9616}" destId="{5AE916C9-27CB-4106-9A25-48F49C8F8539}" srcOrd="1" destOrd="0" parTransId="{269FB6D9-A6D7-475C-8100-01EE8E66986A}" sibTransId="{4A64210A-41FF-47E3-90D5-F54411801280}"/>
    <dgm:cxn modelId="{B1934DB8-DE2A-414E-A463-E8D1EEC1A999}" srcId="{DAC4E2F5-2C79-47D3-B123-C46BF62B9616}" destId="{D21B5483-9EEF-4F22-BE22-667F9E5D80FD}" srcOrd="0" destOrd="0" parTransId="{17B4AF58-E6A6-4AB4-9E10-29F80E3D53B7}" sibTransId="{72C88E8C-6934-415D-8D52-C08D93877FA1}"/>
    <dgm:cxn modelId="{44D03993-4B9F-462A-8318-65005E12C41F}" srcId="{DAC4E2F5-2C79-47D3-B123-C46BF62B9616}" destId="{0AE22083-13F0-41EC-A4A3-2518744FCDF7}" srcOrd="2" destOrd="0" parTransId="{9EF971E3-C12F-410D-BDFD-A8EBAA0C19EC}" sibTransId="{60CCAC72-3D23-415A-B42A-270FDDE61EF2}"/>
    <dgm:cxn modelId="{E7163C33-AD20-41BD-A31E-A9979DBA7BAA}" type="presOf" srcId="{D21B5483-9EEF-4F22-BE22-667F9E5D80FD}" destId="{5F29B9C0-C237-4BBE-9D01-659B05C36972}" srcOrd="0" destOrd="0" presId="urn:microsoft.com/office/officeart/2005/8/layout/list1"/>
    <dgm:cxn modelId="{47494BEB-7BB4-4810-9113-92B333548700}" type="presOf" srcId="{0AE22083-13F0-41EC-A4A3-2518744FCDF7}" destId="{7ED15D75-6D92-4589-B5B6-01C11F70D1B4}" srcOrd="1" destOrd="0" presId="urn:microsoft.com/office/officeart/2005/8/layout/list1"/>
    <dgm:cxn modelId="{3A51EDD8-3490-4E63-A23F-DF48136D0E31}" type="presOf" srcId="{D21B5483-9EEF-4F22-BE22-667F9E5D80FD}" destId="{135DFCEF-632B-4621-8C38-5C93A61914F4}" srcOrd="1" destOrd="0" presId="urn:microsoft.com/office/officeart/2005/8/layout/list1"/>
    <dgm:cxn modelId="{B54ADCA5-DF6F-4AAC-9101-BE453E3D7805}" type="presOf" srcId="{5AE916C9-27CB-4106-9A25-48F49C8F8539}" destId="{C28F743B-3CFA-42F1-8253-F02B20F6FD83}" srcOrd="0" destOrd="0" presId="urn:microsoft.com/office/officeart/2005/8/layout/list1"/>
    <dgm:cxn modelId="{B71E79A4-3BE1-4054-A799-F76980CE611C}" type="presOf" srcId="{DAC4E2F5-2C79-47D3-B123-C46BF62B9616}" destId="{C33A7C21-1860-4B27-B791-A2D85CF23E10}" srcOrd="0" destOrd="0" presId="urn:microsoft.com/office/officeart/2005/8/layout/list1"/>
    <dgm:cxn modelId="{5E2FD681-E32B-4815-AFCA-7B7E56F259C8}" type="presOf" srcId="{5AE916C9-27CB-4106-9A25-48F49C8F8539}" destId="{2AE5F029-F11A-42BA-BDCD-1350AF6E9897}" srcOrd="1" destOrd="0" presId="urn:microsoft.com/office/officeart/2005/8/layout/list1"/>
    <dgm:cxn modelId="{577EDEB7-72A1-4BF7-8A0E-38144D33ADDF}" type="presParOf" srcId="{C33A7C21-1860-4B27-B791-A2D85CF23E10}" destId="{63758F13-E042-43AE-B3D7-A80F0ACAD589}" srcOrd="0" destOrd="0" presId="urn:microsoft.com/office/officeart/2005/8/layout/list1"/>
    <dgm:cxn modelId="{5322AB0E-F7D7-4EC6-A3D5-6773AAC73EE5}" type="presParOf" srcId="{63758F13-E042-43AE-B3D7-A80F0ACAD589}" destId="{5F29B9C0-C237-4BBE-9D01-659B05C36972}" srcOrd="0" destOrd="0" presId="urn:microsoft.com/office/officeart/2005/8/layout/list1"/>
    <dgm:cxn modelId="{B72DFDDB-5154-445D-BA6C-50EFC0A7C143}" type="presParOf" srcId="{63758F13-E042-43AE-B3D7-A80F0ACAD589}" destId="{135DFCEF-632B-4621-8C38-5C93A61914F4}" srcOrd="1" destOrd="0" presId="urn:microsoft.com/office/officeart/2005/8/layout/list1"/>
    <dgm:cxn modelId="{1534262E-B131-4752-BB6B-976A6A11BC01}" type="presParOf" srcId="{C33A7C21-1860-4B27-B791-A2D85CF23E10}" destId="{C556D2DF-DF27-4D12-9A68-EC3B323F052D}" srcOrd="1" destOrd="0" presId="urn:microsoft.com/office/officeart/2005/8/layout/list1"/>
    <dgm:cxn modelId="{4E9AB8DF-EA2F-43F0-A9B2-325BE0BE4D3D}" type="presParOf" srcId="{C33A7C21-1860-4B27-B791-A2D85CF23E10}" destId="{5126241C-FAC7-4FA1-BEBF-102FFA12F196}" srcOrd="2" destOrd="0" presId="urn:microsoft.com/office/officeart/2005/8/layout/list1"/>
    <dgm:cxn modelId="{5159C916-6608-4BB8-ADB7-06A627A4BE37}" type="presParOf" srcId="{C33A7C21-1860-4B27-B791-A2D85CF23E10}" destId="{E4ADA88A-7DA9-4673-AF5F-68E8D949D599}" srcOrd="3" destOrd="0" presId="urn:microsoft.com/office/officeart/2005/8/layout/list1"/>
    <dgm:cxn modelId="{3B26010E-2CED-40F8-9484-C5511E3AC252}" type="presParOf" srcId="{C33A7C21-1860-4B27-B791-A2D85CF23E10}" destId="{941291CD-8F2B-400E-B379-DE9EDB26A865}" srcOrd="4" destOrd="0" presId="urn:microsoft.com/office/officeart/2005/8/layout/list1"/>
    <dgm:cxn modelId="{556A69F2-3801-40A9-957D-7AD78456477A}" type="presParOf" srcId="{941291CD-8F2B-400E-B379-DE9EDB26A865}" destId="{C28F743B-3CFA-42F1-8253-F02B20F6FD83}" srcOrd="0" destOrd="0" presId="urn:microsoft.com/office/officeart/2005/8/layout/list1"/>
    <dgm:cxn modelId="{C928292F-8185-40A3-A122-6ED24AB830DA}" type="presParOf" srcId="{941291CD-8F2B-400E-B379-DE9EDB26A865}" destId="{2AE5F029-F11A-42BA-BDCD-1350AF6E9897}" srcOrd="1" destOrd="0" presId="urn:microsoft.com/office/officeart/2005/8/layout/list1"/>
    <dgm:cxn modelId="{FBC32E88-40CB-4D12-8B7B-20333CA1F462}" type="presParOf" srcId="{C33A7C21-1860-4B27-B791-A2D85CF23E10}" destId="{1CC19A47-DCFD-40F1-AAD4-8BD95D933437}" srcOrd="5" destOrd="0" presId="urn:microsoft.com/office/officeart/2005/8/layout/list1"/>
    <dgm:cxn modelId="{7008B373-6EF9-40A4-934A-BD1604853AEC}" type="presParOf" srcId="{C33A7C21-1860-4B27-B791-A2D85CF23E10}" destId="{31F02D54-4F3A-413C-9EC4-D378E9DD5EC5}" srcOrd="6" destOrd="0" presId="urn:microsoft.com/office/officeart/2005/8/layout/list1"/>
    <dgm:cxn modelId="{22D00C46-B8FE-4958-A838-48869169C238}" type="presParOf" srcId="{C33A7C21-1860-4B27-B791-A2D85CF23E10}" destId="{4A99E13E-9B74-4BC2-94B1-80C0D8A04FC7}" srcOrd="7" destOrd="0" presId="urn:microsoft.com/office/officeart/2005/8/layout/list1"/>
    <dgm:cxn modelId="{6C40E9BC-03E7-4E40-AD45-FDEB35636F69}" type="presParOf" srcId="{C33A7C21-1860-4B27-B791-A2D85CF23E10}" destId="{205467E2-7742-4C47-BA2A-6BA74F8BEA8D}" srcOrd="8" destOrd="0" presId="urn:microsoft.com/office/officeart/2005/8/layout/list1"/>
    <dgm:cxn modelId="{BD58B6D0-0BE8-48B7-8256-B10931548416}" type="presParOf" srcId="{205467E2-7742-4C47-BA2A-6BA74F8BEA8D}" destId="{74EB6F7C-33D3-425F-B64E-3D7B51C180AC}" srcOrd="0" destOrd="0" presId="urn:microsoft.com/office/officeart/2005/8/layout/list1"/>
    <dgm:cxn modelId="{120F9A1D-43FB-4484-920D-45543D6215C6}" type="presParOf" srcId="{205467E2-7742-4C47-BA2A-6BA74F8BEA8D}" destId="{7ED15D75-6D92-4589-B5B6-01C11F70D1B4}" srcOrd="1" destOrd="0" presId="urn:microsoft.com/office/officeart/2005/8/layout/list1"/>
    <dgm:cxn modelId="{F6DACBA3-F2DD-4685-B7B2-9716224892DD}" type="presParOf" srcId="{C33A7C21-1860-4B27-B791-A2D85CF23E10}" destId="{60744723-3132-41F1-96B5-08C1C6A558EC}" srcOrd="9" destOrd="0" presId="urn:microsoft.com/office/officeart/2005/8/layout/list1"/>
    <dgm:cxn modelId="{1FA6580C-B1D8-4302-ADB2-0A00EA48A5A8}" type="presParOf" srcId="{C33A7C21-1860-4B27-B791-A2D85CF23E10}" destId="{E2718733-F116-4F67-97F5-EA32161FA45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C4E2F5-2C79-47D3-B123-C46BF62B96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1B5483-9EEF-4F22-BE22-667F9E5D80FD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Правила нормирования для муниципальных нужд</a:t>
          </a:r>
          <a:endParaRPr lang="ru-RU" sz="2000" b="1" dirty="0">
            <a:solidFill>
              <a:schemeClr val="tx1"/>
            </a:solidFill>
            <a:latin typeface="Proxima Nova Rg" pitchFamily="50" charset="0"/>
          </a:endParaRPr>
        </a:p>
      </dgm:t>
    </dgm:pt>
    <dgm:pt modelId="{17B4AF58-E6A6-4AB4-9E10-29F80E3D53B7}" type="parTrans" cxnId="{B1934DB8-DE2A-414E-A463-E8D1EEC1A999}">
      <dgm:prSet/>
      <dgm:spPr/>
      <dgm:t>
        <a:bodyPr/>
        <a:lstStyle/>
        <a:p>
          <a:endParaRPr lang="ru-RU"/>
        </a:p>
      </dgm:t>
    </dgm:pt>
    <dgm:pt modelId="{72C88E8C-6934-415D-8D52-C08D93877FA1}" type="sibTrans" cxnId="{B1934DB8-DE2A-414E-A463-E8D1EEC1A999}">
      <dgm:prSet/>
      <dgm:spPr/>
      <dgm:t>
        <a:bodyPr/>
        <a:lstStyle/>
        <a:p>
          <a:endParaRPr lang="ru-RU"/>
        </a:p>
      </dgm:t>
    </dgm:pt>
    <dgm:pt modelId="{5AE916C9-27CB-4106-9A25-48F49C8F853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Требования: порядок разработки и принятия актов по нормированию, содержание и исполнение актов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269FB6D9-A6D7-475C-8100-01EE8E66986A}" type="parTrans" cxnId="{83573380-AB0A-49C7-B8D5-77FFBF9116B2}">
      <dgm:prSet/>
      <dgm:spPr/>
      <dgm:t>
        <a:bodyPr/>
        <a:lstStyle/>
        <a:p>
          <a:endParaRPr lang="ru-RU"/>
        </a:p>
      </dgm:t>
    </dgm:pt>
    <dgm:pt modelId="{4A64210A-41FF-47E3-90D5-F54411801280}" type="sibTrans" cxnId="{83573380-AB0A-49C7-B8D5-77FFBF9116B2}">
      <dgm:prSet/>
      <dgm:spPr/>
      <dgm:t>
        <a:bodyPr/>
        <a:lstStyle/>
        <a:p>
          <a:endParaRPr lang="ru-RU"/>
        </a:p>
      </dgm:t>
    </dgm:pt>
    <dgm:pt modelId="{0AE22083-13F0-41EC-A4A3-2518744FCDF7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roxima Nova Rg" pitchFamily="50" charset="0"/>
            </a:rPr>
            <a:t>Правила определения: требований к продукции и нормативных затрат</a:t>
          </a:r>
          <a:endParaRPr lang="ru-RU" sz="1400" dirty="0">
            <a:solidFill>
              <a:schemeClr val="tx1"/>
            </a:solidFill>
            <a:latin typeface="Proxima Nova Rg" pitchFamily="50" charset="0"/>
          </a:endParaRPr>
        </a:p>
      </dgm:t>
    </dgm:pt>
    <dgm:pt modelId="{9EF971E3-C12F-410D-BDFD-A8EBAA0C19EC}" type="parTrans" cxnId="{44D03993-4B9F-462A-8318-65005E12C41F}">
      <dgm:prSet/>
      <dgm:spPr/>
      <dgm:t>
        <a:bodyPr/>
        <a:lstStyle/>
        <a:p>
          <a:endParaRPr lang="ru-RU"/>
        </a:p>
      </dgm:t>
    </dgm:pt>
    <dgm:pt modelId="{60CCAC72-3D23-415A-B42A-270FDDE61EF2}" type="sibTrans" cxnId="{44D03993-4B9F-462A-8318-65005E12C41F}">
      <dgm:prSet/>
      <dgm:spPr/>
      <dgm:t>
        <a:bodyPr/>
        <a:lstStyle/>
        <a:p>
          <a:endParaRPr lang="ru-RU"/>
        </a:p>
      </dgm:t>
    </dgm:pt>
    <dgm:pt modelId="{C33A7C21-1860-4B27-B791-A2D85CF23E10}" type="pres">
      <dgm:prSet presAssocID="{DAC4E2F5-2C79-47D3-B123-C46BF62B96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758F13-E042-43AE-B3D7-A80F0ACAD589}" type="pres">
      <dgm:prSet presAssocID="{D21B5483-9EEF-4F22-BE22-667F9E5D80FD}" presName="parentLin" presStyleCnt="0"/>
      <dgm:spPr/>
    </dgm:pt>
    <dgm:pt modelId="{5F29B9C0-C237-4BBE-9D01-659B05C36972}" type="pres">
      <dgm:prSet presAssocID="{D21B5483-9EEF-4F22-BE22-667F9E5D80F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5DFCEF-632B-4621-8C38-5C93A61914F4}" type="pres">
      <dgm:prSet presAssocID="{D21B5483-9EEF-4F22-BE22-667F9E5D80FD}" presName="parentText" presStyleLbl="node1" presStyleIdx="0" presStyleCnt="3" custScaleX="142857" custScaleY="223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56D2DF-DF27-4D12-9A68-EC3B323F052D}" type="pres">
      <dgm:prSet presAssocID="{D21B5483-9EEF-4F22-BE22-667F9E5D80FD}" presName="negativeSpace" presStyleCnt="0"/>
      <dgm:spPr/>
    </dgm:pt>
    <dgm:pt modelId="{5126241C-FAC7-4FA1-BEBF-102FFA12F196}" type="pres">
      <dgm:prSet presAssocID="{D21B5483-9EEF-4F22-BE22-667F9E5D80FD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E4ADA88A-7DA9-4673-AF5F-68E8D949D599}" type="pres">
      <dgm:prSet presAssocID="{72C88E8C-6934-415D-8D52-C08D93877FA1}" presName="spaceBetweenRectangles" presStyleCnt="0"/>
      <dgm:spPr/>
    </dgm:pt>
    <dgm:pt modelId="{941291CD-8F2B-400E-B379-DE9EDB26A865}" type="pres">
      <dgm:prSet presAssocID="{5AE916C9-27CB-4106-9A25-48F49C8F8539}" presName="parentLin" presStyleCnt="0"/>
      <dgm:spPr/>
    </dgm:pt>
    <dgm:pt modelId="{C28F743B-3CFA-42F1-8253-F02B20F6FD83}" type="pres">
      <dgm:prSet presAssocID="{5AE916C9-27CB-4106-9A25-48F49C8F853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AE5F029-F11A-42BA-BDCD-1350AF6E9897}" type="pres">
      <dgm:prSet presAssocID="{5AE916C9-27CB-4106-9A25-48F49C8F8539}" presName="parentText" presStyleLbl="node1" presStyleIdx="1" presStyleCnt="3" custScaleX="142857" custScaleY="252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19A47-DCFD-40F1-AAD4-8BD95D933437}" type="pres">
      <dgm:prSet presAssocID="{5AE916C9-27CB-4106-9A25-48F49C8F8539}" presName="negativeSpace" presStyleCnt="0"/>
      <dgm:spPr/>
    </dgm:pt>
    <dgm:pt modelId="{31F02D54-4F3A-413C-9EC4-D378E9DD5EC5}" type="pres">
      <dgm:prSet presAssocID="{5AE916C9-27CB-4106-9A25-48F49C8F8539}" presName="childText" presStyleLbl="conFgAcc1" presStyleIdx="1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4A99E13E-9B74-4BC2-94B1-80C0D8A04FC7}" type="pres">
      <dgm:prSet presAssocID="{4A64210A-41FF-47E3-90D5-F54411801280}" presName="spaceBetweenRectangles" presStyleCnt="0"/>
      <dgm:spPr/>
    </dgm:pt>
    <dgm:pt modelId="{205467E2-7742-4C47-BA2A-6BA74F8BEA8D}" type="pres">
      <dgm:prSet presAssocID="{0AE22083-13F0-41EC-A4A3-2518744FCDF7}" presName="parentLin" presStyleCnt="0"/>
      <dgm:spPr/>
    </dgm:pt>
    <dgm:pt modelId="{74EB6F7C-33D3-425F-B64E-3D7B51C180AC}" type="pres">
      <dgm:prSet presAssocID="{0AE22083-13F0-41EC-A4A3-2518744FCDF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ED15D75-6D92-4589-B5B6-01C11F70D1B4}" type="pres">
      <dgm:prSet presAssocID="{0AE22083-13F0-41EC-A4A3-2518744FCDF7}" presName="parentText" presStyleLbl="node1" presStyleIdx="2" presStyleCnt="3" custScaleX="142857" custScaleY="2452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44723-3132-41F1-96B5-08C1C6A558EC}" type="pres">
      <dgm:prSet presAssocID="{0AE22083-13F0-41EC-A4A3-2518744FCDF7}" presName="negativeSpace" presStyleCnt="0"/>
      <dgm:spPr/>
    </dgm:pt>
    <dgm:pt modelId="{E2718733-F116-4F67-97F5-EA32161FA45F}" type="pres">
      <dgm:prSet presAssocID="{0AE22083-13F0-41EC-A4A3-2518744FCDF7}" presName="childText" presStyleLbl="conFgAcc1" presStyleIdx="2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</dgm:ptLst>
  <dgm:cxnLst>
    <dgm:cxn modelId="{99A54169-9817-4255-BF96-884E12F69532}" type="presOf" srcId="{5AE916C9-27CB-4106-9A25-48F49C8F8539}" destId="{2AE5F029-F11A-42BA-BDCD-1350AF6E9897}" srcOrd="1" destOrd="0" presId="urn:microsoft.com/office/officeart/2005/8/layout/list1"/>
    <dgm:cxn modelId="{83573380-AB0A-49C7-B8D5-77FFBF9116B2}" srcId="{DAC4E2F5-2C79-47D3-B123-C46BF62B9616}" destId="{5AE916C9-27CB-4106-9A25-48F49C8F8539}" srcOrd="1" destOrd="0" parTransId="{269FB6D9-A6D7-475C-8100-01EE8E66986A}" sibTransId="{4A64210A-41FF-47E3-90D5-F54411801280}"/>
    <dgm:cxn modelId="{2BECEF19-D8A1-44A0-B5A0-5E23EFDCC439}" type="presOf" srcId="{0AE22083-13F0-41EC-A4A3-2518744FCDF7}" destId="{7ED15D75-6D92-4589-B5B6-01C11F70D1B4}" srcOrd="1" destOrd="0" presId="urn:microsoft.com/office/officeart/2005/8/layout/list1"/>
    <dgm:cxn modelId="{B1934DB8-DE2A-414E-A463-E8D1EEC1A999}" srcId="{DAC4E2F5-2C79-47D3-B123-C46BF62B9616}" destId="{D21B5483-9EEF-4F22-BE22-667F9E5D80FD}" srcOrd="0" destOrd="0" parTransId="{17B4AF58-E6A6-4AB4-9E10-29F80E3D53B7}" sibTransId="{72C88E8C-6934-415D-8D52-C08D93877FA1}"/>
    <dgm:cxn modelId="{44D03993-4B9F-462A-8318-65005E12C41F}" srcId="{DAC4E2F5-2C79-47D3-B123-C46BF62B9616}" destId="{0AE22083-13F0-41EC-A4A3-2518744FCDF7}" srcOrd="2" destOrd="0" parTransId="{9EF971E3-C12F-410D-BDFD-A8EBAA0C19EC}" sibTransId="{60CCAC72-3D23-415A-B42A-270FDDE61EF2}"/>
    <dgm:cxn modelId="{339E3B2B-8176-4607-9A84-CE88DFD5F38C}" type="presOf" srcId="{5AE916C9-27CB-4106-9A25-48F49C8F8539}" destId="{C28F743B-3CFA-42F1-8253-F02B20F6FD83}" srcOrd="0" destOrd="0" presId="urn:microsoft.com/office/officeart/2005/8/layout/list1"/>
    <dgm:cxn modelId="{E7046C5D-7E63-498F-955A-25D2439BD81B}" type="presOf" srcId="{0AE22083-13F0-41EC-A4A3-2518744FCDF7}" destId="{74EB6F7C-33D3-425F-B64E-3D7B51C180AC}" srcOrd="0" destOrd="0" presId="urn:microsoft.com/office/officeart/2005/8/layout/list1"/>
    <dgm:cxn modelId="{6C028B59-E03A-418C-9FA0-98292B452E10}" type="presOf" srcId="{D21B5483-9EEF-4F22-BE22-667F9E5D80FD}" destId="{5F29B9C0-C237-4BBE-9D01-659B05C36972}" srcOrd="0" destOrd="0" presId="urn:microsoft.com/office/officeart/2005/8/layout/list1"/>
    <dgm:cxn modelId="{4E1A95F9-13F4-4CEC-9FE3-2EA8D18064E0}" type="presOf" srcId="{DAC4E2F5-2C79-47D3-B123-C46BF62B9616}" destId="{C33A7C21-1860-4B27-B791-A2D85CF23E10}" srcOrd="0" destOrd="0" presId="urn:microsoft.com/office/officeart/2005/8/layout/list1"/>
    <dgm:cxn modelId="{B7848A01-00A9-4A2C-B1C9-9E26E44BAD5D}" type="presOf" srcId="{D21B5483-9EEF-4F22-BE22-667F9E5D80FD}" destId="{135DFCEF-632B-4621-8C38-5C93A61914F4}" srcOrd="1" destOrd="0" presId="urn:microsoft.com/office/officeart/2005/8/layout/list1"/>
    <dgm:cxn modelId="{A7065CA8-8738-40EE-9B9D-5E670803C685}" type="presParOf" srcId="{C33A7C21-1860-4B27-B791-A2D85CF23E10}" destId="{63758F13-E042-43AE-B3D7-A80F0ACAD589}" srcOrd="0" destOrd="0" presId="urn:microsoft.com/office/officeart/2005/8/layout/list1"/>
    <dgm:cxn modelId="{6FF9D92A-B8FE-4FD8-ABDC-97482AD74D26}" type="presParOf" srcId="{63758F13-E042-43AE-B3D7-A80F0ACAD589}" destId="{5F29B9C0-C237-4BBE-9D01-659B05C36972}" srcOrd="0" destOrd="0" presId="urn:microsoft.com/office/officeart/2005/8/layout/list1"/>
    <dgm:cxn modelId="{EF2DA2D2-C4A0-4F01-9528-2F0B72929646}" type="presParOf" srcId="{63758F13-E042-43AE-B3D7-A80F0ACAD589}" destId="{135DFCEF-632B-4621-8C38-5C93A61914F4}" srcOrd="1" destOrd="0" presId="urn:microsoft.com/office/officeart/2005/8/layout/list1"/>
    <dgm:cxn modelId="{F141B31D-49F9-4543-9B34-9EA71819A008}" type="presParOf" srcId="{C33A7C21-1860-4B27-B791-A2D85CF23E10}" destId="{C556D2DF-DF27-4D12-9A68-EC3B323F052D}" srcOrd="1" destOrd="0" presId="urn:microsoft.com/office/officeart/2005/8/layout/list1"/>
    <dgm:cxn modelId="{243FD4E6-E7D3-4C30-BA36-8737B6DE9561}" type="presParOf" srcId="{C33A7C21-1860-4B27-B791-A2D85CF23E10}" destId="{5126241C-FAC7-4FA1-BEBF-102FFA12F196}" srcOrd="2" destOrd="0" presId="urn:microsoft.com/office/officeart/2005/8/layout/list1"/>
    <dgm:cxn modelId="{76F1A738-A22A-4AEE-9592-2C728E0982D1}" type="presParOf" srcId="{C33A7C21-1860-4B27-B791-A2D85CF23E10}" destId="{E4ADA88A-7DA9-4673-AF5F-68E8D949D599}" srcOrd="3" destOrd="0" presId="urn:microsoft.com/office/officeart/2005/8/layout/list1"/>
    <dgm:cxn modelId="{83D0D9E2-5592-4836-B62B-07E7C907827C}" type="presParOf" srcId="{C33A7C21-1860-4B27-B791-A2D85CF23E10}" destId="{941291CD-8F2B-400E-B379-DE9EDB26A865}" srcOrd="4" destOrd="0" presId="urn:microsoft.com/office/officeart/2005/8/layout/list1"/>
    <dgm:cxn modelId="{97C3FEBB-C758-4398-B41D-670733EFC74C}" type="presParOf" srcId="{941291CD-8F2B-400E-B379-DE9EDB26A865}" destId="{C28F743B-3CFA-42F1-8253-F02B20F6FD83}" srcOrd="0" destOrd="0" presId="urn:microsoft.com/office/officeart/2005/8/layout/list1"/>
    <dgm:cxn modelId="{89FC6A4E-6F83-44E0-9EC5-DDC1FC86C21D}" type="presParOf" srcId="{941291CD-8F2B-400E-B379-DE9EDB26A865}" destId="{2AE5F029-F11A-42BA-BDCD-1350AF6E9897}" srcOrd="1" destOrd="0" presId="urn:microsoft.com/office/officeart/2005/8/layout/list1"/>
    <dgm:cxn modelId="{041CA4E8-B266-48C9-AC7C-81597ED47030}" type="presParOf" srcId="{C33A7C21-1860-4B27-B791-A2D85CF23E10}" destId="{1CC19A47-DCFD-40F1-AAD4-8BD95D933437}" srcOrd="5" destOrd="0" presId="urn:microsoft.com/office/officeart/2005/8/layout/list1"/>
    <dgm:cxn modelId="{D109F863-BAAE-4BCD-9EA5-3AE00E342A59}" type="presParOf" srcId="{C33A7C21-1860-4B27-B791-A2D85CF23E10}" destId="{31F02D54-4F3A-413C-9EC4-D378E9DD5EC5}" srcOrd="6" destOrd="0" presId="urn:microsoft.com/office/officeart/2005/8/layout/list1"/>
    <dgm:cxn modelId="{A5DEA8FB-14B9-4DC5-9CBC-AD98ACA603AC}" type="presParOf" srcId="{C33A7C21-1860-4B27-B791-A2D85CF23E10}" destId="{4A99E13E-9B74-4BC2-94B1-80C0D8A04FC7}" srcOrd="7" destOrd="0" presId="urn:microsoft.com/office/officeart/2005/8/layout/list1"/>
    <dgm:cxn modelId="{A90725C5-B63F-4107-B09A-12601E9BE37D}" type="presParOf" srcId="{C33A7C21-1860-4B27-B791-A2D85CF23E10}" destId="{205467E2-7742-4C47-BA2A-6BA74F8BEA8D}" srcOrd="8" destOrd="0" presId="urn:microsoft.com/office/officeart/2005/8/layout/list1"/>
    <dgm:cxn modelId="{76D9CEBF-53C8-4064-9589-0066517E7972}" type="presParOf" srcId="{205467E2-7742-4C47-BA2A-6BA74F8BEA8D}" destId="{74EB6F7C-33D3-425F-B64E-3D7B51C180AC}" srcOrd="0" destOrd="0" presId="urn:microsoft.com/office/officeart/2005/8/layout/list1"/>
    <dgm:cxn modelId="{B9C90442-FF6B-4F0D-9062-5A752F7BD12F}" type="presParOf" srcId="{205467E2-7742-4C47-BA2A-6BA74F8BEA8D}" destId="{7ED15D75-6D92-4589-B5B6-01C11F70D1B4}" srcOrd="1" destOrd="0" presId="urn:microsoft.com/office/officeart/2005/8/layout/list1"/>
    <dgm:cxn modelId="{8D53863F-8F8F-443D-A6F4-CE0DAC528A2B}" type="presParOf" srcId="{C33A7C21-1860-4B27-B791-A2D85CF23E10}" destId="{60744723-3132-41F1-96B5-08C1C6A558EC}" srcOrd="9" destOrd="0" presId="urn:microsoft.com/office/officeart/2005/8/layout/list1"/>
    <dgm:cxn modelId="{01D5A7C8-7913-412B-8F4A-E6FE847D6271}" type="presParOf" srcId="{C33A7C21-1860-4B27-B791-A2D85CF23E10}" destId="{E2718733-F116-4F67-97F5-EA32161FA45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6241C-FAC7-4FA1-BEBF-102FFA12F196}">
      <dsp:nvSpPr>
        <dsp:cNvPr id="0" name=""/>
        <dsp:cNvSpPr/>
      </dsp:nvSpPr>
      <dsp:spPr>
        <a:xfrm>
          <a:off x="0" y="60990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DFCEF-632B-4621-8C38-5C93A61914F4}">
      <dsp:nvSpPr>
        <dsp:cNvPr id="0" name=""/>
        <dsp:cNvSpPr/>
      </dsp:nvSpPr>
      <dsp:spPr>
        <a:xfrm>
          <a:off x="383948" y="44950"/>
          <a:ext cx="7678970" cy="7273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Общие правила нормирования</a:t>
          </a:r>
          <a:endParaRPr lang="ru-RU" sz="2000" b="1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19453" y="80455"/>
        <a:ext cx="7607960" cy="656304"/>
      </dsp:txXfrm>
    </dsp:sp>
    <dsp:sp modelId="{31F02D54-4F3A-413C-9EC4-D378E9DD5EC5}">
      <dsp:nvSpPr>
        <dsp:cNvPr id="0" name=""/>
        <dsp:cNvSpPr/>
      </dsp:nvSpPr>
      <dsp:spPr>
        <a:xfrm>
          <a:off x="0" y="1603290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5F029-F11A-42BA-BDCD-1350AF6E9897}">
      <dsp:nvSpPr>
        <dsp:cNvPr id="0" name=""/>
        <dsp:cNvSpPr/>
      </dsp:nvSpPr>
      <dsp:spPr>
        <a:xfrm>
          <a:off x="383948" y="946505"/>
          <a:ext cx="7678970" cy="81914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Общие требования: порядок разработки и принятия актов по нормированию, содержание и исполнение актов </a:t>
          </a:r>
          <a:r>
            <a:rPr lang="ru-RU" sz="1400" kern="1200" dirty="0" smtClean="0">
              <a:solidFill>
                <a:schemeClr val="tx1"/>
              </a:solidFill>
              <a:latin typeface="Proxima Nova Rg" pitchFamily="50" charset="0"/>
            </a:rPr>
            <a:t>(постановление Правительства  № 476)  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3935" y="986492"/>
        <a:ext cx="7598996" cy="739171"/>
      </dsp:txXfrm>
    </dsp:sp>
    <dsp:sp modelId="{E2718733-F116-4F67-97F5-EA32161FA45F}">
      <dsp:nvSpPr>
        <dsp:cNvPr id="0" name=""/>
        <dsp:cNvSpPr/>
      </dsp:nvSpPr>
      <dsp:spPr>
        <a:xfrm>
          <a:off x="0" y="257394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15D75-6D92-4589-B5B6-01C11F70D1B4}">
      <dsp:nvSpPr>
        <dsp:cNvPr id="0" name=""/>
        <dsp:cNvSpPr/>
      </dsp:nvSpPr>
      <dsp:spPr>
        <a:xfrm>
          <a:off x="383948" y="1939890"/>
          <a:ext cx="7678970" cy="7964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Общие правила определения требований к продукции и нормативных затрат </a:t>
          </a:r>
          <a:r>
            <a:rPr lang="ru-RU" sz="1400" kern="1200" dirty="0" smtClean="0">
              <a:solidFill>
                <a:schemeClr val="tx1"/>
              </a:solidFill>
              <a:latin typeface="Proxima Nova Rg" pitchFamily="50" charset="0"/>
            </a:rPr>
            <a:t>(постановления Правительства  № 926, 1047)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2826" y="1978768"/>
        <a:ext cx="7601214" cy="718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6241C-FAC7-4FA1-BEBF-102FFA12F196}">
      <dsp:nvSpPr>
        <dsp:cNvPr id="0" name=""/>
        <dsp:cNvSpPr/>
      </dsp:nvSpPr>
      <dsp:spPr>
        <a:xfrm>
          <a:off x="0" y="60990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DFCEF-632B-4621-8C38-5C93A61914F4}">
      <dsp:nvSpPr>
        <dsp:cNvPr id="0" name=""/>
        <dsp:cNvSpPr/>
      </dsp:nvSpPr>
      <dsp:spPr>
        <a:xfrm>
          <a:off x="383948" y="44950"/>
          <a:ext cx="7678970" cy="7273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Правила нормирования для федеральных нужд</a:t>
          </a:r>
          <a:endParaRPr lang="ru-RU" sz="2000" b="1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19453" y="80455"/>
        <a:ext cx="7607960" cy="656304"/>
      </dsp:txXfrm>
    </dsp:sp>
    <dsp:sp modelId="{31F02D54-4F3A-413C-9EC4-D378E9DD5EC5}">
      <dsp:nvSpPr>
        <dsp:cNvPr id="0" name=""/>
        <dsp:cNvSpPr/>
      </dsp:nvSpPr>
      <dsp:spPr>
        <a:xfrm>
          <a:off x="0" y="1603290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5F029-F11A-42BA-BDCD-1350AF6E9897}">
      <dsp:nvSpPr>
        <dsp:cNvPr id="0" name=""/>
        <dsp:cNvSpPr/>
      </dsp:nvSpPr>
      <dsp:spPr>
        <a:xfrm>
          <a:off x="383948" y="946505"/>
          <a:ext cx="7678970" cy="81914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Требования: порядок разработки и принятия актов по нормированию, содержание и исполнение актов </a:t>
          </a:r>
          <a:r>
            <a:rPr lang="ru-RU" sz="1400" kern="1200" dirty="0" smtClean="0">
              <a:solidFill>
                <a:schemeClr val="tx1"/>
              </a:solidFill>
              <a:latin typeface="Proxima Nova Rg" pitchFamily="50" charset="0"/>
            </a:rPr>
            <a:t>(постановление Правительства  № 479)  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3935" y="986492"/>
        <a:ext cx="7598996" cy="739171"/>
      </dsp:txXfrm>
    </dsp:sp>
    <dsp:sp modelId="{E2718733-F116-4F67-97F5-EA32161FA45F}">
      <dsp:nvSpPr>
        <dsp:cNvPr id="0" name=""/>
        <dsp:cNvSpPr/>
      </dsp:nvSpPr>
      <dsp:spPr>
        <a:xfrm>
          <a:off x="0" y="257394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15D75-6D92-4589-B5B6-01C11F70D1B4}">
      <dsp:nvSpPr>
        <dsp:cNvPr id="0" name=""/>
        <dsp:cNvSpPr/>
      </dsp:nvSpPr>
      <dsp:spPr>
        <a:xfrm>
          <a:off x="383948" y="1939890"/>
          <a:ext cx="7678970" cy="7964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Правила определения: требований к продукции и нормативных затрат </a:t>
          </a:r>
          <a:r>
            <a:rPr lang="ru-RU" sz="1400" kern="1200" dirty="0" smtClean="0">
              <a:solidFill>
                <a:schemeClr val="tx1"/>
              </a:solidFill>
              <a:latin typeface="Proxima Nova Rg" pitchFamily="50" charset="0"/>
            </a:rPr>
            <a:t>(постановления Правительства  № 927, 1084)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2826" y="1978768"/>
        <a:ext cx="7601214" cy="718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6241C-FAC7-4FA1-BEBF-102FFA12F196}">
      <dsp:nvSpPr>
        <dsp:cNvPr id="0" name=""/>
        <dsp:cNvSpPr/>
      </dsp:nvSpPr>
      <dsp:spPr>
        <a:xfrm>
          <a:off x="0" y="60990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DFCEF-632B-4621-8C38-5C93A61914F4}">
      <dsp:nvSpPr>
        <dsp:cNvPr id="0" name=""/>
        <dsp:cNvSpPr/>
      </dsp:nvSpPr>
      <dsp:spPr>
        <a:xfrm>
          <a:off x="383948" y="44950"/>
          <a:ext cx="7678970" cy="7273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Правила нормирования для нужд субъекта</a:t>
          </a:r>
          <a:endParaRPr lang="ru-RU" sz="2000" b="1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19453" y="80455"/>
        <a:ext cx="7607960" cy="656304"/>
      </dsp:txXfrm>
    </dsp:sp>
    <dsp:sp modelId="{31F02D54-4F3A-413C-9EC4-D378E9DD5EC5}">
      <dsp:nvSpPr>
        <dsp:cNvPr id="0" name=""/>
        <dsp:cNvSpPr/>
      </dsp:nvSpPr>
      <dsp:spPr>
        <a:xfrm>
          <a:off x="0" y="1603290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5F029-F11A-42BA-BDCD-1350AF6E9897}">
      <dsp:nvSpPr>
        <dsp:cNvPr id="0" name=""/>
        <dsp:cNvSpPr/>
      </dsp:nvSpPr>
      <dsp:spPr>
        <a:xfrm>
          <a:off x="383948" y="946505"/>
          <a:ext cx="7678970" cy="81914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Требования: порядок разработки и принятия актов по нормированию, содержание и исполнение актов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3935" y="986492"/>
        <a:ext cx="7598996" cy="739171"/>
      </dsp:txXfrm>
    </dsp:sp>
    <dsp:sp modelId="{E2718733-F116-4F67-97F5-EA32161FA45F}">
      <dsp:nvSpPr>
        <dsp:cNvPr id="0" name=""/>
        <dsp:cNvSpPr/>
      </dsp:nvSpPr>
      <dsp:spPr>
        <a:xfrm>
          <a:off x="0" y="257394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15D75-6D92-4589-B5B6-01C11F70D1B4}">
      <dsp:nvSpPr>
        <dsp:cNvPr id="0" name=""/>
        <dsp:cNvSpPr/>
      </dsp:nvSpPr>
      <dsp:spPr>
        <a:xfrm>
          <a:off x="383948" y="1939890"/>
          <a:ext cx="7678970" cy="7964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Правила определения: требований к продукции и нормативных затрат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2826" y="1978768"/>
        <a:ext cx="7601214" cy="7186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6241C-FAC7-4FA1-BEBF-102FFA12F196}">
      <dsp:nvSpPr>
        <dsp:cNvPr id="0" name=""/>
        <dsp:cNvSpPr/>
      </dsp:nvSpPr>
      <dsp:spPr>
        <a:xfrm>
          <a:off x="0" y="60990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DFCEF-632B-4621-8C38-5C93A61914F4}">
      <dsp:nvSpPr>
        <dsp:cNvPr id="0" name=""/>
        <dsp:cNvSpPr/>
      </dsp:nvSpPr>
      <dsp:spPr>
        <a:xfrm>
          <a:off x="383948" y="44950"/>
          <a:ext cx="7678970" cy="7273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Правила нормирования для муниципальных нужд</a:t>
          </a:r>
          <a:endParaRPr lang="ru-RU" sz="2000" b="1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19453" y="80455"/>
        <a:ext cx="7607960" cy="656304"/>
      </dsp:txXfrm>
    </dsp:sp>
    <dsp:sp modelId="{31F02D54-4F3A-413C-9EC4-D378E9DD5EC5}">
      <dsp:nvSpPr>
        <dsp:cNvPr id="0" name=""/>
        <dsp:cNvSpPr/>
      </dsp:nvSpPr>
      <dsp:spPr>
        <a:xfrm>
          <a:off x="0" y="1603290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5F029-F11A-42BA-BDCD-1350AF6E9897}">
      <dsp:nvSpPr>
        <dsp:cNvPr id="0" name=""/>
        <dsp:cNvSpPr/>
      </dsp:nvSpPr>
      <dsp:spPr>
        <a:xfrm>
          <a:off x="383948" y="946505"/>
          <a:ext cx="7678970" cy="81914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Требования: порядок разработки и принятия актов по нормированию, содержание и исполнение актов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3935" y="986492"/>
        <a:ext cx="7598996" cy="739171"/>
      </dsp:txXfrm>
    </dsp:sp>
    <dsp:sp modelId="{E2718733-F116-4F67-97F5-EA32161FA45F}">
      <dsp:nvSpPr>
        <dsp:cNvPr id="0" name=""/>
        <dsp:cNvSpPr/>
      </dsp:nvSpPr>
      <dsp:spPr>
        <a:xfrm>
          <a:off x="0" y="2573945"/>
          <a:ext cx="8064896" cy="277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15D75-6D92-4589-B5B6-01C11F70D1B4}">
      <dsp:nvSpPr>
        <dsp:cNvPr id="0" name=""/>
        <dsp:cNvSpPr/>
      </dsp:nvSpPr>
      <dsp:spPr>
        <a:xfrm>
          <a:off x="383948" y="1939890"/>
          <a:ext cx="7678970" cy="796414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roxima Nova Rg" pitchFamily="50" charset="0"/>
            </a:rPr>
            <a:t>Правила определения: требований к продукции и нормативных затрат</a:t>
          </a:r>
          <a:endParaRPr lang="ru-RU" sz="1400" kern="1200" dirty="0">
            <a:solidFill>
              <a:schemeClr val="tx1"/>
            </a:solidFill>
            <a:latin typeface="Proxima Nova Rg" pitchFamily="50" charset="0"/>
          </a:endParaRPr>
        </a:p>
      </dsp:txBody>
      <dsp:txXfrm>
        <a:off x="422826" y="1978768"/>
        <a:ext cx="7601214" cy="718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5A39E5-795C-4CCB-94E2-607BBE254DE9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762D1D3D-2BAF-473E-BBD7-FFBA10B917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7783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357E-9749-48FB-9971-82F4679FCB9A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635CA-D7E5-48E1-AEB0-EDA48F05C5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A07C2-C507-415A-8B70-C5558E25B59A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4BE66-2545-4601-B2A2-379B5637410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1A04F-9978-44C5-BE17-EE5D96957F68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B4A1E-E5D0-4B7B-A1B2-320EB24AFBE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3C180-F05B-4A43-A348-F59B88BB2BBB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59C36-2274-46F2-AFCC-F2E1C6DFDD5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FD093-DB10-4E85-92A5-230405179405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28AF3-995E-47C6-AB4F-F82AB615B4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D016-E10B-4CB6-B3AD-9DC8E6875BC6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2918C-D84A-45CB-AD56-ECBD94E3CBB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C137E-24D6-4215-8AA2-1EBC309B1263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654EF-AA96-4D3B-B79E-CD42CC4CE98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BCE8-FCB1-4592-AE35-B43C35C311F0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572E4-F15A-4373-B47A-E9A3D83DC8F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01995-9576-42C1-B7D8-9A24AFD0D5F6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CA2AA-CF8D-4125-A5DA-9FC3B2121B7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1B000-E0FF-402B-8834-E498839959C3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DC337-0821-4107-BB9D-148173951B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0D16-3A41-4091-BB7C-800164502674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D8404-CFF4-47EB-9CB4-AF47193DA8B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875421-9D5D-45B1-84B4-007C94EEC364}" type="datetimeFigureOut">
              <a:rPr lang="ru-RU"/>
              <a:pPr>
                <a:defRPr/>
              </a:pPr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383C1B3-2ADA-4DCC-91E6-A33ABF31A4D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73050" y="1843088"/>
            <a:ext cx="8331200" cy="159226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288" y="987425"/>
            <a:ext cx="8135937" cy="2376413"/>
          </a:xfrm>
          <a:effectLst>
            <a:outerShdw blurRad="127000" dist="127000" dir="2700000" algn="tl" rotWithShape="0">
              <a:prstClr val="black">
                <a:alpha val="20000"/>
              </a:prstClr>
            </a:outerShdw>
          </a:effectLst>
        </p:spPr>
        <p:txBody>
          <a:bodyPr anchor="b">
            <a:noAutofit/>
          </a:bodyPr>
          <a:lstStyle/>
          <a:p>
            <a:pPr algn="l"/>
            <a:r>
              <a:rPr lang="ru-RU" sz="4800" b="1" dirty="0" smtClean="0">
                <a:solidFill>
                  <a:schemeClr val="bg1"/>
                </a:solidFill>
                <a:latin typeface="Proxima Nova Rg" pitchFamily="50" charset="0"/>
              </a:rPr>
              <a:t>Нормирование в закупках</a:t>
            </a:r>
            <a:br>
              <a:rPr lang="ru-RU" sz="4800" b="1" dirty="0" smtClean="0">
                <a:solidFill>
                  <a:schemeClr val="bg1"/>
                </a:solidFill>
                <a:latin typeface="Proxima Nova Rg" pitchFamily="50" charset="0"/>
              </a:rPr>
            </a:br>
            <a:r>
              <a:rPr lang="ru-RU" sz="4800" b="1" dirty="0" smtClean="0">
                <a:solidFill>
                  <a:schemeClr val="bg1"/>
                </a:solidFill>
                <a:latin typeface="Proxima Nova Rg" pitchFamily="50" charset="0"/>
              </a:rPr>
              <a:t>по Закону № 44-ФЗ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3651870"/>
            <a:ext cx="8062665" cy="953244"/>
          </a:xfrm>
          <a:effectLst>
            <a:outerShdw blurRad="127000" dist="1270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dirty="0" smtClean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Пратура Ольга Сергеевна,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dirty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п</a:t>
            </a:r>
            <a:r>
              <a:rPr lang="ru-RU" sz="1800" dirty="0" smtClean="0">
                <a:solidFill>
                  <a:schemeClr val="bg1">
                    <a:lumMod val="95000"/>
                    <a:alpha val="70000"/>
                  </a:schemeClr>
                </a:solidFill>
                <a:latin typeface="Proxima Nova Rg" pitchFamily="50" charset="0"/>
                <a:cs typeface="Arial" pitchFamily="34" charset="0"/>
              </a:rPr>
              <a:t>реподаватель, автор статей, эксперт-практик в сфере закупок</a:t>
            </a:r>
            <a:endParaRPr lang="ru-RU" sz="1800" dirty="0" smtClean="0">
              <a:solidFill>
                <a:schemeClr val="bg1">
                  <a:lumMod val="95000"/>
                  <a:alpha val="70000"/>
                </a:schemeClr>
              </a:solidFill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850" y="3723879"/>
            <a:ext cx="439261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i="1" dirty="0">
                <a:latin typeface="Proxima Nova Rg" pitchFamily="50" charset="0"/>
                <a:cs typeface="Arial" panose="020B0604020202020204" pitchFamily="34" charset="0"/>
              </a:rPr>
              <a:t>Требования к товарам, работам, услугам</a:t>
            </a:r>
          </a:p>
          <a:p>
            <a:pPr>
              <a:defRPr/>
            </a:pPr>
            <a:r>
              <a:rPr lang="ru-RU" sz="1400" i="1" dirty="0" smtClean="0">
                <a:latin typeface="Proxima Nova Rg" pitchFamily="50" charset="0"/>
                <a:cs typeface="Arial" panose="020B0604020202020204" pitchFamily="34" charset="0"/>
              </a:rPr>
              <a:t>распространяют на</a:t>
            </a:r>
            <a:r>
              <a:rPr lang="en-US" sz="1400" i="1" dirty="0" smtClean="0">
                <a:latin typeface="Proxima Nova Rg" pitchFamily="50" charset="0"/>
                <a:cs typeface="Arial" panose="020B0604020202020204" pitchFamily="34" charset="0"/>
              </a:rPr>
              <a:t>:</a:t>
            </a:r>
            <a:r>
              <a:rPr lang="ru-RU" sz="1400" i="1" dirty="0" smtClean="0">
                <a:latin typeface="Proxima Nova Rg" pitchFamily="50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муниципальные органы, включая территориальные, казенные </a:t>
            </a:r>
            <a:r>
              <a:rPr lang="ru-RU" sz="1400" dirty="0">
                <a:latin typeface="Proxima Nova Rg" pitchFamily="50" charset="0"/>
                <a:cs typeface="Arial" panose="020B0604020202020204" pitchFamily="34" charset="0"/>
              </a:rPr>
              <a:t>учреждения</a:t>
            </a:r>
          </a:p>
          <a:p>
            <a:pPr marL="214313" indent="-214313">
              <a:defRPr/>
            </a:pPr>
            <a:r>
              <a:rPr lang="ru-RU" sz="1400" dirty="0">
                <a:latin typeface="Proxima Nova Rg" pitchFamily="50" charset="0"/>
                <a:cs typeface="Arial" panose="020B0604020202020204" pitchFamily="34" charset="0"/>
              </a:rPr>
              <a:t>бюджетные </a:t>
            </a: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учреждения, МУПы </a:t>
            </a:r>
            <a:endParaRPr lang="ru-RU" sz="1400" dirty="0">
              <a:latin typeface="Proxima Nova Rg" pitchFamily="50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0763" y="3723877"/>
            <a:ext cx="391770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i="1" dirty="0">
                <a:latin typeface="Proxima Nova Rg" pitchFamily="50" charset="0"/>
                <a:cs typeface="Arial" panose="020B0604020202020204" pitchFamily="34" charset="0"/>
              </a:rPr>
              <a:t>Нормативные затраты</a:t>
            </a:r>
          </a:p>
          <a:p>
            <a:pPr>
              <a:defRPr/>
            </a:pPr>
            <a:r>
              <a:rPr lang="ru-RU" sz="1400" i="1" dirty="0" smtClean="0">
                <a:latin typeface="Proxima Nova Rg" pitchFamily="50" charset="0"/>
                <a:cs typeface="Arial" panose="020B0604020202020204" pitchFamily="34" charset="0"/>
              </a:rPr>
              <a:t>распространяют </a:t>
            </a:r>
            <a:r>
              <a:rPr lang="ru-RU" sz="1400" i="1" dirty="0">
                <a:latin typeface="Proxima Nova Rg" pitchFamily="50" charset="0"/>
                <a:cs typeface="Arial" panose="020B0604020202020204" pitchFamily="34" charset="0"/>
              </a:rPr>
              <a:t>на</a:t>
            </a:r>
            <a:r>
              <a:rPr lang="en-US" sz="1400" i="1" dirty="0" smtClean="0">
                <a:latin typeface="Proxima Nova Rg" pitchFamily="50" charset="0"/>
                <a:cs typeface="Arial" panose="020B0604020202020204" pitchFamily="34" charset="0"/>
              </a:rPr>
              <a:t>:</a:t>
            </a:r>
            <a:r>
              <a:rPr lang="ru-RU" sz="1400" i="1" dirty="0" smtClean="0">
                <a:latin typeface="Proxima Nova Rg" pitchFamily="50" charset="0"/>
                <a:cs typeface="Arial" panose="020B0604020202020204" pitchFamily="34" charset="0"/>
              </a:rPr>
              <a:t> м</a:t>
            </a: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униципальные органы, включая территориальные, казенные учреждения</a:t>
            </a:r>
            <a:endParaRPr lang="ru-RU" sz="1400" dirty="0">
              <a:latin typeface="Proxima Nova Rg" pitchFamily="50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323528" y="2715766"/>
            <a:ext cx="8424936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0" h="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defTabSz="336550">
              <a:buClr>
                <a:srgbClr val="000000"/>
              </a:buClr>
              <a:buSzPct val="100000"/>
            </a:pPr>
            <a:r>
              <a:rPr lang="ru-RU" sz="2000" b="1" dirty="0" smtClean="0">
                <a:solidFill>
                  <a:schemeClr val="tx1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Муниципальные органы (администрация</a:t>
            </a:r>
            <a:r>
              <a:rPr lang="ru-RU" sz="2000" b="1" dirty="0">
                <a:solidFill>
                  <a:schemeClr val="tx1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управление </a:t>
            </a:r>
            <a:r>
              <a:rPr lang="ru-RU" sz="2000" b="1" dirty="0">
                <a:solidFill>
                  <a:schemeClr val="tx1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образования, управление культуры, департамент здравоохранения и т.д</a:t>
            </a:r>
            <a:r>
              <a:rPr lang="ru-RU" sz="2000" b="1" dirty="0" smtClean="0">
                <a:solidFill>
                  <a:schemeClr val="tx1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.)</a:t>
            </a:r>
            <a:endParaRPr lang="ru-RU" sz="2000" b="1" dirty="0">
              <a:solidFill>
                <a:schemeClr val="tx1"/>
              </a:solidFill>
              <a:latin typeface="Proxima Nova Rg" pitchFamily="50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323528" y="1059582"/>
            <a:ext cx="8262918" cy="6711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 extrusionH="76200">
            <a:bevelT w="0" h="0" prst="coolSlant"/>
            <a:extrusionClr>
              <a:schemeClr val="accent1">
                <a:lumMod val="20000"/>
                <a:lumOff val="80000"/>
              </a:schemeClr>
            </a:extrusion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defTabSz="336550">
              <a:buClr>
                <a:srgbClr val="000000"/>
              </a:buClr>
              <a:buSzPct val="100000"/>
            </a:pPr>
            <a:r>
              <a:rPr lang="ru-RU" sz="2400" b="1" dirty="0" smtClean="0">
                <a:solidFill>
                  <a:schemeClr val="tx1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Местные администрации</a:t>
            </a:r>
            <a:endParaRPr lang="ru-RU" sz="2400" b="1" dirty="0">
              <a:solidFill>
                <a:schemeClr val="tx1"/>
              </a:solidFill>
              <a:latin typeface="Proxima Nova Rg" pitchFamily="50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300" name="TextBox 14"/>
          <p:cNvSpPr txBox="1">
            <a:spLocks noChangeArrowheads="1"/>
          </p:cNvSpPr>
          <p:nvPr/>
        </p:nvSpPr>
        <p:spPr bwMode="auto">
          <a:xfrm>
            <a:off x="539552" y="1779662"/>
            <a:ext cx="20692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latin typeface="Proxima Nova Rg" pitchFamily="50" charset="0"/>
              </a:rPr>
              <a:t>Требования </a:t>
            </a:r>
            <a:endParaRPr lang="ru-RU" sz="1200" b="1" i="1" dirty="0">
              <a:latin typeface="Proxima Nova Rg" pitchFamily="50" charset="0"/>
            </a:endParaRPr>
          </a:p>
          <a:p>
            <a:r>
              <a:rPr lang="ru-RU" sz="1200" dirty="0">
                <a:latin typeface="Proxima Nova Rg" pitchFamily="50" charset="0"/>
              </a:rPr>
              <a:t>к порядку разработки </a:t>
            </a:r>
          </a:p>
          <a:p>
            <a:r>
              <a:rPr lang="ru-RU" sz="1200" dirty="0">
                <a:latin typeface="Proxima Nova Rg" pitchFamily="50" charset="0"/>
              </a:rPr>
              <a:t>и принятия актов о нормировании </a:t>
            </a:r>
          </a:p>
        </p:txBody>
      </p: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5652120" y="1779662"/>
            <a:ext cx="23042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latin typeface="Proxima Nova Rg" pitchFamily="50" charset="0"/>
              </a:rPr>
              <a:t>Правила </a:t>
            </a:r>
            <a:r>
              <a:rPr lang="ru-RU" sz="1200" b="1" i="1" dirty="0">
                <a:latin typeface="Proxima Nova Rg" pitchFamily="50" charset="0"/>
              </a:rPr>
              <a:t>определения требований </a:t>
            </a:r>
            <a:r>
              <a:rPr lang="ru-RU" sz="1200" dirty="0">
                <a:latin typeface="Proxima Nova Rg" pitchFamily="50" charset="0"/>
              </a:rPr>
              <a:t>к </a:t>
            </a:r>
            <a:r>
              <a:rPr lang="ru-RU" sz="1200" dirty="0" smtClean="0">
                <a:latin typeface="Proxima Nova Rg" pitchFamily="50" charset="0"/>
              </a:rPr>
              <a:t>товарам, работам, услугам, в </a:t>
            </a:r>
            <a:r>
              <a:rPr lang="ru-RU" sz="1200" dirty="0">
                <a:latin typeface="Proxima Nova Rg" pitchFamily="50" charset="0"/>
              </a:rPr>
              <a:t>том числе к предельным </a:t>
            </a:r>
            <a:r>
              <a:rPr lang="ru-RU" sz="1200" dirty="0" smtClean="0">
                <a:latin typeface="Proxima Nova Rg" pitchFamily="50" charset="0"/>
              </a:rPr>
              <a:t>ценам</a:t>
            </a:r>
            <a:endParaRPr lang="ru-RU" sz="1200" dirty="0">
              <a:latin typeface="Proxima Nova Rg" pitchFamily="50" charset="0"/>
            </a:endParaRPr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2987824" y="1779662"/>
            <a:ext cx="2417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 dirty="0" smtClean="0">
                <a:latin typeface="Proxima Nova Rg" pitchFamily="50" charset="0"/>
              </a:rPr>
              <a:t>Правила </a:t>
            </a:r>
            <a:r>
              <a:rPr lang="ru-RU" sz="1200" b="1" i="1" dirty="0">
                <a:latin typeface="Proxima Nova Rg" pitchFamily="50" charset="0"/>
              </a:rPr>
              <a:t>определения нормативных затрат</a:t>
            </a:r>
            <a:endParaRPr lang="ru-RU" sz="1200" dirty="0">
              <a:latin typeface="Proxima Nova Rg" pitchFamily="50" charset="0"/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Нормирование на муниципальном уровне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Каков порядок действий при нормировании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ea typeface="Calibri" pitchFamily="34" charset="0"/>
                <a:cs typeface="Times New Roman" pitchFamily="18" charset="0"/>
              </a:rPr>
              <a:t>Действия органа госвласти, государственного органа, территориального фонда ОМС на примере Волгоградской области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dirty="0" smtClean="0">
              <a:latin typeface="Proxima Nova Rg" pitchFamily="50" charset="0"/>
              <a:ea typeface="Calibri" pitchFamily="34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200" dirty="0" smtClean="0">
              <a:solidFill>
                <a:srgbClr val="00B050"/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1923679"/>
          <a:ext cx="8424937" cy="353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9778"/>
                <a:gridCol w="2322091"/>
                <a:gridCol w="2023068"/>
              </a:tblGrid>
              <a:tr h="288031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Наименование работ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Срок исполнения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Основание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268">
                <a:tc>
                  <a:txBody>
                    <a:bodyPr/>
                    <a:lstStyle/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Разрабатывают два правовых акта: о нормативных затратах и о требованиях к продукции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До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1 июня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п. 13 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741">
                <a:tc>
                  <a:txBody>
                    <a:bodyPr/>
                    <a:lstStyle/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Получают ЭЦП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с полномочием «орган по нормированию в сфере закупок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До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общественного обсуждения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проектов правовых актов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Руководство </a:t>
                      </a:r>
                    </a:p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Пользователя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 ЕИС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549">
                <a:tc>
                  <a:txBody>
                    <a:bodyPr/>
                    <a:lstStyle/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Проводят общественное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обсуждение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проектов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правовых актов и пояснительных записок к ним 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ЕИС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е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менее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семи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календарных дней со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дня, когда разместили в ЕИС проекты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п.п. 4 и 5  ПП ВО от 16.11.2015г. № 956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571">
                <a:tc>
                  <a:txBody>
                    <a:bodyPr/>
                    <a:lstStyle/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Рассматривают предложения, принимают решение изменить  проекты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правовых актов (при необходимости)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–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. 6 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823">
                <a:tc>
                  <a:txBody>
                    <a:bodyPr/>
                    <a:lstStyle/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Размещают предложения и ответы на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них в ЕИС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е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позднее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трех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рабочих дней со дня рассмотрения предложений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. 7 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5763">
                <a:tc>
                  <a:txBody>
                    <a:bodyPr/>
                    <a:lstStyle/>
                    <a:p>
                      <a:pPr mar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Утверждают и размещают в ЕИС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правовой акт о нормативных затратах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Размещают документ в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течение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семи рабочих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дней со дня принятия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ч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. 5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ст. 19 №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44-ФЗ,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 </a:t>
                      </a:r>
                    </a:p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. 16 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Каков порядок действий при нормировании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sz="1200" dirty="0" smtClean="0">
              <a:latin typeface="Proxima Nova Rg" pitchFamily="50" charset="0"/>
              <a:ea typeface="Calibri" pitchFamily="34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200" dirty="0" smtClean="0">
              <a:solidFill>
                <a:srgbClr val="00B050"/>
              </a:solidFill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203599"/>
          <a:ext cx="8280920" cy="3609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5217"/>
                <a:gridCol w="2491487"/>
                <a:gridCol w="1944216"/>
              </a:tblGrid>
              <a:tr h="314089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Наименование работ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Срок исполнения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Proxima Nova Rg" pitchFamily="50" charset="0"/>
                        </a:rPr>
                        <a:t>Основание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423" marR="224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2269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Проводят обязательное предварительное обсуждение проекта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о требованиях к отдельным видам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товаров, работ, услуг</a:t>
                      </a:r>
                      <a:r>
                        <a:rPr lang="ru-RU" sz="12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на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заседании общественного совета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органа. Приглашают представителей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Комитета госзаказа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области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В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соответствии с Порядком, действующим в органе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. 9-11 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9657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Размещают протокол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заседания общественного совета в ЕИС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Н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е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позднее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трех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рабочих дней со дня принятия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решения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 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п. 12 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9657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Утверждают и размещают в ЕИС правовой акт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о требованиях к отдельным видам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товаров, работ, услуг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Размещают</a:t>
                      </a:r>
                      <a:r>
                        <a:rPr lang="ru-RU" sz="12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 в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течение семи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рабочих дней со дня принятия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ч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. 5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ст. 19 №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44-ФЗ, п.16 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0356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Заказчики учитывают принятые нормативные затраты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и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Ведомственный перечень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при обосновании закупок в плане закупок, его изменении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В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течение года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ст. 18 №44-ФЗ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0356"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Органы пересматривают</a:t>
                      </a:r>
                      <a:r>
                        <a:rPr lang="ru-RU" sz="12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принятые правовые акты,</a:t>
                      </a:r>
                      <a:r>
                        <a:rPr lang="ru-RU" sz="12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вносят изменения, если нужно 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Н</a:t>
                      </a: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е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реже одного раза в год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п. 14  </a:t>
                      </a:r>
                      <a:r>
                        <a:rPr lang="ru-RU" sz="1200" b="0" dirty="0">
                          <a:solidFill>
                            <a:sysClr val="windowText" lastClr="000000"/>
                          </a:solidFill>
                          <a:effectLst/>
                          <a:latin typeface="Proxima Nova Rg" pitchFamily="50" charset="0"/>
                        </a:rPr>
                        <a:t>ПП ВО от 16.11.2015г. № 956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Proxima Nova Rg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92" marR="382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Заседание общественного совета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На заседаниях общественного совета обязательное предварительное обсуждение проходят:</a:t>
            </a:r>
          </a:p>
          <a:p>
            <a:pPr marL="9525"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правила определения требований к товарам, работам, услугам;  </a:t>
            </a:r>
          </a:p>
          <a:p>
            <a:pPr marL="9525"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требования к отдельным видам товаров, работ, услуг, которые закупают  муниципальный орган и подведомственные казенные и бюджетные учреждения, унитарные предприятия 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пункт 3 Общих требований из Постановления № 4</a:t>
            </a:r>
            <a:r>
              <a:rPr lang="ru-RU" sz="2000" b="1" dirty="0" smtClean="0"/>
              <a:t>76</a:t>
            </a:r>
            <a:r>
              <a:rPr lang="ru-RU" sz="2000" dirty="0" smtClean="0"/>
              <a:t> 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3219823"/>
            <a:ext cx="820891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9525">
              <a:defRPr/>
            </a:pP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Общ</a:t>
            </a:r>
            <a:r>
              <a:rPr lang="ru-RU" spc="4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е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ст</a:t>
            </a:r>
            <a:r>
              <a:rPr lang="ru-RU" spc="-15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в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енный</a:t>
            </a:r>
            <a:r>
              <a:rPr lang="ru-RU" spc="1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со</a:t>
            </a:r>
            <a:r>
              <a:rPr lang="ru-RU" spc="-1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в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ет со</a:t>
            </a:r>
            <a:r>
              <a:rPr lang="ru-RU" spc="-38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дают при м</a:t>
            </a:r>
            <a:r>
              <a:rPr lang="ru-RU" spc="19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у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ницип</a:t>
            </a:r>
            <a:r>
              <a:rPr lang="ru-RU" spc="15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а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льн</a:t>
            </a:r>
            <a:r>
              <a:rPr lang="ru-RU" spc="-38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м органе, органе исполнительной власти. С</a:t>
            </a:r>
            <a:r>
              <a:rPr lang="ru-RU" spc="38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с</a:t>
            </a:r>
            <a:r>
              <a:rPr lang="ru-RU" spc="1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т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ав</a:t>
            </a:r>
            <a:r>
              <a:rPr lang="ru-RU" spc="4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со</a:t>
            </a:r>
            <a:r>
              <a:rPr lang="ru-RU" spc="-1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в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е</a:t>
            </a:r>
            <a:r>
              <a:rPr lang="ru-RU" spc="1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т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а опр</a:t>
            </a:r>
            <a:r>
              <a:rPr lang="ru-RU" spc="-26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е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деля</a:t>
            </a:r>
            <a:r>
              <a:rPr lang="ru-RU" spc="4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е</a:t>
            </a:r>
            <a:r>
              <a:rPr lang="ru-RU" spc="11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т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 м</a:t>
            </a:r>
            <a:r>
              <a:rPr lang="ru-RU" spc="19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у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ницип</a:t>
            </a:r>
            <a:r>
              <a:rPr lang="ru-RU" spc="15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а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льный орган, орган исполнительной власти </a:t>
            </a:r>
            <a:r>
              <a:rPr lang="ru-RU" spc="15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с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ам</a:t>
            </a:r>
            <a:r>
              <a:rPr lang="ru-RU" spc="45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с</a:t>
            </a:r>
            <a:r>
              <a:rPr lang="ru-RU" spc="-34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т</a:t>
            </a:r>
            <a:r>
              <a:rPr lang="ru-RU" spc="-38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ятел</a:t>
            </a:r>
            <a:r>
              <a:rPr lang="ru-RU" spc="-8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ь</a:t>
            </a:r>
            <a:r>
              <a:rPr lang="ru-RU" dirty="0" smtClean="0">
                <a:solidFill>
                  <a:srgbClr val="002060"/>
                </a:solidFill>
                <a:latin typeface="Proxima Nova Rg" pitchFamily="50" charset="0"/>
                <a:cs typeface="Times New Roman"/>
              </a:rPr>
              <a:t>но</a:t>
            </a:r>
            <a:endParaRPr lang="ru-RU" dirty="0">
              <a:latin typeface="Proxima Nova Rg" pitchFamily="50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Обязательное обсуждение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Обязательное обсуждение в целях общественного контроля проходят:</a:t>
            </a: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9525">
              <a:buFont typeface="+mj-lt"/>
              <a:buAutoNum type="arabicPeriod"/>
            </a:pPr>
            <a:r>
              <a:rPr lang="ru-RU" sz="1800" dirty="0" smtClean="0">
                <a:latin typeface="Proxima Nova Rg" pitchFamily="50" charset="0"/>
              </a:rPr>
              <a:t>Правила определения требований к товарам, работам, услугам;</a:t>
            </a:r>
          </a:p>
          <a:p>
            <a:pPr marL="9525">
              <a:buFont typeface="+mj-lt"/>
              <a:buAutoNum type="arabicPeriod"/>
            </a:pPr>
            <a:r>
              <a:rPr lang="ru-RU" sz="1800" dirty="0" smtClean="0">
                <a:latin typeface="Proxima Nova Rg" pitchFamily="50" charset="0"/>
              </a:rPr>
              <a:t>Правила определения нормативных затрат </a:t>
            </a:r>
          </a:p>
          <a:p>
            <a:pPr marL="9525">
              <a:buFont typeface="+mj-lt"/>
              <a:buAutoNum type="arabicPeriod"/>
            </a:pPr>
            <a:r>
              <a:rPr lang="ru-RU" sz="1800" dirty="0" smtClean="0">
                <a:latin typeface="Proxima Nova Rg" pitchFamily="50" charset="0"/>
              </a:rPr>
              <a:t>Нормативные затраты на обеспечение функций </a:t>
            </a:r>
          </a:p>
          <a:p>
            <a:pPr marL="9525">
              <a:buFont typeface="+mj-lt"/>
              <a:buAutoNum type="arabicPeriod"/>
            </a:pPr>
            <a:r>
              <a:rPr lang="ru-RU" sz="1800" dirty="0" smtClean="0">
                <a:latin typeface="Proxima Nova Rg" pitchFamily="50" charset="0"/>
              </a:rPr>
              <a:t>Требования к закупаемым товарам, работам, услугам</a:t>
            </a: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8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b="1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Proxima Nova Rg" pitchFamily="50" charset="0"/>
              </a:rPr>
              <a:t>пункт 6 Общих требований из Постановления № 476</a:t>
            </a:r>
            <a:r>
              <a:rPr lang="ru-RU" sz="1800" dirty="0" smtClean="0">
                <a:latin typeface="Proxima Nova Rg" pitchFamily="50" charset="0"/>
              </a:rPr>
              <a:t> 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Группы нормативных затрат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научно-исследовательские и опытно-конструкторские работы;</a:t>
            </a:r>
          </a:p>
          <a:p>
            <a:pPr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информационно-коммуникационные технологии;</a:t>
            </a:r>
          </a:p>
          <a:p>
            <a:pPr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капитальный ремонт государственного (муниципального) имущества;</a:t>
            </a:r>
          </a:p>
          <a:p>
            <a:pPr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финансовое обеспечение строительства, реконструкции, технического перевооружения объектов капстроительства государственной, муниципальной собственности или приобретение объектов недвижимого имущества в государственную, муниципальную собственность;</a:t>
            </a:r>
          </a:p>
          <a:p>
            <a:pPr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дополнительное профессиональное образование работников;</a:t>
            </a:r>
          </a:p>
          <a:p>
            <a:pPr>
              <a:buFont typeface="Symbol" pitchFamily="18" charset="2"/>
              <a:buChar char=""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прочие затраты</a:t>
            </a:r>
          </a:p>
          <a:p>
            <a:pPr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b="1" dirty="0" smtClean="0">
                <a:latin typeface="Proxima Nova Rg" pitchFamily="50" charset="0"/>
                <a:cs typeface="Times New Roman" pitchFamily="18" charset="0"/>
              </a:rPr>
              <a:t>постановление Правительства от 13.10.2014 № 1047</a:t>
            </a:r>
          </a:p>
          <a:p>
            <a:pPr algn="just">
              <a:buFontTx/>
              <a:buChar char="-"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Нормативные затраты в правовом акте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В правовые акты включают два показателя: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– порядок расчета нормативных затрат, в том числе формулы;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– нормативы количества и цены товаров, работ, услуг.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В правовом акте нормативные затраты государственного (муниципального) органа оформляют в виде: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– таблицы, где прописывают значения нормативов цены и количества, указывают ссылку на правила;</a:t>
            </a:r>
          </a:p>
          <a:p>
            <a:pPr marL="0" indent="0">
              <a:spcBef>
                <a:spcPts val="0"/>
              </a:spcBef>
              <a:buSzPts val="1000"/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– порядка расчета, в котором устанавливают значения цены и количества, а также формулы.</a:t>
            </a:r>
          </a:p>
          <a:p>
            <a:pPr algn="just"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определяют нормативные затраты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>
                <a:latin typeface="Proxima Nova Rg" pitchFamily="50" charset="0"/>
                <a:cs typeface="Times New Roman" pitchFamily="18" charset="0"/>
              </a:rPr>
              <a:t>Порядок действий муниципального органа: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Proxima Nova Rg" pitchFamily="50" charset="0"/>
                <a:cs typeface="Times New Roman" pitchFamily="18" charset="0"/>
              </a:rPr>
              <a:t>1. Определяют виды нормативных затрат в отношении конкретного муниципального органа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Proxima Nova Rg" pitchFamily="50" charset="0"/>
                <a:cs typeface="Times New Roman" pitchFamily="18" charset="0"/>
              </a:rPr>
              <a:t>2. В соответствии с </a:t>
            </a:r>
            <a:r>
              <a:rPr lang="ru-RU" sz="2000" dirty="0" smtClean="0">
                <a:solidFill>
                  <a:srgbClr val="000000"/>
                </a:solidFill>
                <a:latin typeface="Proxima Nova Rg" pitchFamily="50" charset="0"/>
                <a:cs typeface="Times New Roman" pitchFamily="18" charset="0"/>
              </a:rPr>
              <a:t>видами нормативных затрат устанавливают норматив количества и цены товаров, работ, услуг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Proxima Nova Rg" pitchFamily="50" charset="0"/>
                <a:cs typeface="Times New Roman" pitchFamily="18" charset="0"/>
              </a:rPr>
              <a:t>3. Размещают проект правового акта в ЕИС, чтобы провести обсуждения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0000"/>
                </a:solidFill>
                <a:latin typeface="Proxima Nova Rg" pitchFamily="50" charset="0"/>
                <a:cs typeface="Times New Roman" pitchFamily="18" charset="0"/>
              </a:rPr>
              <a:t>4. Размещают принятый правовой акт в ЕИС </a:t>
            </a:r>
          </a:p>
          <a:p>
            <a:pPr marL="0" indent="0">
              <a:spcBef>
                <a:spcPts val="0"/>
              </a:spcBef>
              <a:buSzPts val="1000"/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Ошибки в актах о нормировании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AutoNum type="arabicPeriod"/>
            </a:pPr>
            <a:r>
              <a:rPr lang="ru-RU" sz="1800" dirty="0" smtClean="0">
                <a:latin typeface="Proxima Nova Rg" pitchFamily="50" charset="0"/>
              </a:rPr>
              <a:t> В акте нет нормативов цен и количества. Например, госорган прописывает только формулы или указывает в акте общие суммы расходов без нормативов. В результате заказчики не могут обосновать объект закупки. </a:t>
            </a:r>
          </a:p>
          <a:p>
            <a:pPr>
              <a:spcBef>
                <a:spcPts val="0"/>
              </a:spcBef>
              <a:buAutoNum type="arabicPeriod"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2. Классификация нормативных затрат не отвечает Общим правилам № 1047 и Правилам № 1084. Например, орган устанавливает затраты на административно-хозяйственное обеспечение.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3. В акт включили нормативные затраты на расходы, которые не связаны с закупками. Например, органы включают в акт о нормировании расходы на оплату труда.</a:t>
            </a:r>
          </a:p>
          <a:p>
            <a:pPr marL="0" indent="0">
              <a:spcBef>
                <a:spcPts val="0"/>
              </a:spcBef>
              <a:buSzPts val="1000"/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Требования к товарам, работам, услугам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5513" y="1200150"/>
            <a:ext cx="8218487" cy="32432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39552" y="1203598"/>
            <a:ext cx="7200800" cy="383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0" h="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defTabSz="336550">
              <a:buClr>
                <a:srgbClr val="000000"/>
              </a:buClr>
              <a:buSzPct val="100000"/>
            </a:pPr>
            <a:r>
              <a:rPr lang="ru-RU" sz="2800" b="1" dirty="0" smtClean="0">
                <a:solidFill>
                  <a:srgbClr val="000000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Требования</a:t>
            </a:r>
            <a:endParaRPr lang="ru-RU" sz="2800" b="1" dirty="0">
              <a:solidFill>
                <a:srgbClr val="000000"/>
              </a:solidFill>
              <a:latin typeface="Proxima Nova Rg" pitchFamily="50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539552" y="1707654"/>
            <a:ext cx="3510390" cy="15121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0" h="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defTabSz="336550">
              <a:buClr>
                <a:srgbClr val="000000"/>
              </a:buClr>
              <a:buSzPct val="100000"/>
            </a:pPr>
            <a:r>
              <a:rPr lang="ru-RU" sz="1400" b="1" dirty="0">
                <a:solidFill>
                  <a:srgbClr val="000000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Обязательный </a:t>
            </a:r>
            <a:r>
              <a:rPr lang="ru-RU" sz="1400" b="1" dirty="0" smtClean="0">
                <a:solidFill>
                  <a:srgbClr val="000000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перечень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отдельные виды товаров, работ, услуг, в </a:t>
            </a:r>
            <a:r>
              <a:rPr lang="ru-RU" sz="1400" dirty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отношении которых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определяют </a:t>
            </a:r>
            <a:r>
              <a:rPr lang="ru-RU" sz="1400" dirty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требования к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потребительским </a:t>
            </a:r>
            <a:r>
              <a:rPr lang="ru-RU" sz="1400" dirty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свойствам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и другим характеристикам.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Применяют все заказчики</a:t>
            </a:r>
            <a:endParaRPr lang="ru-RU" sz="1400" dirty="0">
              <a:solidFill>
                <a:srgbClr val="000000"/>
              </a:solidFill>
              <a:latin typeface="Proxima Nova Rg" pitchFamily="50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283968" y="1707654"/>
            <a:ext cx="3456384" cy="15301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0" h="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defTabSz="336550">
              <a:buClr>
                <a:srgbClr val="000000"/>
              </a:buClr>
              <a:buSzPct val="100000"/>
            </a:pPr>
            <a:r>
              <a:rPr lang="ru-RU" sz="1400" b="1" dirty="0">
                <a:solidFill>
                  <a:srgbClr val="000000"/>
                </a:solidFill>
                <a:latin typeface="Proxima Nova Rg" pitchFamily="50" charset="0"/>
                <a:ea typeface="Arial Unicode MS" pitchFamily="34" charset="-128"/>
                <a:cs typeface="Arial Unicode MS" pitchFamily="34" charset="-128"/>
              </a:rPr>
              <a:t>Ведомственный перечень - 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отдельные виды </a:t>
            </a:r>
            <a:r>
              <a:rPr lang="ru-RU" sz="1400" dirty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товаров, работ, услуг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, которые закупают в </a:t>
            </a:r>
            <a:r>
              <a:rPr lang="ru-RU" sz="1400" dirty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рамках ведомства (для органа власти и подведомственных казенных и бюджетных учреждений</a:t>
            </a:r>
            <a:r>
              <a:rPr lang="ru-RU" sz="1400" dirty="0" smtClean="0">
                <a:solidFill>
                  <a:srgbClr val="000000"/>
                </a:solidFill>
                <a:latin typeface="Proxima Nova Rg" pitchFamily="50" charset="0"/>
                <a:cs typeface="Arial" charset="0"/>
              </a:rPr>
              <a:t>)</a:t>
            </a:r>
            <a:endParaRPr lang="ru-RU" sz="1400" b="1" dirty="0">
              <a:solidFill>
                <a:srgbClr val="000000"/>
              </a:solidFill>
              <a:latin typeface="Proxima Nova Rg" pitchFamily="50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283968" y="3363838"/>
            <a:ext cx="3456384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0" h="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defTabSz="336550">
              <a:buClr>
                <a:srgbClr val="000000"/>
              </a:buClr>
              <a:buSzPct val="100000"/>
            </a:pPr>
            <a:r>
              <a:rPr lang="ru-RU" sz="1400" b="1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Формирует ГРБС, </a:t>
            </a:r>
          </a:p>
          <a:p>
            <a:pPr defTabSz="336550">
              <a:buClr>
                <a:srgbClr val="000000"/>
              </a:buClr>
              <a:buSzPct val="100000"/>
            </a:pPr>
            <a:r>
              <a:rPr lang="ru-RU" sz="1400" b="1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муниципальный орган, учредитель</a:t>
            </a:r>
            <a:endParaRPr lang="ru-RU" sz="1400" b="1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39552" y="3363838"/>
            <a:ext cx="35283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0" h="0" prst="coolSlan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defTabSz="336550">
              <a:buClr>
                <a:srgbClr val="000000"/>
              </a:buClr>
              <a:buSzPct val="100000"/>
            </a:pPr>
            <a:r>
              <a:rPr lang="ru-RU" sz="1400" b="1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Формирует ФОИВ, местная администрация</a:t>
            </a:r>
            <a:endParaRPr lang="ru-RU" sz="1400" b="1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4155926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dirty="0" smtClean="0">
                <a:latin typeface="Proxima Nova Rg" pitchFamily="50" charset="0"/>
              </a:rPr>
              <a:t>Вид, наименование, описание продукции должны отвечать каталогу товаров, работ, услуг, при отсутствии в каталоге – шестизначному коду позиции по ОКПД2</a:t>
            </a:r>
          </a:p>
          <a:p>
            <a:pPr>
              <a:defRPr/>
            </a:pPr>
            <a:r>
              <a:rPr lang="ru-RU" sz="1400" dirty="0" smtClean="0">
                <a:latin typeface="Proxima Nova Rg" pitchFamily="50" charset="0"/>
              </a:rPr>
              <a:t>и статье 33 Закона № 44-ФЗ</a:t>
            </a:r>
          </a:p>
          <a:p>
            <a:endParaRPr lang="ru-RU" dirty="0"/>
          </a:p>
        </p:txBody>
      </p:sp>
      <p:pic>
        <p:nvPicPr>
          <p:cNvPr id="14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443958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Какие формы нормирования выделяют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600" b="1" dirty="0" smtClean="0">
                <a:latin typeface="Proxima Nova Rg" pitchFamily="50" charset="0"/>
              </a:rPr>
              <a:t>1. Требования к закупаемой продукции</a:t>
            </a:r>
            <a:r>
              <a:rPr lang="ru-RU" sz="1600" dirty="0" smtClean="0">
                <a:latin typeface="Proxima Nova Rg" pitchFamily="50" charset="0"/>
              </a:rPr>
              <a:t>, в том числе к предельной цене товаров, работ, услуг. </a:t>
            </a:r>
            <a:r>
              <a:rPr lang="ru-RU" sz="1600" i="1" dirty="0" smtClean="0">
                <a:latin typeface="Proxima Nova Rg" pitchFamily="50" charset="0"/>
              </a:rPr>
              <a:t>Необходимы, чтобы описать объект закупки в документации и извещении, определить НМЦК при формировании плановых документов</a:t>
            </a:r>
            <a:r>
              <a:rPr lang="ru-RU" sz="1600" dirty="0" smtClean="0">
                <a:latin typeface="Proxima Nova Rg" pitchFamily="50" charset="0"/>
              </a:rPr>
              <a:t> </a:t>
            </a:r>
          </a:p>
          <a:p>
            <a:pPr>
              <a:buNone/>
            </a:pPr>
            <a:endParaRPr lang="ru-RU" sz="1600" dirty="0" smtClean="0">
              <a:latin typeface="Proxima Nova Rg" pitchFamily="50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latin typeface="Proxima Nova Rg" pitchFamily="50" charset="0"/>
              </a:rPr>
              <a:t>2. Нормативные затраты </a:t>
            </a:r>
            <a:r>
              <a:rPr lang="ru-RU" sz="1600" dirty="0" smtClean="0">
                <a:latin typeface="Proxima Nova Rg" pitchFamily="50" charset="0"/>
              </a:rPr>
              <a:t>на обеспечение функций госорганов, органов управления государственными внебюджетными фондами, муниципальных органов, территориальных органов и подведомственных казенных учреждений. Исключение - казенные учреждения, которые формируют государственное (муниципальное) задание на оказание государственных (муниципальных) услуг, выполнение работ.  </a:t>
            </a:r>
            <a:r>
              <a:rPr lang="ru-RU" sz="1600" i="1" dirty="0" smtClean="0">
                <a:latin typeface="Proxima Nova Rg" pitchFamily="50" charset="0"/>
              </a:rPr>
              <a:t>Необходимы, чтобы формировать бюджет, определять объемы бюджетных ассигнований.</a:t>
            </a:r>
          </a:p>
          <a:p>
            <a:pPr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>
              <a:buNone/>
            </a:pPr>
            <a:r>
              <a:rPr lang="ru-RU" sz="2000" b="1" dirty="0" smtClean="0">
                <a:latin typeface="Proxima Nova Rg" pitchFamily="50" charset="0"/>
              </a:rPr>
              <a:t>статья 19 Закона № 44-ФЗ</a:t>
            </a:r>
            <a:endParaRPr lang="ru-RU" sz="2000" b="1" dirty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Критерии для ведомственного перечня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800" dirty="0" smtClean="0">
                <a:latin typeface="Proxima Nova Rg" pitchFamily="50" charset="0"/>
              </a:rPr>
              <a:t> Товары, работы, услуги входят в обязательный перечень (телефоны, автомобили, мебель, вычислительная техника, ГСМ, бумага, услуги и т.д.) </a:t>
            </a:r>
          </a:p>
          <a:p>
            <a:pPr>
              <a:buFont typeface="Arial" panose="020B0604020202020204" pitchFamily="34" charset="0"/>
              <a:buAutoNum type="arabicPeriod"/>
              <a:defRPr/>
            </a:pPr>
            <a:endParaRPr lang="ru-RU" sz="1800" dirty="0" smtClean="0">
              <a:latin typeface="Proxima Nova Rg" pitchFamily="50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1800" dirty="0" smtClean="0">
                <a:latin typeface="Proxima Nova Rg" pitchFamily="50" charset="0"/>
                <a:cs typeface="Times New Roman" panose="02020603050405020304" pitchFamily="18" charset="0"/>
              </a:rPr>
              <a:t>2. </a:t>
            </a:r>
            <a:r>
              <a:rPr lang="ru-RU" sz="1800" dirty="0" smtClean="0">
                <a:latin typeface="Proxima Nova Rg" pitchFamily="50" charset="0"/>
              </a:rPr>
              <a:t>Доля закупок продукции по любому из учреждений превышает 20% одновременно по расходам и количеству контрактов. Считают среднее арифметическое двух показателей: </a:t>
            </a:r>
          </a:p>
          <a:p>
            <a:pPr>
              <a:buFont typeface="Symbol" pitchFamily="18" charset="2"/>
              <a:buChar char=""/>
              <a:defRPr/>
            </a:pPr>
            <a:r>
              <a:rPr lang="ru-RU" sz="1800" dirty="0" smtClean="0">
                <a:latin typeface="Proxima Nova Rg" pitchFamily="50" charset="0"/>
                <a:cs typeface="Times New Roman" panose="02020603050405020304" pitchFamily="18" charset="0"/>
              </a:rPr>
              <a:t>доля</a:t>
            </a:r>
            <a:r>
              <a:rPr lang="ru-RU" sz="1800" b="1" dirty="0" smtClean="0">
                <a:latin typeface="Proxima Nova Rg" pitchFamily="50" charset="0"/>
                <a:cs typeface="Times New Roman" panose="02020603050405020304" pitchFamily="18" charset="0"/>
              </a:rPr>
              <a:t> оплаты </a:t>
            </a:r>
            <a:r>
              <a:rPr lang="ru-RU" sz="1800" dirty="0" smtClean="0">
                <a:latin typeface="Proxima Nova Rg" pitchFamily="50" charset="0"/>
                <a:cs typeface="Times New Roman" panose="02020603050405020304" pitchFamily="18" charset="0"/>
              </a:rPr>
              <a:t>по отдельному виду товара, работы, услуги, по контрактам, информация о которых включена в реестр контрактов</a:t>
            </a:r>
            <a:r>
              <a:rPr lang="ru-RU" sz="1800" dirty="0" smtClean="0">
                <a:latin typeface="Proxima Nova Rg" pitchFamily="50" charset="0"/>
              </a:rPr>
              <a:t>;</a:t>
            </a:r>
          </a:p>
          <a:p>
            <a:pPr marL="0" indent="0">
              <a:buFont typeface="Symbol" pitchFamily="18" charset="2"/>
              <a:buChar char=""/>
              <a:defRPr/>
            </a:pPr>
            <a:r>
              <a:rPr lang="ru-RU" sz="1800" dirty="0" smtClean="0">
                <a:latin typeface="Proxima Nova Rg" pitchFamily="50" charset="0"/>
                <a:cs typeface="Times New Roman" panose="02020603050405020304" pitchFamily="18" charset="0"/>
              </a:rPr>
              <a:t>  доля </a:t>
            </a:r>
            <a:r>
              <a:rPr lang="ru-RU" sz="1800" b="1" dirty="0" smtClean="0">
                <a:latin typeface="Proxima Nova Rg" pitchFamily="50" charset="0"/>
                <a:cs typeface="Times New Roman" panose="02020603050405020304" pitchFamily="18" charset="0"/>
              </a:rPr>
              <a:t>контрактов </a:t>
            </a:r>
            <a:r>
              <a:rPr lang="ru-RU" sz="1800" dirty="0" smtClean="0">
                <a:latin typeface="Proxima Nova Rg" pitchFamily="50" charset="0"/>
                <a:cs typeface="Times New Roman" panose="02020603050405020304" pitchFamily="18" charset="0"/>
              </a:rPr>
              <a:t>на закупку отдельного вида товара, работы, услуги в общем количестве контрактов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Критерии для ведомственного перечня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>
              <a:buNone/>
              <a:defRPr/>
            </a:pPr>
            <a:r>
              <a:rPr lang="ru-RU" sz="1800" b="1" dirty="0" smtClean="0">
                <a:latin typeface="Proxima Nova Rg" pitchFamily="50" charset="0"/>
                <a:cs typeface="Arial" panose="020B0604020202020204" pitchFamily="34" charset="0"/>
              </a:rPr>
              <a:t>Дополнительные критерии:</a:t>
            </a: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AutoNum type="arabicPeriod"/>
              <a:defRPr/>
            </a:pPr>
            <a:r>
              <a:rPr lang="ru-RU" sz="1800" dirty="0" smtClean="0">
                <a:latin typeface="Proxima Nova Rg" pitchFamily="50" charset="0"/>
                <a:cs typeface="Arial" panose="020B0604020202020204" pitchFamily="34" charset="0"/>
              </a:rPr>
              <a:t> Отдельные виды товаров, работ, услуг, которые не указаны в обязательном перечне и не соответствуют критерию 20% </a:t>
            </a:r>
          </a:p>
          <a:p>
            <a:pPr>
              <a:spcBef>
                <a:spcPts val="0"/>
              </a:spcBef>
              <a:buAutoNum type="arabicPeriod"/>
              <a:defRPr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Proxima Nova Rg" pitchFamily="50" charset="0"/>
                <a:cs typeface="Arial" panose="020B0604020202020204" pitchFamily="34" charset="0"/>
              </a:rPr>
              <a:t>2. Характеристики товаров, работ, услуг, не включенные в обязательный перечень и не приводящие к необоснованным ограничениям количества участников закупки;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8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Proxima Nova Rg" pitchFamily="50" charset="0"/>
                <a:cs typeface="Arial" panose="020B0604020202020204" pitchFamily="34" charset="0"/>
              </a:rPr>
              <a:t>3. Значения характеристик продукции, которые отличаются от значений, предусмотренных обязательным перечнем + обоснование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 smtClean="0">
                <a:latin typeface="Proxima Nova Rg" pitchFamily="50" charset="0"/>
                <a:cs typeface="Times New Roman" pitchFamily="18" charset="0"/>
              </a:rPr>
              <a:t> </a:t>
            </a:r>
            <a:endParaRPr lang="ru-RU" sz="1400" u="sng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формируют ведомственный перечень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Proxima Nova Rg" pitchFamily="50" charset="0"/>
                <a:cs typeface="Times New Roman" pitchFamily="18" charset="0"/>
              </a:rPr>
              <a:t>Пример 1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За отчетный финансовый год сумма расходов на продукцию составила 4 млн. руб., заключили 100 контрактов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По коду </a:t>
            </a:r>
            <a:r>
              <a:rPr lang="ru-RU" sz="1600" b="1" dirty="0" smtClean="0">
                <a:latin typeface="Proxima Nova Rg" pitchFamily="50" charset="0"/>
              </a:rPr>
              <a:t>17.12.14.110 - бумага для печати</a:t>
            </a:r>
            <a:r>
              <a:rPr lang="ru-RU" sz="1600" dirty="0" smtClean="0">
                <a:latin typeface="Proxima Nova Rg" pitchFamily="50" charset="0"/>
              </a:rPr>
              <a:t> </a:t>
            </a: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израсходовали 1,1 млн. руб. и заключили 20 контрактов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Доля расходов = 1,1 млн. руб. / 4 млн. руб. * 100 = 27,5%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Доля контрактов = 20 / 100 * 100 = 20%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Среднее арифметическое значение = (27,5+20)/2 = 23,75%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6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Позицию </a:t>
            </a:r>
            <a:r>
              <a:rPr lang="ru-RU" sz="1600" b="1" dirty="0" smtClean="0">
                <a:latin typeface="Proxima Nova Rg" pitchFamily="50" charset="0"/>
              </a:rPr>
              <a:t>17.12.14.110 </a:t>
            </a:r>
            <a:r>
              <a:rPr lang="ru-RU" sz="1600" dirty="0" smtClean="0">
                <a:latin typeface="Proxima Nova Rg" pitchFamily="50" charset="0"/>
              </a:rPr>
              <a:t>необходимо </a:t>
            </a: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включить в ведомственный перечень</a:t>
            </a:r>
            <a:endParaRPr lang="ru-RU" sz="16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формируют ведомственный перечень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Proxima Nova Rg" pitchFamily="50" charset="0"/>
                <a:cs typeface="Times New Roman" pitchFamily="18" charset="0"/>
              </a:rPr>
              <a:t>Пример 2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u="sng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По </a:t>
            </a:r>
            <a:r>
              <a:rPr lang="ru-RU" sz="1600" b="1" dirty="0" smtClean="0">
                <a:latin typeface="Proxima Nova Rg" pitchFamily="50" charset="0"/>
                <a:cs typeface="Times New Roman" pitchFamily="18" charset="0"/>
              </a:rPr>
              <a:t>коду 26.60.11.120</a:t>
            </a: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 «</a:t>
            </a:r>
            <a:r>
              <a:rPr lang="ru-RU" sz="1600" dirty="0" smtClean="0">
                <a:latin typeface="Proxima Nova Rg" pitchFamily="50" charset="0"/>
              </a:rPr>
              <a:t>Аппараты, основанные на использовании альфа-, бета- или гамма-излучений, применяемые в медицинских целях, включая один</a:t>
            </a: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 контракт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Доля расходов = 0,9 млн. руб. / 4 млн. руб. * 100 = 22,50%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Доля контрактов = 1 / 100 * 100 = 1%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Среднее арифметическое значение = (22,5+1)/2 = 11,75%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Позицию </a:t>
            </a:r>
            <a:r>
              <a:rPr lang="ru-RU" sz="1600" b="1" dirty="0" smtClean="0">
                <a:latin typeface="Proxima Nova Rg" pitchFamily="50" charset="0"/>
                <a:cs typeface="Times New Roman" pitchFamily="18" charset="0"/>
              </a:rPr>
              <a:t>26.60.11.120 </a:t>
            </a:r>
            <a:r>
              <a:rPr lang="ru-RU" sz="1600" dirty="0" smtClean="0">
                <a:latin typeface="Proxima Nova Rg" pitchFamily="50" charset="0"/>
                <a:cs typeface="Times New Roman" pitchFamily="18" charset="0"/>
              </a:rPr>
              <a:t>не включают в ведомственный перечень</a:t>
            </a:r>
            <a:endParaRPr lang="ru-RU" sz="16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формируют ведомственный перечень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sz="16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131590"/>
          <a:ext cx="820891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039"/>
                <a:gridCol w="2711873"/>
              </a:tblGrid>
              <a:tr h="183620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cs typeface="Times New Roman" panose="02020603050405020304" pitchFamily="18" charset="0"/>
                        </a:rPr>
                        <a:t>1. Доля оплаты в общем объеме оплаты – 20%</a:t>
                      </a:r>
                    </a:p>
                    <a:p>
                      <a:pPr algn="l"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cs typeface="Times New Roman" panose="02020603050405020304" pitchFamily="18" charset="0"/>
                        </a:rPr>
                        <a:t>2. Доля контрактов в общем количестве контрактов – 30%</a:t>
                      </a:r>
                    </a:p>
                    <a:p>
                      <a:pPr algn="l"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cs typeface="Times New Roman" panose="02020603050405020304" pitchFamily="18" charset="0"/>
                        </a:rPr>
                        <a:t>3. Среднее арифметическое значение – 25%   (20%+30%) /2</a:t>
                      </a:r>
                    </a:p>
                    <a:p>
                      <a:pPr algn="l"/>
                      <a:endParaRPr lang="ru-RU" b="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ea typeface="+mn-ea"/>
                          <a:cs typeface="Times New Roman" panose="02020603050405020304" pitchFamily="18" charset="0"/>
                        </a:rPr>
                        <a:t>Товар включают в ведомственный перечень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3620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ea typeface="+mn-ea"/>
                          <a:cs typeface="Times New Roman" panose="02020603050405020304" pitchFamily="18" charset="0"/>
                        </a:rPr>
                        <a:t>1. Доля оплаты в общем объеме оплаты – 15%</a:t>
                      </a:r>
                    </a:p>
                    <a:p>
                      <a:pPr algn="l"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ea typeface="+mn-ea"/>
                          <a:cs typeface="Times New Roman" panose="02020603050405020304" pitchFamily="18" charset="0"/>
                        </a:rPr>
                        <a:t>2. Доля контрактов в общем количестве контрактов – 20%</a:t>
                      </a:r>
                    </a:p>
                    <a:p>
                      <a:pPr algn="l"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ea typeface="+mn-ea"/>
                          <a:cs typeface="Times New Roman" panose="02020603050405020304" pitchFamily="18" charset="0"/>
                        </a:rPr>
                        <a:t>3. Среднее арифметическое значение – 17,5%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ea typeface="+mn-ea"/>
                          <a:cs typeface="Times New Roman" panose="02020603050405020304" pitchFamily="18" charset="0"/>
                        </a:rPr>
                        <a:t>(15%+20%) /2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Proxima Nova Rg" pitchFamily="50" charset="0"/>
                          <a:ea typeface="+mn-ea"/>
                          <a:cs typeface="Times New Roman" panose="02020603050405020304" pitchFamily="18" charset="0"/>
                        </a:rPr>
                        <a:t>Товар не включают в ведомственный перечень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Соотношение значений </a:t>
            </a:r>
          </a:p>
        </p:txBody>
      </p:sp>
      <p:graphicFrame>
        <p:nvGraphicFramePr>
          <p:cNvPr id="5" name="Объект 6"/>
          <p:cNvGraphicFramePr>
            <a:graphicFrameLocks/>
          </p:cNvGraphicFramePr>
          <p:nvPr/>
        </p:nvGraphicFramePr>
        <p:xfrm>
          <a:off x="395536" y="915566"/>
          <a:ext cx="8424936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315"/>
                <a:gridCol w="6284621"/>
              </a:tblGrid>
              <a:tr h="51395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Правоприменители</a:t>
                      </a:r>
                      <a:endParaRPr lang="ru-RU" sz="14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Соотношение по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 отношению к значениям характеристик из Обязательного перечня</a:t>
                      </a:r>
                      <a:endParaRPr lang="ru-RU" sz="14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488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Proxima Nova Rg" pitchFamily="50" charset="0"/>
                        </a:rPr>
                        <a:t>ГК «Росатом»,</a:t>
                      </a:r>
                    </a:p>
                    <a:p>
                      <a:r>
                        <a:rPr lang="ru-RU" sz="1400" dirty="0" smtClean="0">
                          <a:latin typeface="Proxima Nova Rg" pitchFamily="50" charset="0"/>
                        </a:rPr>
                        <a:t>ГК</a:t>
                      </a:r>
                      <a:r>
                        <a:rPr lang="ru-RU" sz="1400" baseline="0" dirty="0" smtClean="0">
                          <a:latin typeface="Proxima Nova Rg" pitchFamily="50" charset="0"/>
                        </a:rPr>
                        <a:t> «Роскосмос»,</a:t>
                      </a:r>
                    </a:p>
                    <a:p>
                      <a:r>
                        <a:rPr lang="ru-RU" sz="1400" i="1" baseline="0" dirty="0" err="1" smtClean="0">
                          <a:latin typeface="Proxima Nova Rg" pitchFamily="50" charset="0"/>
                        </a:rPr>
                        <a:t>особозначимые</a:t>
                      </a:r>
                      <a:r>
                        <a:rPr lang="ru-RU" sz="1400" i="1" baseline="0" dirty="0" smtClean="0">
                          <a:latin typeface="Proxima Nova Rg" pitchFamily="50" charset="0"/>
                        </a:rPr>
                        <a:t> БУ,</a:t>
                      </a:r>
                    </a:p>
                    <a:p>
                      <a:r>
                        <a:rPr lang="ru-RU" sz="1400" i="1" baseline="0" dirty="0" smtClean="0">
                          <a:latin typeface="Proxima Nova Rg" pitchFamily="50" charset="0"/>
                        </a:rPr>
                        <a:t>ПФ, ФСС, ФОМС (нет прямого указания)</a:t>
                      </a:r>
                      <a:endParaRPr lang="ru-RU" sz="1400" i="1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Proxima Nova Rg" pitchFamily="50" charset="0"/>
                        </a:rPr>
                        <a:t>Для руководителей не может превышать, быть ниже значений характеристик, которые установлены</a:t>
                      </a:r>
                      <a:r>
                        <a:rPr lang="ru-RU" sz="1400" baseline="0" dirty="0" smtClean="0">
                          <a:latin typeface="Proxima Nova Rg" pitchFamily="50" charset="0"/>
                        </a:rPr>
                        <a:t> д</a:t>
                      </a:r>
                      <a:r>
                        <a:rPr lang="ru-RU" sz="1400" dirty="0" smtClean="0">
                          <a:latin typeface="Proxima Nova Rg" pitchFamily="50" charset="0"/>
                        </a:rPr>
                        <a:t>ля госслужащего, замещающего должность </a:t>
                      </a:r>
                      <a:r>
                        <a:rPr lang="ru-RU" sz="1400" b="1" dirty="0" smtClean="0">
                          <a:latin typeface="Proxima Nova Rg" pitchFamily="50" charset="0"/>
                        </a:rPr>
                        <a:t>руководителя или заместителя руководителя федерального агентства</a:t>
                      </a:r>
                      <a:r>
                        <a:rPr lang="ru-RU" sz="1400" dirty="0" smtClean="0">
                          <a:latin typeface="Proxima Nova Rg" pitchFamily="50" charset="0"/>
                        </a:rPr>
                        <a:t>, относящуюся </a:t>
                      </a:r>
                      <a:r>
                        <a:rPr lang="ru-RU" sz="1400" b="0" dirty="0" smtClean="0">
                          <a:latin typeface="Proxima Nova Rg" pitchFamily="50" charset="0"/>
                        </a:rPr>
                        <a:t>к высшей группе должностей </a:t>
                      </a:r>
                      <a:r>
                        <a:rPr lang="ru-RU" sz="1400" dirty="0" smtClean="0">
                          <a:latin typeface="Proxima Nova Rg" pitchFamily="50" charset="0"/>
                        </a:rPr>
                        <a:t>гражданской службы категории «руководители»</a:t>
                      </a:r>
                      <a:endParaRPr lang="ru-RU" sz="14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604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Proxima Nova Rg" pitchFamily="50" charset="0"/>
                        </a:rPr>
                        <a:t>Субъекты</a:t>
                      </a:r>
                      <a:r>
                        <a:rPr lang="ru-RU" sz="1400" baseline="0" dirty="0" smtClean="0">
                          <a:latin typeface="Proxima Nova Rg" pitchFamily="50" charset="0"/>
                        </a:rPr>
                        <a:t> РФ (муниципальные образования), ОУ государственными внебюджетными фондами, КУ, БУ</a:t>
                      </a:r>
                      <a:endParaRPr lang="ru-RU" sz="14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Proxima Nova Rg" pitchFamily="50" charset="0"/>
                        </a:rPr>
                        <a:t>Для служащих категории «руководители» не могут превышать, быть ниже значений характеристик, установленных для госслужащего, замещающего должность </a:t>
                      </a:r>
                      <a:r>
                        <a:rPr lang="ru-RU" sz="1400" b="1" dirty="0" smtClean="0">
                          <a:latin typeface="Proxima Nova Rg" pitchFamily="50" charset="0"/>
                        </a:rPr>
                        <a:t>руководителя (заместителя руководителя) структурного подразделения федерального государственного органа</a:t>
                      </a:r>
                      <a:r>
                        <a:rPr lang="ru-RU" sz="1400" dirty="0" smtClean="0">
                          <a:latin typeface="Proxima Nova Rg" pitchFamily="50" charset="0"/>
                        </a:rPr>
                        <a:t>, относящуюся к высшей группе должностей гражданской службы категории «руководители»</a:t>
                      </a:r>
                      <a:endParaRPr lang="ru-RU" sz="14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37203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Proxima Nova Rg" pitchFamily="50" charset="0"/>
                        </a:rPr>
                        <a:t>Для работников, которые не относятся к руководителями,</a:t>
                      </a:r>
                      <a:r>
                        <a:rPr lang="ru-RU" sz="1400" baseline="0" dirty="0" smtClean="0">
                          <a:latin typeface="Proxima Nova Rg" pitchFamily="50" charset="0"/>
                        </a:rPr>
                        <a:t> - не могут превышать, быть ниже значений характеристик, установленных для госслужащего, замещающего должность в федеральном государственном органе, относящуюся к категории «специалисты»</a:t>
                      </a:r>
                    </a:p>
                    <a:p>
                      <a:pPr algn="l"/>
                      <a:r>
                        <a:rPr lang="ru-RU" sz="1400" baseline="0" dirty="0" smtClean="0">
                          <a:latin typeface="Proxima Nova Rg" pitchFamily="50" charset="0"/>
                        </a:rPr>
                        <a:t> </a:t>
                      </a:r>
                      <a:endParaRPr lang="ru-RU" sz="14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Форма ведомственного перечня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Ведомственный перечень составляют по форме из Приложения №1 к Правилам № 927. Основание – обязательный перечень отдельных видов товаров, работ, услуг, в отношении которых определяют требования к потребительским свойствам и другим характеристикам, предусмотренный приложением № 2 к Правилам № 927.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Утверждение ведомственного и обязательного перечня отдельными приложениями не предусмотрено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latin typeface="Proxima Nova Rg" pitchFamily="50" charset="0"/>
              </a:rPr>
              <a:t>письмо Минфина от 27.09.2017 № 24-01-08/62647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dirty="0" smtClean="0">
              <a:latin typeface="Calibri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применять правила нормирования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Заказчики должны придерживаться ведомственного перечня, когда планируют и обосновывают закупки. Правило касается всех заказчиков по Закону № 44-ФЗ без исключения. 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  <a:cs typeface="Times New Roman" pitchFamily="18" charset="0"/>
              </a:rPr>
              <a:t>НМЦК не должна превышать предельную цену –</a:t>
            </a:r>
            <a:r>
              <a:rPr lang="ru-RU" sz="1800" dirty="0" smtClean="0">
                <a:latin typeface="Proxima Nova Rg" pitchFamily="50" charset="0"/>
              </a:rPr>
              <a:t> пункт 14 Общих правил из постановления Правительства от 02.09. 2015 № 926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Например, образовательное учреждение федерального уровня рассчитывает и обосновывает  цену, описывает объект закупки на основании приказа </a:t>
            </a:r>
            <a:r>
              <a:rPr lang="ru-RU" sz="1800" dirty="0" err="1" smtClean="0">
                <a:latin typeface="Proxima Nova Rg" pitchFamily="50" charset="0"/>
              </a:rPr>
              <a:t>Минобрнауки</a:t>
            </a:r>
            <a:r>
              <a:rPr lang="ru-RU" sz="1800" dirty="0" smtClean="0">
                <a:latin typeface="Proxima Nova Rg" pitchFamily="50" charset="0"/>
              </a:rPr>
              <a:t> от 28.12.2015 г. № 1528. В документе министерство установило предельные цены  и характеристики товаров, работ, услуг</a:t>
            </a:r>
          </a:p>
          <a:p>
            <a:pPr marL="0" indent="0">
              <a:spcBef>
                <a:spcPts val="0"/>
              </a:spcBef>
              <a:buNone/>
            </a:pPr>
            <a:endParaRPr lang="ru-RU" sz="14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363272" cy="857250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применять правила нормирования: пример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0151"/>
            <a:ext cx="8219256" cy="32438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b="1" dirty="0" smtClean="0">
                <a:latin typeface="Proxima Nova Rg" pitchFamily="50" charset="0"/>
                <a:cs typeface="Arial" panose="020B0604020202020204" pitchFamily="34" charset="0"/>
              </a:rPr>
              <a:t>Казенное учреждение планирует закупить столы для специалистов в 2018 году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В штате учреждения – 100 специалистов, на балансе – 85 столов. 5 столов учреждение планирует списать в следующем году. Чтобы рассчитать, сколько столов закупить, заказчик воспользовался актом федерального госоргана.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Согласно акту, каждому специалисту положен один стол. Предельная цена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– 6 000 руб. Потребность в столах для специалистов (Q) определяют по формуле: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Q = V – C + S, где: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V – количество рабочих столов, которое необходимо для специалистов;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С – остаток столов для специалистов на начало года, следующего за отчетным;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S – количество столов, которое заказчик спишет в году, следующем за отчетным.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4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400" dirty="0" smtClean="0">
                <a:latin typeface="Proxima Nova Rg" pitchFamily="50" charset="0"/>
                <a:cs typeface="Arial" panose="020B0604020202020204" pitchFamily="34" charset="0"/>
              </a:rPr>
              <a:t>Таким образом, в 2018 году заказчик вправе закупить 20 столов (100 – 85 + 5). Причем общая стоимость закупки не должна превышать 120 000 руб. (20 шт. × 6 000 руб.)</a:t>
            </a:r>
          </a:p>
          <a:p>
            <a:pPr marL="0" indent="0">
              <a:spcBef>
                <a:spcPts val="0"/>
              </a:spcBef>
              <a:buNone/>
            </a:pPr>
            <a:endParaRPr lang="ru-RU" sz="1400" b="1" dirty="0" smtClean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363272" cy="857250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Административная ответственность</a:t>
            </a: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200150"/>
          <a:ext cx="813613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9"/>
                <a:gridCol w="2392802"/>
                <a:gridCol w="4176464"/>
              </a:tblGrid>
              <a:tr h="22671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КоАП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Вид нарушения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Штрафа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283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Proxima Nova Rg" pitchFamily="50" charset="0"/>
                        </a:rPr>
                        <a:t>ч. 3 ст. 7.30</a:t>
                      </a:r>
                      <a:endParaRPr lang="ru-RU" sz="16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0" u="none" dirty="0" smtClean="0">
                          <a:latin typeface="Proxima Nova Rg" pitchFamily="50" charset="0"/>
                        </a:rPr>
                        <a:t>Не разместили документы нормирования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Proxima Nova Rg" pitchFamily="50" charset="0"/>
                        </a:rPr>
                        <a:t>На должностных лиц – 50 000 руб.</a:t>
                      </a:r>
                    </a:p>
                    <a:p>
                      <a:pPr algn="l"/>
                      <a:r>
                        <a:rPr lang="ru-RU" sz="1600" dirty="0" smtClean="0">
                          <a:latin typeface="Proxima Nova Rg" pitchFamily="50" charset="0"/>
                        </a:rPr>
                        <a:t>На юридических лиц – 500 000 руб.</a:t>
                      </a:r>
                      <a:endParaRPr lang="ru-RU" sz="1600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2787774"/>
            <a:ext cx="79928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Proxima Nova Rg" pitchFamily="50" charset="0"/>
              </a:rPr>
              <a:t>Примеры: </a:t>
            </a:r>
          </a:p>
          <a:p>
            <a:r>
              <a:rPr lang="ru-RU" sz="1400" dirty="0" smtClean="0">
                <a:latin typeface="Proxima Nova Rg" pitchFamily="50" charset="0"/>
              </a:rPr>
              <a:t>–</a:t>
            </a:r>
            <a:r>
              <a:rPr lang="ru-RU" sz="1400" b="1" dirty="0" smtClean="0">
                <a:latin typeface="Proxima Nova Rg" pitchFamily="50" charset="0"/>
              </a:rPr>
              <a:t> </a:t>
            </a:r>
            <a:r>
              <a:rPr lang="ru-RU" sz="1400" dirty="0" smtClean="0">
                <a:latin typeface="Proxima Nova Rg" pitchFamily="50" charset="0"/>
              </a:rPr>
              <a:t>акт проверки соблюдения правил нормирования в сфере закупок Управлением физической культуры, спорта и молодежной политики Администрации города Ханты-Мансийска от 29.12.2017 № 10;</a:t>
            </a:r>
          </a:p>
          <a:p>
            <a:r>
              <a:rPr lang="ru-RU" sz="1400" dirty="0" smtClean="0">
                <a:latin typeface="Proxima Nova Rg" pitchFamily="50" charset="0"/>
              </a:rPr>
              <a:t>– акт проверки  главным специалистом финансового отдела администрации района соблюдения законодательства в сфере закупок Администрации МО «</a:t>
            </a:r>
            <a:r>
              <a:rPr lang="ru-RU" sz="1400" dirty="0" err="1" smtClean="0">
                <a:latin typeface="Proxima Nova Rg" pitchFamily="50" charset="0"/>
              </a:rPr>
              <a:t>Фадеевский</a:t>
            </a:r>
            <a:r>
              <a:rPr lang="ru-RU" sz="1400" dirty="0" smtClean="0">
                <a:latin typeface="Proxima Nova Rg" pitchFamily="50" charset="0"/>
              </a:rPr>
              <a:t> сельсовет» от 12.09.2017</a:t>
            </a:r>
          </a:p>
          <a:p>
            <a:endParaRPr lang="ru-RU" dirty="0" smtClean="0">
              <a:latin typeface="Proxima Nova Rg" pitchFamily="50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применяют нормативные затраты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b="1" dirty="0" smtClean="0">
                <a:latin typeface="Proxima Nova Rg" pitchFamily="50" charset="0"/>
              </a:rPr>
              <a:t>Нормативные затраты</a:t>
            </a:r>
            <a:r>
              <a:rPr lang="ru-RU" sz="2000" dirty="0" smtClean="0">
                <a:latin typeface="Proxima Nova Rg" pitchFamily="50" charset="0"/>
              </a:rPr>
              <a:t> – предельный объем денег на конкретное должностное лицо или группу должностных лиц. Общий объем затрат не должен превышать объем ЛБО </a:t>
            </a:r>
          </a:p>
          <a:p>
            <a:pPr algn="just">
              <a:buNone/>
              <a:defRPr/>
            </a:pPr>
            <a:endParaRPr lang="ru-RU" sz="2000" dirty="0" smtClean="0">
              <a:latin typeface="Proxima Nova Rg" pitchFamily="50" charset="0"/>
            </a:endParaRPr>
          </a:p>
          <a:p>
            <a:pPr algn="just">
              <a:buNone/>
              <a:defRPr/>
            </a:pPr>
            <a:r>
              <a:rPr lang="ru-RU" sz="2000" b="1" dirty="0" smtClean="0">
                <a:latin typeface="Proxima Nova Rg" pitchFamily="50" charset="0"/>
              </a:rPr>
              <a:t>Формулы расчета учитывают:</a:t>
            </a:r>
          </a:p>
          <a:p>
            <a:pPr marL="214313" indent="-214313" algn="just">
              <a:buFont typeface="Symbol" pitchFamily="18" charset="2"/>
              <a:buChar char="¾"/>
              <a:defRPr/>
            </a:pPr>
            <a:r>
              <a:rPr lang="ru-RU" sz="2000" dirty="0" smtClean="0">
                <a:latin typeface="Proxima Nova Rg" pitchFamily="50" charset="0"/>
              </a:rPr>
              <a:t> нормативы материально-технического обеспечения органов;</a:t>
            </a:r>
          </a:p>
          <a:p>
            <a:pPr marL="214313" indent="-214313" algn="just">
              <a:buFont typeface="Symbol" pitchFamily="18" charset="2"/>
              <a:buChar char="¾"/>
              <a:defRPr/>
            </a:pPr>
            <a:r>
              <a:rPr lang="ru-RU" sz="2000" dirty="0" smtClean="0">
                <a:latin typeface="Proxima Nova Rg" pitchFamily="50" charset="0"/>
              </a:rPr>
              <a:t> сроки эксплуатации основных средств;</a:t>
            </a:r>
          </a:p>
          <a:p>
            <a:pPr marL="214313" indent="-214313" algn="just">
              <a:buFont typeface="Symbol" pitchFamily="18" charset="2"/>
              <a:buChar char="¾"/>
              <a:defRPr/>
            </a:pPr>
            <a:r>
              <a:rPr lang="ru-RU" sz="2000" dirty="0" smtClean="0">
                <a:latin typeface="Proxima Nova Rg" pitchFamily="50" charset="0"/>
              </a:rPr>
              <a:t> численность работников;</a:t>
            </a:r>
          </a:p>
          <a:p>
            <a:pPr marL="214313" indent="-214313" algn="just">
              <a:buFont typeface="Symbol" pitchFamily="18" charset="2"/>
              <a:buChar char="¾"/>
              <a:defRPr/>
            </a:pPr>
            <a:r>
              <a:rPr lang="ru-RU" sz="2000" dirty="0" smtClean="0">
                <a:latin typeface="Proxima Nova Rg" pitchFamily="50" charset="0"/>
              </a:rPr>
              <a:t> остатки основных средств и материальных запасов;</a:t>
            </a:r>
          </a:p>
          <a:p>
            <a:pPr marL="214313" indent="-214313" algn="just">
              <a:buFont typeface="Symbol" pitchFamily="18" charset="2"/>
              <a:buChar char="¾"/>
              <a:defRPr/>
            </a:pPr>
            <a:r>
              <a:rPr lang="ru-RU" sz="2000" dirty="0" smtClean="0">
                <a:latin typeface="Proxima Nova Rg" pitchFamily="50" charset="0"/>
              </a:rPr>
              <a:t> цену единицы продукции, работ, услуг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363272" cy="857250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Административная ответственность</a:t>
            </a: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200150"/>
          <a:ext cx="813613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383"/>
                <a:gridCol w="4896544"/>
                <a:gridCol w="1872208"/>
              </a:tblGrid>
              <a:tr h="22671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КоАП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Вид нарушения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Штраф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28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Calibri" panose="020F0502020204030204" pitchFamily="34" charset="0"/>
                        </a:rPr>
                        <a:t>ч.1 ст.7.29.3</a:t>
                      </a:r>
                      <a:endParaRPr lang="ru-RU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600" b="0" u="none" dirty="0" smtClean="0">
                          <a:latin typeface="Proxima Nova Rg" pitchFamily="50" charset="0"/>
                        </a:rPr>
                        <a:t>В план закупок или план-график включили объект, который не отвечает требованиям к закупаемым заказчиком товарам, работам, услугам или нормативным затратам</a:t>
                      </a:r>
                    </a:p>
                    <a:p>
                      <a:pPr marL="0" indent="0" algn="l"/>
                      <a:endParaRPr lang="ru-RU" sz="1600" b="0" u="none" dirty="0" smtClean="0">
                        <a:latin typeface="Proxima Nova Rg" pitchFamily="50" charset="0"/>
                      </a:endParaRPr>
                    </a:p>
                    <a:p>
                      <a:pPr marL="0" indent="0" algn="l"/>
                      <a:r>
                        <a:rPr lang="ru-RU" sz="1600" b="0" u="none" dirty="0" smtClean="0">
                          <a:latin typeface="Proxima Nova Rg" pitchFamily="50" charset="0"/>
                        </a:rPr>
                        <a:t>В план-график включили НМЦК, цену контракта с </a:t>
                      </a:r>
                      <a:r>
                        <a:rPr lang="ru-RU" sz="1600" b="0" u="none" dirty="0" err="1" smtClean="0">
                          <a:latin typeface="Proxima Nova Rg" pitchFamily="50" charset="0"/>
                        </a:rPr>
                        <a:t>едпоставщиком</a:t>
                      </a:r>
                      <a:r>
                        <a:rPr lang="ru-RU" sz="1600" b="0" u="none" dirty="0" smtClean="0">
                          <a:latin typeface="Proxima Nova Rg" pitchFamily="50" charset="0"/>
                        </a:rPr>
                        <a:t>, в отношении которой обоснование не отвечает нормативным правовым актам о контрактной системе</a:t>
                      </a:r>
                      <a:endParaRPr lang="ru-RU" sz="1600" b="0" u="none" dirty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Proxima Nova Rg" pitchFamily="50" charset="0"/>
                        </a:rPr>
                        <a:t>На должностных лиц – от 20 000 до 50 000 руб.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3867894"/>
            <a:ext cx="799288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Пример:</a:t>
            </a:r>
            <a:r>
              <a:rPr lang="ru-RU" sz="16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 </a:t>
            </a:r>
            <a:r>
              <a:rPr lang="ru-RU" sz="14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решение Хабаровского краевого суда от 12.02.2018 по делу № 21-93/2018</a:t>
            </a:r>
          </a:p>
          <a:p>
            <a:r>
              <a:rPr lang="ru-RU" sz="14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письмо Минфина России от 04.10.2017 N 24-01-06/64782</a:t>
            </a:r>
          </a:p>
          <a:p>
            <a:endParaRPr lang="ru-RU" sz="1400" dirty="0" smtClean="0">
              <a:solidFill>
                <a:schemeClr val="dk1"/>
              </a:solidFill>
              <a:latin typeface="Proxima Nova Rg" pitchFamily="50" charset="0"/>
              <a:cs typeface="+mn-cs"/>
            </a:endParaRPr>
          </a:p>
          <a:p>
            <a:r>
              <a:rPr lang="ru-RU" sz="14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 </a:t>
            </a:r>
          </a:p>
          <a:p>
            <a:endParaRPr lang="ru-RU" dirty="0" smtClean="0">
              <a:latin typeface="Proxima Nova Rg" pitchFamily="50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363272" cy="857250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Административная ответственность</a:t>
            </a: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200150"/>
          <a:ext cx="8136135" cy="151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383"/>
                <a:gridCol w="4896544"/>
                <a:gridCol w="1872208"/>
              </a:tblGrid>
              <a:tr h="438731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КоАП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Вид нарушения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Штраф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76885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ч. 2 ст.7.29.3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Нарушили порядок или форму обоснования НМЦК, объекта закупки – не применили нормативный метод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Proxima Nova Rg" pitchFamily="50" charset="0"/>
                        </a:rPr>
                        <a:t>На должностных</a:t>
                      </a:r>
                      <a:r>
                        <a:rPr lang="ru-RU" sz="1600" baseline="0" dirty="0" smtClean="0">
                          <a:latin typeface="Proxima Nova Rg" pitchFamily="50" charset="0"/>
                        </a:rPr>
                        <a:t> лиц – 10 000 руб.</a:t>
                      </a:r>
                      <a:endParaRPr lang="ru-RU" sz="1600" dirty="0" smtClean="0"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3147814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Пример: </a:t>
            </a:r>
            <a:r>
              <a:rPr lang="ru-RU" sz="16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решение </a:t>
            </a:r>
            <a:r>
              <a:rPr lang="ru-RU" sz="1600" dirty="0" err="1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Куменского</a:t>
            </a:r>
            <a:r>
              <a:rPr lang="ru-RU" sz="16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 районного суда Кировской области от 12.12.2017</a:t>
            </a:r>
          </a:p>
          <a:p>
            <a:r>
              <a:rPr lang="ru-RU" sz="16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по делу № 12-55/2017</a:t>
            </a:r>
          </a:p>
          <a:p>
            <a:r>
              <a:rPr lang="ru-RU" sz="16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  </a:t>
            </a:r>
          </a:p>
          <a:p>
            <a:endParaRPr lang="ru-RU" sz="1400" dirty="0" smtClean="0">
              <a:solidFill>
                <a:schemeClr val="dk1"/>
              </a:solidFill>
              <a:latin typeface="Proxima Nova Rg" pitchFamily="50" charset="0"/>
              <a:cs typeface="+mn-cs"/>
            </a:endParaRPr>
          </a:p>
          <a:p>
            <a:r>
              <a:rPr lang="ru-RU" sz="1400" dirty="0" smtClean="0">
                <a:solidFill>
                  <a:schemeClr val="dk1"/>
                </a:solidFill>
                <a:latin typeface="Proxima Nova Rg" pitchFamily="50" charset="0"/>
                <a:cs typeface="+mn-cs"/>
              </a:rPr>
              <a:t> </a:t>
            </a:r>
          </a:p>
          <a:p>
            <a:endParaRPr lang="ru-RU" dirty="0" smtClean="0">
              <a:latin typeface="Proxima Nova Rg" pitchFamily="50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363272" cy="857250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Административная ответственность</a:t>
            </a: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99942"/>
            <a:ext cx="1743075" cy="384175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200150"/>
          <a:ext cx="8136135" cy="282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383"/>
                <a:gridCol w="3096344"/>
                <a:gridCol w="3672408"/>
              </a:tblGrid>
              <a:tr h="438731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КоАП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Вид нарушения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roxima Nova Rg" pitchFamily="50" charset="0"/>
                        </a:rPr>
                        <a:t>Штраф</a:t>
                      </a:r>
                      <a:endParaRPr lang="ru-RU" sz="1600" dirty="0">
                        <a:solidFill>
                          <a:schemeClr val="tx1"/>
                        </a:solidFill>
                        <a:latin typeface="Proxima Nova Rg" pitchFamily="50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929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Ч. 1.4 ст. 7.30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Неакутальны сведения о нормировании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Нарушен срок размещения в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соответствии с НПА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 должностных лиц – 15 000 руб.</a:t>
                      </a:r>
                    </a:p>
                    <a:p>
                      <a:pPr algn="l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 юридических лиц – 50 000 руб.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768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Ч. 4.2 ст.7.30 </a:t>
                      </a:r>
                    </a:p>
                    <a:p>
                      <a:endParaRPr lang="ru-RU" sz="1600" kern="1200" dirty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Требования к продукции указаны с нарушением НПА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Proxima Nova Rg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Proxima Nova Rg" pitchFamily="50" charset="0"/>
                          <a:ea typeface="+mn-ea"/>
                          <a:cs typeface="+mn-cs"/>
                        </a:rPr>
                        <a:t>На должностных лиц – 3 000 руб.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188" y="519113"/>
            <a:ext cx="7618412" cy="4075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4300" b="1" spc="-120" dirty="0">
                <a:solidFill>
                  <a:schemeClr val="tx2"/>
                </a:solidFill>
                <a:latin typeface="Proxima Nova Rg" pitchFamily="50" charset="0"/>
                <a:ea typeface="+mj-ea"/>
                <a:cs typeface="Times New Roman" pitchFamily="18" charset="0"/>
              </a:rPr>
              <a:t>СПАСИБО ЗА </a:t>
            </a:r>
            <a:r>
              <a:rPr lang="ru-RU" altLang="ru-RU" sz="4300" b="1" spc="-120" dirty="0" smtClean="0">
                <a:solidFill>
                  <a:schemeClr val="tx2"/>
                </a:solidFill>
                <a:latin typeface="Proxima Nova Rg" pitchFamily="50" charset="0"/>
                <a:ea typeface="+mj-ea"/>
                <a:cs typeface="Times New Roman" pitchFamily="18" charset="0"/>
              </a:rPr>
              <a:t>ВНИМАНИЕ</a:t>
            </a:r>
            <a:endParaRPr lang="ru-RU" altLang="ru-RU" sz="4300" b="1" spc="-120" dirty="0">
              <a:solidFill>
                <a:schemeClr val="tx2"/>
              </a:solidFill>
              <a:latin typeface="Proxima Nova Rg" pitchFamily="50" charset="0"/>
              <a:ea typeface="+mj-ea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Как применяют требования к продукции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latin typeface="Proxima Nova Rg" pitchFamily="50" charset="0"/>
              </a:rPr>
              <a:t>Требования к товарам, работам, услугам</a:t>
            </a:r>
            <a:r>
              <a:rPr lang="ru-RU" sz="2000" dirty="0" smtClean="0">
                <a:latin typeface="Proxima Nova Rg" pitchFamily="50" charset="0"/>
              </a:rPr>
              <a:t>  – свойства продукции, которые обуславливают пригодность для эксплуатации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1724025" algn="l"/>
              </a:tabLst>
            </a:pPr>
            <a:endParaRPr lang="ru-RU" sz="2000" b="1" dirty="0" smtClean="0">
              <a:latin typeface="Proxima Nova Rg" pitchFamily="50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1724025" algn="l"/>
              </a:tabLst>
            </a:pPr>
            <a:r>
              <a:rPr lang="ru-RU" sz="2000" b="1" dirty="0" smtClean="0">
                <a:latin typeface="Proxima Nova Rg" pitchFamily="50" charset="0"/>
              </a:rPr>
              <a:t>Требования  </a:t>
            </a:r>
            <a:r>
              <a:rPr lang="ru-RU" sz="2000" dirty="0" smtClean="0">
                <a:latin typeface="Proxima Nova Rg" pitchFamily="50" charset="0"/>
              </a:rPr>
              <a:t>должны определять свойства товара: функциональные, эргономические, эстетические, технологические, экологические, надежности, безопасности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Первый уровень нормирования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Правительство Российской Федерации устанавливает: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707654"/>
          <a:ext cx="806489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Второй уровень нормирования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Правительство, Росатом, Роскосмос, наиболее значимые учреждения науки, образования, культуры и здравоохранения устанавливают:</a:t>
            </a:r>
            <a:r>
              <a:rPr lang="ru-RU" sz="1600" dirty="0" smtClean="0">
                <a:latin typeface="Proxima Nova Rg" pitchFamily="50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851670"/>
          <a:ext cx="806489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Третий уровень нормирования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На уровне субъекта высшие исполнительные органы государственной власти субъектов РФ устанавливают:  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851670"/>
          <a:ext cx="806489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Четвертый уровень нормирования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Proxima Nova Rg" pitchFamily="50" charset="0"/>
              </a:rPr>
              <a:t>На муниципальном уровне местные администрации устанавливают:  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851670"/>
          <a:ext cx="806489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b="1" dirty="0" smtClean="0">
                <a:solidFill>
                  <a:schemeClr val="tx2"/>
                </a:solidFill>
                <a:latin typeface="Proxima Nova Rg" pitchFamily="50" charset="0"/>
                <a:cs typeface="Arial" pitchFamily="34" charset="0"/>
              </a:rPr>
              <a:t>Пятый уровень нормирования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Госорганы, органы управления государственными внебюджетными фондами, муниципальные органы, наиболее значимые учреждения науки, образования, культуры и здравоохранения  на основании правил нормирования  </a:t>
            </a:r>
            <a:r>
              <a:rPr lang="ru-RU" sz="1600" b="1" dirty="0" smtClean="0">
                <a:latin typeface="Proxima Nova Rg" pitchFamily="50" charset="0"/>
                <a:cs typeface="Arial" panose="020B0604020202020204" pitchFamily="34" charset="0"/>
              </a:rPr>
              <a:t>утверждают: 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None/>
              <a:defRPr/>
            </a:pPr>
            <a:endParaRPr lang="ru-RU" sz="1600" b="1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>
              <a:lnSpc>
                <a:spcPct val="95000"/>
              </a:lnSpc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 требования к товарам, работам, услугам, которые закупают сами, их территориальные подразделения и подведомственные казенные учреждения, бюджетные учреждения, ГУПы, МУПы, в том числе предельные цены;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 нормативные затраты на обеспечение функций органов и подведомственных казенных учреждений.</a:t>
            </a:r>
            <a:endParaRPr lang="ru-RU" altLang="ru-RU" sz="16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defRPr/>
            </a:pPr>
            <a:endParaRPr lang="ru-RU" altLang="ru-RU" sz="16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buNone/>
              <a:defRPr/>
            </a:pP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Роскосмос, Росатом  </a:t>
            </a:r>
            <a:r>
              <a:rPr lang="ru-RU" sz="1600" b="1" dirty="0" smtClean="0">
                <a:latin typeface="Proxima Nova Rg" pitchFamily="50" charset="0"/>
                <a:cs typeface="Arial" panose="020B0604020202020204" pitchFamily="34" charset="0"/>
              </a:rPr>
              <a:t>утверждают </a:t>
            </a: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 требования к товарам, работам, услугам, которые закупают сами и их подведомственные организации, в том числе предельные цены;  </a:t>
            </a:r>
          </a:p>
          <a:p>
            <a:pPr marL="0" indent="0" algn="just">
              <a:lnSpc>
                <a:spcPct val="95000"/>
              </a:lnSpc>
              <a:spcBef>
                <a:spcPts val="0"/>
              </a:spcBef>
              <a:buFont typeface="Symbol" pitchFamily="18" charset="2"/>
              <a:buChar char=""/>
              <a:defRPr/>
            </a:pPr>
            <a:r>
              <a:rPr lang="ru-RU" sz="1600" dirty="0" smtClean="0">
                <a:latin typeface="Proxima Nova Rg" pitchFamily="50" charset="0"/>
                <a:cs typeface="Arial" panose="020B0604020202020204" pitchFamily="34" charset="0"/>
              </a:rPr>
              <a:t> нормативные затраты на обеспечение функций</a:t>
            </a:r>
            <a:endParaRPr lang="ru-RU" altLang="ru-RU" sz="1600" dirty="0" smtClean="0">
              <a:latin typeface="Proxima Nova Rg" pitchFamily="50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Font typeface="Symbol" pitchFamily="18" charset="2"/>
              <a:buChar char=""/>
            </a:pPr>
            <a:endParaRPr lang="ru-RU" sz="2000" b="1" u="sng" dirty="0" smtClean="0">
              <a:solidFill>
                <a:srgbClr val="00B05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ru-RU" sz="2000" b="1" dirty="0">
              <a:latin typeface="Proxima Nova Rg" pitchFamily="50" charset="0"/>
            </a:endParaRPr>
          </a:p>
        </p:txBody>
      </p:sp>
      <p:pic>
        <p:nvPicPr>
          <p:cNvPr id="1026" name="Picture 2" descr="C:\Users\obalandina\Desktop\Для Насти тайминг и преза\вебинар подложки\SS-GZ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227934"/>
            <a:ext cx="1743075" cy="38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7126</TotalTime>
  <Words>2408</Words>
  <Application>Microsoft Office PowerPoint</Application>
  <PresentationFormat>Экран (16:9)</PresentationFormat>
  <Paragraphs>344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Нормирование в закупках по Закону № 44-ФЗ</vt:lpstr>
      <vt:lpstr>Какие формы нормирования выделяют</vt:lpstr>
      <vt:lpstr>Как применяют нормативные затраты</vt:lpstr>
      <vt:lpstr>Как применяют требования к продукции</vt:lpstr>
      <vt:lpstr>Первый уровень нормирования</vt:lpstr>
      <vt:lpstr>Второй уровень нормирования</vt:lpstr>
      <vt:lpstr>Третий уровень нормирования</vt:lpstr>
      <vt:lpstr>Четвертый уровень нормирования</vt:lpstr>
      <vt:lpstr>Пятый уровень нормирования</vt:lpstr>
      <vt:lpstr>Нормирование на муниципальном уровне</vt:lpstr>
      <vt:lpstr>Каков порядок действий при нормировании</vt:lpstr>
      <vt:lpstr>Каков порядок действий при нормировании</vt:lpstr>
      <vt:lpstr>Заседание общественного совета </vt:lpstr>
      <vt:lpstr>Обязательное обсуждение </vt:lpstr>
      <vt:lpstr>Группы нормативных затрат</vt:lpstr>
      <vt:lpstr>Нормативные затраты в правовом акте</vt:lpstr>
      <vt:lpstr>Как определяют нормативные затраты </vt:lpstr>
      <vt:lpstr>Ошибки в актах о нормировании </vt:lpstr>
      <vt:lpstr>Требования к товарам, работам, услугам</vt:lpstr>
      <vt:lpstr>Критерии для ведомственного перечня </vt:lpstr>
      <vt:lpstr>Критерии для ведомственного перечня </vt:lpstr>
      <vt:lpstr>Как формируют ведомственный перечень </vt:lpstr>
      <vt:lpstr>Как формируют ведомственный перечень </vt:lpstr>
      <vt:lpstr>Как формируют ведомственный перечень </vt:lpstr>
      <vt:lpstr>Соотношение значений </vt:lpstr>
      <vt:lpstr>Форма ведомственного перечня </vt:lpstr>
      <vt:lpstr>Как применять правила нормирования </vt:lpstr>
      <vt:lpstr>Как применять правила нормирования: пример</vt:lpstr>
      <vt:lpstr>Административная ответственность</vt:lpstr>
      <vt:lpstr>Административная ответственность</vt:lpstr>
      <vt:lpstr>Административная ответственность</vt:lpstr>
      <vt:lpstr>Административная ответственность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obalandina</dc:creator>
  <cp:lastModifiedBy>Эрнст Светлана Александровна</cp:lastModifiedBy>
  <cp:revision>685</cp:revision>
  <dcterms:created xsi:type="dcterms:W3CDTF">2016-11-03T07:58:51Z</dcterms:created>
  <dcterms:modified xsi:type="dcterms:W3CDTF">2018-05-30T10:14:43Z</dcterms:modified>
</cp:coreProperties>
</file>