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57" r:id="rId2"/>
    <p:sldId id="261" r:id="rId3"/>
    <p:sldId id="260" r:id="rId4"/>
    <p:sldId id="276" r:id="rId5"/>
    <p:sldId id="271" r:id="rId6"/>
    <p:sldId id="259" r:id="rId7"/>
    <p:sldId id="262" r:id="rId8"/>
    <p:sldId id="273" r:id="rId9"/>
    <p:sldId id="263" r:id="rId10"/>
    <p:sldId id="277" r:id="rId11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EA5190A-AF6D-480F-9B1A-80221E329840}">
          <p14:sldIdLst>
            <p14:sldId id="257"/>
            <p14:sldId id="261"/>
            <p14:sldId id="260"/>
            <p14:sldId id="276"/>
            <p14:sldId id="271"/>
            <p14:sldId id="259"/>
            <p14:sldId id="262"/>
            <p14:sldId id="273"/>
            <p14:sldId id="263"/>
            <p14:sldId id="27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6403" autoAdjust="0"/>
  </p:normalViewPr>
  <p:slideViewPr>
    <p:cSldViewPr>
      <p:cViewPr>
        <p:scale>
          <a:sx n="96" d="100"/>
          <a:sy n="96" d="100"/>
        </p:scale>
        <p:origin x="-1296" y="21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4EC17-CB8C-4E7B-A319-C5C7D0D0579B}" type="datetimeFigureOut">
              <a:rPr lang="ru-RU" smtClean="0"/>
              <a:t>31.01.2025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271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C3EBF-1F36-4D99-B560-6CF0009BC4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24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1/31/2025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marL="12700">
              <a:lnSpc>
                <a:spcPts val="1520"/>
              </a:lnSpc>
            </a:pPr>
            <a:r>
              <a:rPr lang="ru-RU" dirty="0" smtClean="0"/>
              <a:t>© Институт </a:t>
            </a:r>
            <a:r>
              <a:rPr lang="ru-RU" spc="-15" dirty="0" smtClean="0"/>
              <a:t>госзакупок </a:t>
            </a:r>
            <a:r>
              <a:rPr lang="ru-RU" dirty="0" smtClean="0"/>
              <a:t>, </a:t>
            </a:r>
            <a:r>
              <a:rPr lang="ru-RU" spc="-5" dirty="0" smtClean="0"/>
              <a:t>Лисовенко Ольга Константиновна, 2014,</a:t>
            </a:r>
            <a:r>
              <a:rPr lang="ru-RU" spc="80" dirty="0" smtClean="0"/>
              <a:t> </a:t>
            </a:r>
            <a:r>
              <a:rPr lang="ru-RU" spc="-5" dirty="0" smtClean="0"/>
              <a:t>www.roszakupki.ru</a:t>
            </a:r>
            <a:endParaRPr lang="ru-RU" spc="-5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110489">
              <a:lnSpc>
                <a:spcPts val="131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1/31/2025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12700">
              <a:lnSpc>
                <a:spcPts val="1520"/>
              </a:lnSpc>
            </a:pPr>
            <a:r>
              <a:rPr lang="ru-RU" dirty="0" smtClean="0"/>
              <a:t>© Институт </a:t>
            </a:r>
            <a:r>
              <a:rPr lang="ru-RU" spc="-15" dirty="0" smtClean="0"/>
              <a:t>госзакупок </a:t>
            </a:r>
            <a:r>
              <a:rPr lang="ru-RU" dirty="0" smtClean="0"/>
              <a:t>, </a:t>
            </a:r>
            <a:r>
              <a:rPr lang="ru-RU" spc="-5" dirty="0" smtClean="0"/>
              <a:t>Лисовенко Ольга Константиновна, 2014,</a:t>
            </a:r>
            <a:r>
              <a:rPr lang="ru-RU" spc="80" dirty="0" smtClean="0"/>
              <a:t> </a:t>
            </a:r>
            <a:r>
              <a:rPr lang="ru-RU" spc="-5" dirty="0" smtClean="0"/>
              <a:t>www.roszakupki.ru</a:t>
            </a:r>
            <a:endParaRPr lang="ru-RU" spc="-5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110489">
              <a:lnSpc>
                <a:spcPts val="131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1/31/2025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12700">
              <a:lnSpc>
                <a:spcPts val="1520"/>
              </a:lnSpc>
            </a:pPr>
            <a:r>
              <a:rPr lang="ru-RU" dirty="0" smtClean="0"/>
              <a:t>© Институт </a:t>
            </a:r>
            <a:r>
              <a:rPr lang="ru-RU" spc="-15" dirty="0" smtClean="0"/>
              <a:t>госзакупок </a:t>
            </a:r>
            <a:r>
              <a:rPr lang="ru-RU" dirty="0" smtClean="0"/>
              <a:t>, </a:t>
            </a:r>
            <a:r>
              <a:rPr lang="ru-RU" spc="-5" dirty="0" smtClean="0"/>
              <a:t>Лисовенко Ольга Константиновна, 2014,</a:t>
            </a:r>
            <a:r>
              <a:rPr lang="ru-RU" spc="80" dirty="0" smtClean="0"/>
              <a:t> </a:t>
            </a:r>
            <a:r>
              <a:rPr lang="ru-RU" spc="-5" dirty="0" smtClean="0"/>
              <a:t>www.roszakupki.ru</a:t>
            </a:r>
            <a:endParaRPr lang="ru-RU" spc="-5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110489">
              <a:lnSpc>
                <a:spcPts val="131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1/31/2025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12700">
              <a:lnSpc>
                <a:spcPts val="1520"/>
              </a:lnSpc>
            </a:pPr>
            <a:r>
              <a:rPr lang="ru-RU" dirty="0" smtClean="0"/>
              <a:t>© Институт </a:t>
            </a:r>
            <a:r>
              <a:rPr lang="ru-RU" spc="-15" dirty="0" smtClean="0"/>
              <a:t>госзакупок </a:t>
            </a:r>
            <a:r>
              <a:rPr lang="ru-RU" dirty="0" smtClean="0"/>
              <a:t>, </a:t>
            </a:r>
            <a:r>
              <a:rPr lang="ru-RU" spc="-5" dirty="0" smtClean="0"/>
              <a:t>Лисовенко Ольга Константиновна, 2014,</a:t>
            </a:r>
            <a:r>
              <a:rPr lang="ru-RU" spc="80" dirty="0" smtClean="0"/>
              <a:t> </a:t>
            </a:r>
            <a:r>
              <a:rPr lang="ru-RU" spc="-5" dirty="0" smtClean="0"/>
              <a:t>www.roszakupki.ru</a:t>
            </a:r>
            <a:endParaRPr lang="ru-RU" spc="-5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110489">
              <a:lnSpc>
                <a:spcPts val="131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1/31/2025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12700">
              <a:lnSpc>
                <a:spcPts val="1520"/>
              </a:lnSpc>
            </a:pPr>
            <a:r>
              <a:rPr lang="ru-RU" dirty="0" smtClean="0"/>
              <a:t>© Институт </a:t>
            </a:r>
            <a:r>
              <a:rPr lang="ru-RU" spc="-15" dirty="0" smtClean="0"/>
              <a:t>госзакупок </a:t>
            </a:r>
            <a:r>
              <a:rPr lang="ru-RU" dirty="0" smtClean="0"/>
              <a:t>, </a:t>
            </a:r>
            <a:r>
              <a:rPr lang="ru-RU" spc="-5" dirty="0" smtClean="0"/>
              <a:t>Лисовенко Ольга Константиновна, 2014,</a:t>
            </a:r>
            <a:r>
              <a:rPr lang="ru-RU" spc="80" dirty="0" smtClean="0"/>
              <a:t> </a:t>
            </a:r>
            <a:r>
              <a:rPr lang="ru-RU" spc="-5" dirty="0" smtClean="0"/>
              <a:t>www.roszakupki.ru</a:t>
            </a:r>
            <a:endParaRPr lang="ru-RU" spc="-5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110489">
              <a:lnSpc>
                <a:spcPts val="131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1/31/2025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12700">
              <a:lnSpc>
                <a:spcPts val="1520"/>
              </a:lnSpc>
            </a:pPr>
            <a:r>
              <a:rPr lang="ru-RU" dirty="0" smtClean="0"/>
              <a:t>© Институт </a:t>
            </a:r>
            <a:r>
              <a:rPr lang="ru-RU" spc="-15" dirty="0" smtClean="0"/>
              <a:t>госзакупок </a:t>
            </a:r>
            <a:r>
              <a:rPr lang="ru-RU" dirty="0" smtClean="0"/>
              <a:t>, </a:t>
            </a:r>
            <a:r>
              <a:rPr lang="ru-RU" spc="-5" dirty="0" smtClean="0"/>
              <a:t>Лисовенко Ольга Константиновна, 2014,</a:t>
            </a:r>
            <a:r>
              <a:rPr lang="ru-RU" spc="80" dirty="0" smtClean="0"/>
              <a:t> </a:t>
            </a:r>
            <a:r>
              <a:rPr lang="ru-RU" spc="-5" dirty="0" smtClean="0"/>
              <a:t>www.roszakupki.ru</a:t>
            </a:r>
            <a:endParaRPr lang="ru-RU" spc="-5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110489">
              <a:lnSpc>
                <a:spcPts val="131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1/31/2025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12700">
              <a:lnSpc>
                <a:spcPts val="1520"/>
              </a:lnSpc>
            </a:pPr>
            <a:r>
              <a:rPr lang="ru-RU" dirty="0" smtClean="0"/>
              <a:t>© Институт </a:t>
            </a:r>
            <a:r>
              <a:rPr lang="ru-RU" spc="-15" dirty="0" smtClean="0"/>
              <a:t>госзакупок </a:t>
            </a:r>
            <a:r>
              <a:rPr lang="ru-RU" dirty="0" smtClean="0"/>
              <a:t>, </a:t>
            </a:r>
            <a:r>
              <a:rPr lang="ru-RU" spc="-5" dirty="0" smtClean="0"/>
              <a:t>Лисовенко Ольга Константиновна, 2014,</a:t>
            </a:r>
            <a:r>
              <a:rPr lang="ru-RU" spc="80" dirty="0" smtClean="0"/>
              <a:t> </a:t>
            </a:r>
            <a:r>
              <a:rPr lang="ru-RU" spc="-5" dirty="0" smtClean="0"/>
              <a:t>www.roszakupki.ru</a:t>
            </a:r>
            <a:endParaRPr lang="ru-RU" spc="-5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110489">
              <a:lnSpc>
                <a:spcPts val="131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1/31/2025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12700">
              <a:lnSpc>
                <a:spcPts val="1520"/>
              </a:lnSpc>
            </a:pPr>
            <a:r>
              <a:rPr lang="ru-RU" dirty="0" smtClean="0"/>
              <a:t>© Институт </a:t>
            </a:r>
            <a:r>
              <a:rPr lang="ru-RU" spc="-15" dirty="0" smtClean="0"/>
              <a:t>госзакупок </a:t>
            </a:r>
            <a:r>
              <a:rPr lang="ru-RU" dirty="0" smtClean="0"/>
              <a:t>, </a:t>
            </a:r>
            <a:r>
              <a:rPr lang="ru-RU" spc="-5" dirty="0" smtClean="0"/>
              <a:t>Лисовенко Ольга Константиновна, 2014,</a:t>
            </a:r>
            <a:r>
              <a:rPr lang="ru-RU" spc="80" dirty="0" smtClean="0"/>
              <a:t> </a:t>
            </a:r>
            <a:r>
              <a:rPr lang="ru-RU" spc="-5" dirty="0" smtClean="0"/>
              <a:t>www.roszakupki.ru</a:t>
            </a:r>
            <a:endParaRPr lang="ru-RU" spc="-5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110489">
              <a:lnSpc>
                <a:spcPts val="131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1/31/2025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12700">
              <a:lnSpc>
                <a:spcPts val="1520"/>
              </a:lnSpc>
            </a:pPr>
            <a:r>
              <a:rPr lang="ru-RU" dirty="0" smtClean="0"/>
              <a:t>© Институт </a:t>
            </a:r>
            <a:r>
              <a:rPr lang="ru-RU" spc="-15" dirty="0" smtClean="0"/>
              <a:t>госзакупок </a:t>
            </a:r>
            <a:r>
              <a:rPr lang="ru-RU" dirty="0" smtClean="0"/>
              <a:t>, </a:t>
            </a:r>
            <a:r>
              <a:rPr lang="ru-RU" spc="-5" dirty="0" smtClean="0"/>
              <a:t>Лисовенко Ольга Константиновна, 2014,</a:t>
            </a:r>
            <a:r>
              <a:rPr lang="ru-RU" spc="80" dirty="0" smtClean="0"/>
              <a:t> </a:t>
            </a:r>
            <a:r>
              <a:rPr lang="ru-RU" spc="-5" dirty="0" smtClean="0"/>
              <a:t>www.roszakupki.ru</a:t>
            </a:r>
            <a:endParaRPr lang="ru-RU" spc="-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110489">
              <a:lnSpc>
                <a:spcPts val="131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1/31/2025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12700">
              <a:lnSpc>
                <a:spcPts val="1520"/>
              </a:lnSpc>
            </a:pPr>
            <a:r>
              <a:rPr lang="ru-RU" dirty="0" smtClean="0"/>
              <a:t>© Институт </a:t>
            </a:r>
            <a:r>
              <a:rPr lang="ru-RU" spc="-15" dirty="0" smtClean="0"/>
              <a:t>госзакупок </a:t>
            </a:r>
            <a:r>
              <a:rPr lang="ru-RU" dirty="0" smtClean="0"/>
              <a:t>, </a:t>
            </a:r>
            <a:r>
              <a:rPr lang="ru-RU" spc="-5" dirty="0" smtClean="0"/>
              <a:t>Лисовенко Ольга Константиновна, 2014,</a:t>
            </a:r>
            <a:r>
              <a:rPr lang="ru-RU" spc="80" dirty="0" smtClean="0"/>
              <a:t> </a:t>
            </a:r>
            <a:r>
              <a:rPr lang="ru-RU" spc="-5" dirty="0" smtClean="0"/>
              <a:t>www.roszakupki.ru</a:t>
            </a:r>
            <a:endParaRPr lang="ru-RU" spc="-5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110489">
              <a:lnSpc>
                <a:spcPts val="131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1/31/2025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12700">
              <a:lnSpc>
                <a:spcPts val="1520"/>
              </a:lnSpc>
            </a:pPr>
            <a:r>
              <a:rPr lang="ru-RU" dirty="0" smtClean="0"/>
              <a:t>© Институт </a:t>
            </a:r>
            <a:r>
              <a:rPr lang="ru-RU" spc="-15" dirty="0" smtClean="0"/>
              <a:t>госзакупок </a:t>
            </a:r>
            <a:r>
              <a:rPr lang="ru-RU" dirty="0" smtClean="0"/>
              <a:t>, </a:t>
            </a:r>
            <a:r>
              <a:rPr lang="ru-RU" spc="-5" dirty="0" smtClean="0"/>
              <a:t>Лисовенко Ольга Константиновна, 2014,</a:t>
            </a:r>
            <a:r>
              <a:rPr lang="ru-RU" spc="80" dirty="0" smtClean="0"/>
              <a:t> </a:t>
            </a:r>
            <a:r>
              <a:rPr lang="ru-RU" spc="-5" dirty="0" smtClean="0"/>
              <a:t>www.roszakupki.ru</a:t>
            </a:r>
            <a:endParaRPr lang="ru-RU" spc="-5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110489">
              <a:lnSpc>
                <a:spcPts val="131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1/31/2025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marL="12700">
              <a:lnSpc>
                <a:spcPts val="1520"/>
              </a:lnSpc>
            </a:pPr>
            <a:r>
              <a:rPr lang="ru-RU" dirty="0" smtClean="0"/>
              <a:t>© Институт </a:t>
            </a:r>
            <a:r>
              <a:rPr lang="ru-RU" spc="-15" dirty="0" smtClean="0"/>
              <a:t>госзакупок </a:t>
            </a:r>
            <a:r>
              <a:rPr lang="ru-RU" dirty="0" smtClean="0"/>
              <a:t>, </a:t>
            </a:r>
            <a:r>
              <a:rPr lang="ru-RU" spc="-5" dirty="0" smtClean="0"/>
              <a:t>Лисовенко Ольга Константиновна, 2014,</a:t>
            </a:r>
            <a:r>
              <a:rPr lang="ru-RU" spc="80" dirty="0" smtClean="0"/>
              <a:t> </a:t>
            </a:r>
            <a:r>
              <a:rPr lang="ru-RU" spc="-5" dirty="0" smtClean="0"/>
              <a:t>www.roszakupki.ru</a:t>
            </a:r>
            <a:endParaRPr lang="ru-RU" spc="-5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110489">
              <a:lnSpc>
                <a:spcPts val="131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msp.nalog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1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ts val="1310"/>
              </a:lnSpc>
            </a:pPr>
            <a:fld id="{81D60167-4931-47E6-BA6A-407CBD079E47}" type="slidenum">
              <a:rPr spc="-5" dirty="0"/>
              <a:t>1</a:t>
            </a:fld>
            <a:endParaRPr spc="-5" dirty="0"/>
          </a:p>
        </p:txBody>
      </p:sp>
      <p:pic>
        <p:nvPicPr>
          <p:cNvPr id="20" name="Рисунок 3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100"/>
            <a:ext cx="5620072" cy="113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\\Shubina\обмен умз\2017 год\ОТЧЕТЫ\Пресс-релизы\картинки для релиза\Y2TNlKezbg4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39326"/>
            <a:ext cx="4953000" cy="33995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85800" y="1414816"/>
            <a:ext cx="8001000" cy="155698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предпринимательства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ориентированных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некоммерческих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Закону о контрактной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1"/>
          <p:cNvSpPr txBox="1">
            <a:spLocks noGrp="1"/>
          </p:cNvSpPr>
          <p:nvPr>
            <p:ph type="sldNum" sz="quarter" idx="12"/>
          </p:nvPr>
        </p:nvSpPr>
        <p:spPr>
          <a:xfrm>
            <a:off x="8610601" y="6519420"/>
            <a:ext cx="359918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ts val="1310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944940"/>
            <a:ext cx="8514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4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4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4800" b="1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shubinana\Desktop\Новая папка (2)\картинки\news_18062018_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5714999" cy="3552285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03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1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ts val="1310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0190" y="304800"/>
            <a:ext cx="8665210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500"/>
              </a:lnSpc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(преференции) в закупках</a:t>
            </a:r>
            <a:endParaRPr sz="24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8999" y="2387980"/>
            <a:ext cx="4116221" cy="1653113"/>
          </a:xfrm>
          <a:custGeom>
            <a:avLst/>
            <a:gdLst/>
            <a:ahLst/>
            <a:cxnLst/>
            <a:rect l="l" t="t" r="r" b="b"/>
            <a:pathLst>
              <a:path w="4021454" h="1572895">
                <a:moveTo>
                  <a:pt x="0" y="1572768"/>
                </a:moveTo>
                <a:lnTo>
                  <a:pt x="4021201" y="1572768"/>
                </a:lnTo>
                <a:lnTo>
                  <a:pt x="4021201" y="0"/>
                </a:lnTo>
                <a:lnTo>
                  <a:pt x="0" y="0"/>
                </a:lnTo>
                <a:lnTo>
                  <a:pt x="0" y="1572768"/>
                </a:lnTo>
                <a:close/>
              </a:path>
            </a:pathLst>
          </a:custGeom>
          <a:solidFill>
            <a:srgbClr val="FBF4C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4434976" y="2387980"/>
            <a:ext cx="4613392" cy="1653113"/>
          </a:xfrm>
          <a:custGeom>
            <a:avLst/>
            <a:gdLst/>
            <a:ahLst/>
            <a:cxnLst/>
            <a:rect l="l" t="t" r="r" b="b"/>
            <a:pathLst>
              <a:path w="4790440" h="1572895">
                <a:moveTo>
                  <a:pt x="0" y="1572768"/>
                </a:moveTo>
                <a:lnTo>
                  <a:pt x="4790440" y="1572768"/>
                </a:lnTo>
                <a:lnTo>
                  <a:pt x="4790440" y="0"/>
                </a:lnTo>
                <a:lnTo>
                  <a:pt x="0" y="0"/>
                </a:lnTo>
                <a:lnTo>
                  <a:pt x="0" y="1572768"/>
                </a:lnTo>
                <a:close/>
              </a:path>
            </a:pathLst>
          </a:custGeom>
          <a:solidFill>
            <a:srgbClr val="FBF4C6"/>
          </a:solid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236702" y="2342514"/>
            <a:ext cx="0" cy="1598295"/>
          </a:xfrm>
          <a:custGeom>
            <a:avLst/>
            <a:gdLst/>
            <a:ahLst/>
            <a:cxnLst/>
            <a:rect l="l" t="t" r="r" b="b"/>
            <a:pathLst>
              <a:path h="1598295">
                <a:moveTo>
                  <a:pt x="0" y="0"/>
                </a:moveTo>
                <a:lnTo>
                  <a:pt x="0" y="159816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9048368" y="2342514"/>
            <a:ext cx="0" cy="1598295"/>
          </a:xfrm>
          <a:custGeom>
            <a:avLst/>
            <a:gdLst/>
            <a:ahLst/>
            <a:cxnLst/>
            <a:rect l="l" t="t" r="r" b="b"/>
            <a:pathLst>
              <a:path h="1598295">
                <a:moveTo>
                  <a:pt x="0" y="0"/>
                </a:moveTo>
                <a:lnTo>
                  <a:pt x="0" y="159816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230352" y="2348864"/>
            <a:ext cx="8824595" cy="0"/>
          </a:xfrm>
          <a:custGeom>
            <a:avLst/>
            <a:gdLst/>
            <a:ahLst/>
            <a:cxnLst/>
            <a:rect l="l" t="t" r="r" b="b"/>
            <a:pathLst>
              <a:path w="8824595">
                <a:moveTo>
                  <a:pt x="0" y="0"/>
                </a:moveTo>
                <a:lnTo>
                  <a:pt x="882436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315442" y="2387980"/>
            <a:ext cx="4119534" cy="630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600"/>
              </a:spcBef>
            </a:pPr>
            <a:r>
              <a:rPr sz="2000" u="heavy" spc="-500" dirty="0">
                <a:latin typeface="Times New Roman"/>
                <a:cs typeface="Times New Roman"/>
              </a:rPr>
              <a:t> </a:t>
            </a:r>
            <a:r>
              <a:rPr sz="2000" b="1" u="heavy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</a:t>
            </a:r>
            <a:r>
              <a:rPr sz="2000" b="1" u="heavy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sz="2000" b="1" u="heavy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</a:t>
            </a:r>
            <a:r>
              <a:rPr sz="2000" b="1" u="heavy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b="1" u="heavy" spc="-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-635">
              <a:lnSpc>
                <a:spcPct val="100000"/>
              </a:lnSpc>
              <a:spcBef>
                <a:spcPts val="600"/>
              </a:spcBef>
            </a:pPr>
            <a:r>
              <a:rPr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 СМП,</a:t>
            </a:r>
            <a:r>
              <a:rPr sz="16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СОНКО</a:t>
            </a:r>
            <a:r>
              <a:rPr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53837" y="3276600"/>
            <a:ext cx="344138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1600" b="1" spc="-1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</a:t>
            </a:r>
            <a:r>
              <a:rPr lang="ru-RU" sz="16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КОНКУРЕНТНЫЕ</a:t>
            </a:r>
            <a:r>
              <a:rPr lang="ru-RU" sz="1600" b="1" spc="-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464793" y="2868796"/>
            <a:ext cx="4552568" cy="8156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98450" marR="508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конкурс</a:t>
            </a:r>
          </a:p>
          <a:p>
            <a:pPr marL="298450" indent="-285750">
              <a:lnSpc>
                <a:spcPct val="100000"/>
              </a:lnSpc>
              <a:spcBef>
                <a:spcPts val="33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</a:t>
            </a:r>
            <a:r>
              <a:rPr sz="160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lnSpc>
                <a:spcPct val="100000"/>
              </a:lnSpc>
              <a:spcBef>
                <a:spcPts val="33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запрос котировок</a:t>
            </a:r>
            <a:endParaRPr lang="ru-RU" sz="1600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8976" y="3276600"/>
            <a:ext cx="545043" cy="533400"/>
          </a:xfrm>
          <a:custGeom>
            <a:avLst/>
            <a:gdLst/>
            <a:ahLst/>
            <a:cxnLst/>
            <a:rect l="l" t="t" r="r" b="b"/>
            <a:pathLst>
              <a:path w="936625" h="288289">
                <a:moveTo>
                  <a:pt x="792086" y="0"/>
                </a:moveTo>
                <a:lnTo>
                  <a:pt x="792086" y="72009"/>
                </a:lnTo>
                <a:lnTo>
                  <a:pt x="0" y="72009"/>
                </a:lnTo>
                <a:lnTo>
                  <a:pt x="0" y="216027"/>
                </a:lnTo>
                <a:lnTo>
                  <a:pt x="792086" y="216027"/>
                </a:lnTo>
                <a:lnTo>
                  <a:pt x="792086" y="288036"/>
                </a:lnTo>
                <a:lnTo>
                  <a:pt x="936053" y="144018"/>
                </a:lnTo>
                <a:lnTo>
                  <a:pt x="792086" y="0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41" y="776097"/>
            <a:ext cx="8519859" cy="12324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endParaRPr lang="ru-RU" sz="1750" dirty="0" smtClean="0">
              <a:latin typeface="Times New Roman"/>
              <a:cs typeface="Times New Roman"/>
            </a:endParaRPr>
          </a:p>
          <a:p>
            <a:pPr marL="74930" algn="ctr">
              <a:lnSpc>
                <a:spcPts val="2140"/>
              </a:lnSpc>
            </a:pPr>
            <a:r>
              <a:rPr lang="ru-RU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ст.30 Закона о контрактной системе </a:t>
            </a:r>
            <a:r>
              <a:rPr lang="ru-RU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заказчики обязаны осуществлять закупки у субъектов малого предпринимательства (СМП), социально ориентированных некоммерческих организаций (СОНКО</a:t>
            </a:r>
            <a:r>
              <a:rPr lang="ru-RU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930" algn="ctr">
              <a:lnSpc>
                <a:spcPts val="214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 </a:t>
            </a:r>
            <a:r>
              <a:rPr lang="ru-RU" b="1" u="sng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</a:t>
            </a:r>
            <a:r>
              <a:rPr lang="ru-RU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b="1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b="1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совокупного </a:t>
            </a:r>
            <a:r>
              <a:rPr lang="ru-RU" b="1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годового </a:t>
            </a:r>
            <a:r>
              <a:rPr lang="ru-RU" b="1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объема</a:t>
            </a:r>
            <a:r>
              <a:rPr lang="ru-RU" b="1" spc="-1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78999" y="4191000"/>
            <a:ext cx="8738361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закупки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 декларировать в заявках на участие в закупках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принадлежность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СОНКО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(п.п. л) п.1 ч.1 ст. 43 Закона о контрактной системе)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5442" y="5181600"/>
            <a:ext cx="8738361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извещении установлено преимущество, оператор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площадки вернет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заявку участника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не является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СМП (СОНКО)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к) п.5 ч.6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43 Закона о контрактной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1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29565" y="257955"/>
            <a:ext cx="863727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3810" algn="ctr">
              <a:lnSpc>
                <a:spcPct val="995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предоставления преимуществ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ts val="1310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8" name="object 8"/>
          <p:cNvSpPr/>
          <p:nvPr/>
        </p:nvSpPr>
        <p:spPr>
          <a:xfrm>
            <a:off x="2371850" y="1591984"/>
            <a:ext cx="4562116" cy="3240366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6">
                  <a:lumMod val="40000"/>
                  <a:lumOff val="60000"/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3733800" y="2537704"/>
            <a:ext cx="19812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1800" u="heavy" spc="-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heavy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способа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ления  преимуществ  СМП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СОНКО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9372" y="3735323"/>
            <a:ext cx="2086355" cy="1837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475870" y="1591984"/>
            <a:ext cx="1919857" cy="3197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6933966" y="1591984"/>
            <a:ext cx="1912557" cy="32403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098955" y="1943862"/>
            <a:ext cx="540080" cy="4945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5870" y="2596614"/>
            <a:ext cx="1834007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2605"/>
              </a:spcBef>
            </a:pPr>
            <a:r>
              <a:rPr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 </a:t>
            </a:r>
            <a:r>
              <a:rPr sz="2000" b="1" i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онкурент</a:t>
            </a:r>
            <a:r>
              <a:rPr sz="2000" b="1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ой  закупки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" algn="ctr">
              <a:lnSpc>
                <a:spcPct val="100000"/>
              </a:lnSpc>
            </a:pPr>
            <a:r>
              <a:rPr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664715" y="1828800"/>
            <a:ext cx="504063" cy="5040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2438400"/>
            <a:ext cx="1752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«обычной» закупки, но с требованием привлечения соисполнителей (субподрядчиков)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«из числа»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1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ts val="1310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0634" y="533400"/>
            <a:ext cx="8556118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" algn="ctr">
              <a:lnSpc>
                <a:spcPct val="100000"/>
              </a:lnSpc>
              <a:tabLst>
                <a:tab pos="1344295" algn="l"/>
                <a:tab pos="2639060" algn="l"/>
              </a:tabLst>
            </a:pPr>
            <a:r>
              <a:rPr lang="ru-RU" b="1" u="heavy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b="1" u="heavy" spc="-1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</a:t>
            </a:r>
            <a:r>
              <a:rPr lang="ru-RU" b="1" u="heavy" spc="-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малого</a:t>
            </a:r>
            <a:r>
              <a:rPr lang="ru-RU" b="1" u="heavy" spc="-7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heavy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325" marR="808355" algn="ctr">
              <a:lnSpc>
                <a:spcPct val="100000"/>
              </a:lnSpc>
              <a:spcBef>
                <a:spcPts val="10"/>
              </a:spcBef>
            </a:pPr>
            <a:r>
              <a:rPr lang="ru-RU" sz="16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</a:t>
            </a:r>
            <a:r>
              <a:rPr lang="ru-RU" sz="16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 </a:t>
            </a:r>
            <a:r>
              <a:rPr lang="ru-RU" sz="1600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акона </a:t>
            </a:r>
            <a:r>
              <a:rPr lang="ru-RU" sz="16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24.07.2007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209-ФЗ «О </a:t>
            </a:r>
            <a:r>
              <a:rPr lang="ru-RU" sz="16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малого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 предпринимательства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lang="ru-RU" sz="16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1600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609600"/>
            <a:ext cx="7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77925" y="125132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такие</a:t>
            </a:r>
            <a:r>
              <a:rPr lang="ru-RU" sz="24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малого предпринимательства?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5298" y="1425744"/>
            <a:ext cx="8461453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3675" marR="8255" indent="-180000" algn="just">
              <a:lnSpc>
                <a:spcPct val="100000"/>
              </a:lnSpc>
              <a:buAutoNum type="arabicPeriod"/>
              <a:tabLst>
                <a:tab pos="194310" algn="l"/>
              </a:tabLst>
            </a:pPr>
            <a:r>
              <a:rPr lang="ru-RU"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Зарегистрированные в соответствии с законодательством Российской Федерации и соответствующие условиям, установленным частью 1.1 статьи 4 Закона №209-ФЗ, хозяйственные общества, хозяйственные товарищества, хозяйственные партнерства, производственные кооперативы, потребительские кооперативы, крестьянские (фермерские) хозяйства и индивидуальные предприниматели.</a:t>
            </a:r>
            <a:r>
              <a:rPr lang="ru-RU" sz="13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93675" marR="8255" indent="-180000" algn="just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194310" algn="l"/>
              </a:tabLst>
            </a:pPr>
            <a:r>
              <a:rPr lang="ru-RU"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хозяйственного общества либо хозяйственного товарищества - Российская Федерация, субъекты РФ, муниципальные образования, общественные или религиозные организации, благотворительные и иные фонды владеют суммарно ≤ 25% долей в уставном капитале общества с ограниченной ответственностью, либо складочном капитале хозяйственного товарищества или ≤ 25% голосующих акций акционерного общества (п.1 ч.1.1. ст. 4 Закона №209-ФЗ</a:t>
            </a:r>
            <a:r>
              <a:rPr lang="ru-RU" sz="13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300" spc="-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3675" marR="8255" indent="-180000" algn="just">
              <a:spcBef>
                <a:spcPts val="600"/>
              </a:spcBef>
              <a:buFontTx/>
              <a:buAutoNum type="arabicPeriod"/>
              <a:tabLst>
                <a:tab pos="194310" algn="l"/>
              </a:tabLst>
            </a:pP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хозяйственного общества либо хозяйственного товарищества - иностранные юридические лица и (или) юридические лица, не являющиеся субъектами малого и среднего предпринимательства, владеют суммарно ≤ 49% долей в уставном капитале общества с ограниченной ответственностью, либо складочном капитале хозяйственного товарищества или ≤ 49% голосующих акций акционерного общества (п.1 ч.1.1. ст. 4 Закона №209-ФЗ</a:t>
            </a:r>
            <a:r>
              <a:rPr lang="ru-RU" sz="13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93675" indent="-180000" algn="just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194310" algn="l"/>
              </a:tabLst>
            </a:pPr>
            <a:r>
              <a:rPr lang="ru-RU" sz="13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Среднесписочная </a:t>
            </a:r>
            <a:r>
              <a:rPr lang="ru-RU" sz="13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  <a:r>
              <a:rPr lang="ru-RU" sz="13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3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предшествующий календарный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 ≤ 100 чел. (среди малых предприятий выделяются микропредприятия - до 15 чел.)</a:t>
            </a:r>
          </a:p>
          <a:p>
            <a:pPr marL="180000" marR="5080" indent="-180000" algn="just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194310" algn="l"/>
              </a:tabLst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полученный от осуществления предпринимательской деятельности за предшествующий календарный год, который определяется в порядке, установленном законодательством Российской Федерации о налогах и сборах, суммируется по всем осуществляемым видам деятельности и применяется по всем налоговым режимам, не должен превышать предельные значения, установленные Правительством РФ.</a:t>
            </a: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94310" algn="l"/>
              </a:tabLst>
            </a:pPr>
            <a:r>
              <a:rPr lang="ru-RU" sz="1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Предельное значение дохода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- 800 млн. руб. (ПП РФ от 04.04.2016  № 265)</a:t>
            </a:r>
          </a:p>
          <a:p>
            <a:pPr marL="193675" indent="-180000" algn="just">
              <a:lnSpc>
                <a:spcPct val="100000"/>
              </a:lnSpc>
              <a:spcBef>
                <a:spcPts val="600"/>
              </a:spcBef>
              <a:buAutoNum type="arabicPeriod" startAt="6"/>
              <a:tabLst>
                <a:tab pos="194310" algn="l"/>
              </a:tabLst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субъекта малого предпринимательства определяется в соответствии с  наибольшим по значению условием, установленным пунктами 2,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2.1, 2.2.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3 части 1.1 статьи 4 Закона №209-ФЗ.</a:t>
            </a:r>
          </a:p>
          <a:p>
            <a:pPr marL="193675" marR="5715" indent="-180000" algn="just">
              <a:lnSpc>
                <a:spcPct val="100000"/>
              </a:lnSpc>
              <a:spcBef>
                <a:spcPts val="600"/>
              </a:spcBef>
              <a:buAutoNum type="arabicPeriod" startAt="7"/>
              <a:tabLst>
                <a:tab pos="194310" algn="l"/>
              </a:tabLst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субъекта малого предпринимательства изменяется только в случае, если  предельные значения выше или ниже предельных значений в течение трех календарных </a:t>
            </a:r>
            <a:r>
              <a:rPr lang="ru-RU" sz="13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лет, </a:t>
            </a:r>
            <a:r>
              <a:rPr lang="ru-RU" sz="1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13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</a:t>
            </a:r>
            <a:r>
              <a:rPr lang="ru-RU" sz="13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86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1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ts val="1310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8076" y="23191"/>
            <a:ext cx="8231124" cy="731098"/>
          </a:xfrm>
          <a:prstGeom prst="rect">
            <a:avLst/>
          </a:prstGeom>
        </p:spPr>
        <p:txBody>
          <a:bodyPr vert="horz" wrap="square" lIns="0" tIns="114427" rIns="0" bIns="0" rtlCol="0" anchor="t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находиться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Едином реестре субъектов малого и среднего предпринимательства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0600" y="52578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940F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b="1" dirty="0" smtClean="0">
                <a:solidFill>
                  <a:srgbClr val="0940F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rmsp.nalog.ru</a:t>
            </a:r>
            <a:r>
              <a:rPr lang="ru-RU" b="1" dirty="0" smtClean="0">
                <a:solidFill>
                  <a:srgbClr val="094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Единый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субъектов малого и среднего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851767"/>
            <a:ext cx="6743700" cy="453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1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ts val="1310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10" name="object 10"/>
          <p:cNvSpPr txBox="1"/>
          <p:nvPr/>
        </p:nvSpPr>
        <p:spPr>
          <a:xfrm>
            <a:off x="324678" y="1676400"/>
            <a:ext cx="8686800" cy="5178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405" indent="-179705" algn="just">
              <a:buAutoNum type="arabicPeriod"/>
              <a:tabLst>
                <a:tab pos="189865" algn="l"/>
              </a:tabLst>
            </a:pPr>
            <a:r>
              <a:rPr lang="ru-RU" sz="105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обслуживание, социальная поддержка и защита граждан, деятельность в сфере поддержки семьи, материнства, отцовства и детства, организации и проведения мероприятий, способствующих развитию предусмотренных законодательством Российской Федерации форм устройства детей, оставшихся без попечения родителей, в семью</a:t>
            </a:r>
            <a:r>
              <a:rPr lang="ru-RU" sz="105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405" marR="6985" indent="-179705" algn="just">
              <a:buAutoNum type="arabicPeriod"/>
              <a:tabLst>
                <a:tab pos="223520" algn="l"/>
              </a:tabLst>
            </a:pPr>
            <a:r>
              <a:rPr sz="105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к преодолению последствий </a:t>
            </a:r>
            <a:r>
              <a:rPr sz="105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стихийных </a:t>
            </a:r>
            <a:r>
              <a:rPr sz="105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бедствий, </a:t>
            </a: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экологических, </a:t>
            </a:r>
            <a:r>
              <a:rPr sz="105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техногенных </a:t>
            </a:r>
            <a:r>
              <a:rPr sz="105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иных  </a:t>
            </a: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катастроф, к предотвращению несчастных</a:t>
            </a:r>
            <a:r>
              <a:rPr sz="105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</a:t>
            </a:r>
            <a:r>
              <a:rPr lang="ru-RU" sz="105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405" marR="5715" indent="-179705" algn="just">
              <a:buAutoNum type="arabicPeriod"/>
              <a:tabLst>
                <a:tab pos="255904" algn="l"/>
              </a:tabLst>
            </a:pPr>
            <a:r>
              <a:rPr sz="105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sz="105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</a:t>
            </a:r>
            <a:r>
              <a:rPr sz="105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пострадавшим </a:t>
            </a: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</a:t>
            </a:r>
            <a:r>
              <a:rPr sz="105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стихийных </a:t>
            </a:r>
            <a:r>
              <a:rPr sz="105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бедствий, </a:t>
            </a: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экологических, </a:t>
            </a:r>
            <a:r>
              <a:rPr sz="105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техногенных </a:t>
            </a:r>
            <a:r>
              <a:rPr sz="105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иных  </a:t>
            </a: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катастроф, </a:t>
            </a:r>
            <a:r>
              <a:rPr sz="105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социальных, </a:t>
            </a: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национальных, </a:t>
            </a:r>
            <a:r>
              <a:rPr sz="105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религиозных </a:t>
            </a: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конфликтов, беженцам </a:t>
            </a:r>
            <a:r>
              <a:rPr sz="105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вынужденным</a:t>
            </a:r>
            <a:r>
              <a:rPr sz="1050" spc="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переселенцам</a:t>
            </a:r>
            <a:r>
              <a:rPr lang="ru-RU" sz="105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230" indent="-176530" algn="just">
              <a:buAutoNum type="arabicPeriod"/>
              <a:tabLst>
                <a:tab pos="189865" algn="l"/>
              </a:tabLst>
            </a:pPr>
            <a:r>
              <a:rPr lang="ru-RU" sz="105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 и защита животных, в том числе содержание животных в приютах для </a:t>
            </a:r>
            <a:r>
              <a:rPr lang="ru-RU" sz="105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</a:t>
            </a:r>
            <a:r>
              <a:rPr lang="ru-RU" sz="105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405" marR="5080" indent="-179705" algn="just">
              <a:buAutoNum type="arabicPeriod"/>
              <a:tabLst>
                <a:tab pos="193040" algn="l"/>
              </a:tabLst>
            </a:pP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sz="105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5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установленными требованиями содержание </a:t>
            </a:r>
            <a:r>
              <a:rPr sz="105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(в </a:t>
            </a: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sz="105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 </a:t>
            </a: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зданий, сооружений)  </a:t>
            </a:r>
            <a:r>
              <a:rPr sz="105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05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территорий, </a:t>
            </a:r>
            <a:r>
              <a:rPr sz="105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 </a:t>
            </a: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историческое, </a:t>
            </a:r>
            <a:r>
              <a:rPr sz="10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культовое, </a:t>
            </a:r>
            <a:r>
              <a:rPr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культурное </a:t>
            </a:r>
            <a:r>
              <a:rPr sz="105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z="105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природоохранное значение, </a:t>
            </a:r>
            <a:r>
              <a:rPr sz="105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мест </a:t>
            </a:r>
            <a:r>
              <a:rPr sz="105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захоронений</a:t>
            </a:r>
            <a:r>
              <a:rPr lang="ru-RU" sz="105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405" marR="7620" indent="-179705" algn="just">
              <a:buAutoNum type="arabicPeriod"/>
              <a:tabLst>
                <a:tab pos="257175" algn="l"/>
              </a:tabLst>
            </a:pP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sz="105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юридической помощи </a:t>
            </a: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0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безвозмездной</a:t>
            </a:r>
            <a:r>
              <a:rPr sz="1050" spc="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05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льготной </a:t>
            </a: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гражданам </a:t>
            </a:r>
            <a:r>
              <a:rPr sz="105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некоммерческим  организациям </a:t>
            </a:r>
            <a:r>
              <a:rPr sz="105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просвещение </a:t>
            </a:r>
            <a:r>
              <a:rPr sz="105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населения, деятельность </a:t>
            </a:r>
            <a:r>
              <a:rPr sz="105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защите прав </a:t>
            </a:r>
            <a:r>
              <a:rPr sz="105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05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 человека </a:t>
            </a:r>
            <a:r>
              <a:rPr sz="105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050" spc="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</a:t>
            </a:r>
            <a:r>
              <a:rPr lang="ru-RU" sz="105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9230" indent="-176530" algn="just">
              <a:buAutoNum type="arabicPeriod"/>
              <a:tabLst>
                <a:tab pos="189865" algn="l"/>
              </a:tabLst>
            </a:pPr>
            <a:r>
              <a:rPr lang="ru-RU" sz="105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социально опасных форм поведения граждан, участие в профилактике безнадзорности и правонарушений </a:t>
            </a:r>
            <a:r>
              <a:rPr lang="ru-RU" sz="1050" spc="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</a:t>
            </a:r>
            <a:r>
              <a:rPr lang="ru-RU" sz="105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405" marR="5080" indent="-179705" algn="just">
              <a:buAutoNum type="arabicPeriod"/>
              <a:tabLst>
                <a:tab pos="290195" algn="l"/>
                <a:tab pos="290830" algn="l"/>
                <a:tab pos="1838325" algn="l"/>
                <a:tab pos="3028950" algn="l"/>
                <a:tab pos="3261995" algn="l"/>
                <a:tab pos="3825875" algn="l"/>
                <a:tab pos="4970780" algn="l"/>
                <a:tab pos="5200650" algn="l"/>
                <a:tab pos="5935980" algn="l"/>
                <a:tab pos="6923405" algn="l"/>
                <a:tab pos="8625840" algn="l"/>
              </a:tabLst>
            </a:pPr>
            <a:r>
              <a:rPr lang="ru-RU" sz="105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благотворительная </a:t>
            </a:r>
            <a:r>
              <a:rPr lang="ru-RU" sz="105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а также деятельность в области организации и поддержки благотворительности и добровольчества (</a:t>
            </a:r>
            <a:r>
              <a:rPr lang="ru-RU" sz="105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волонтерства</a:t>
            </a:r>
            <a:r>
              <a:rPr lang="ru-RU" sz="105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405" marR="5080" indent="-179705" algn="just">
              <a:buFont typeface="Arial"/>
              <a:buAutoNum type="arabicPeriod"/>
              <a:tabLst>
                <a:tab pos="260350" algn="l"/>
              </a:tabLst>
            </a:pPr>
            <a:r>
              <a:rPr sz="105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</a:t>
            </a: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образования, просвещения, науки, </a:t>
            </a:r>
            <a:r>
              <a:rPr sz="10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</a:t>
            </a:r>
            <a:r>
              <a:rPr sz="1050" spc="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искусства, </a:t>
            </a: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здравоохранения,  </a:t>
            </a:r>
            <a:r>
              <a:rPr sz="105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и </a:t>
            </a: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</a:t>
            </a:r>
            <a:r>
              <a:rPr sz="105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</a:t>
            </a: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</a:t>
            </a:r>
            <a:r>
              <a:rPr sz="105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пропаганды </a:t>
            </a: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образа жизни, улучшения </a:t>
            </a:r>
            <a:r>
              <a:rPr sz="1050" spc="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морально-</a:t>
            </a:r>
            <a:r>
              <a:rPr sz="105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психологического </a:t>
            </a: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</a:t>
            </a:r>
            <a:r>
              <a:rPr sz="105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физической </a:t>
            </a:r>
            <a:r>
              <a:rPr sz="105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</a:t>
            </a:r>
            <a:r>
              <a:rPr sz="105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спорта и содействие указанной  </a:t>
            </a: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а также содействие духовному развитию</a:t>
            </a:r>
            <a:r>
              <a:rPr sz="1050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</a:t>
            </a:r>
            <a:r>
              <a:rPr lang="ru-RU" sz="105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6225" indent="-263525" algn="just">
              <a:buAutoNum type="arabicPeriod"/>
              <a:tabLst>
                <a:tab pos="276860" algn="l"/>
              </a:tabLst>
            </a:pP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 обществе </a:t>
            </a:r>
            <a:r>
              <a:rPr sz="105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нетерпимости </a:t>
            </a: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коррупционному</a:t>
            </a:r>
            <a:r>
              <a:rPr sz="105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поведению</a:t>
            </a:r>
            <a:r>
              <a:rPr lang="ru-RU" sz="105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405" marR="6985" indent="-179705" algn="just">
              <a:buAutoNum type="arabicPeriod"/>
              <a:tabLst>
                <a:tab pos="280035" algn="l"/>
              </a:tabLst>
            </a:pPr>
            <a:r>
              <a:rPr lang="ru-RU" sz="105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межнационального </a:t>
            </a:r>
            <a:r>
              <a:rPr sz="105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сотрудничества, </a:t>
            </a:r>
            <a:r>
              <a:rPr sz="105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</a:t>
            </a: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самобытности, </a:t>
            </a:r>
            <a:r>
              <a:rPr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</a:t>
            </a:r>
            <a:r>
              <a:rPr sz="105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 и </a:t>
            </a: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традиций  </a:t>
            </a:r>
            <a:r>
              <a:rPr sz="105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народов </a:t>
            </a:r>
            <a:r>
              <a:rPr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105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105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50" b="1" spc="1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405" marR="6985" indent="-179705" algn="just">
              <a:buAutoNum type="arabicPeriod"/>
              <a:tabLst>
                <a:tab pos="280035" algn="l"/>
              </a:tabLst>
            </a:pPr>
            <a:r>
              <a:rPr lang="ru-RU"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 в сфере патриотического, в том числе военно-патриотического, воспитания граждан Российской </a:t>
            </a:r>
            <a:r>
              <a:rPr lang="ru-RU" sz="105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  <a:endParaRPr lang="ru-RU" sz="1050" spc="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405" marR="6985" indent="-179705" algn="just">
              <a:buAutoNum type="arabicPeriod"/>
              <a:tabLst>
                <a:tab pos="280035" algn="l"/>
              </a:tabLst>
            </a:pPr>
            <a:r>
              <a:rPr lang="ru-RU" sz="105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поисковой работы, направленной на выявление неизвестных воинских захоронений и непогребенных останков защитников Отечества, установление имен погибших и пропавших без вести при защите </a:t>
            </a:r>
            <a:r>
              <a:rPr lang="ru-RU" sz="105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Отечества;</a:t>
            </a:r>
            <a:endParaRPr lang="ru-RU" sz="1050" spc="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405" marR="6985" indent="-179705">
              <a:buAutoNum type="arabicPeriod"/>
              <a:tabLst>
                <a:tab pos="280035" algn="l"/>
              </a:tabLst>
            </a:pPr>
            <a:r>
              <a:rPr lang="ru-RU" sz="105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</a:t>
            </a:r>
            <a:r>
              <a:rPr lang="ru-RU"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профилактике и (или) тушении пожаров и проведении аварийно-спасательных </a:t>
            </a:r>
            <a:r>
              <a:rPr lang="ru-RU" sz="105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работ;</a:t>
            </a:r>
          </a:p>
          <a:p>
            <a:pPr marL="192405" marR="6985" indent="-179705">
              <a:buAutoNum type="arabicPeriod"/>
              <a:tabLst>
                <a:tab pos="280035" algn="l"/>
              </a:tabLst>
            </a:pPr>
            <a:r>
              <a:rPr lang="ru-RU" sz="105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</a:t>
            </a:r>
            <a:r>
              <a:rPr lang="ru-RU"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культурная адаптация и интеграция мигрантов</a:t>
            </a:r>
            <a:r>
              <a:rPr lang="ru-RU" sz="105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92405" marR="6985" indent="-179705">
              <a:buAutoNum type="arabicPeriod"/>
              <a:tabLst>
                <a:tab pos="280035" algn="l"/>
              </a:tabLst>
            </a:pPr>
            <a:r>
              <a:rPr lang="ru-RU" sz="105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медицинской реабилитации и социальной реабилитации, социальной и трудовой реинтеграции лиц, осуществляющих незаконное потребление наркотических средств или психотропных веществ</a:t>
            </a:r>
            <a:r>
              <a:rPr lang="ru-RU" sz="105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92405" marR="6985" indent="-179705">
              <a:buAutoNum type="arabicPeriod"/>
              <a:tabLst>
                <a:tab pos="280035" algn="l"/>
              </a:tabLst>
            </a:pPr>
            <a:r>
              <a:rPr lang="ru-RU" sz="105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мобильности трудовых ресурсов</a:t>
            </a:r>
            <a:r>
              <a:rPr lang="ru-RU" sz="105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92405" marR="6985" indent="-179705">
              <a:buAutoNum type="arabicPeriod"/>
              <a:tabLst>
                <a:tab pos="280035" algn="l"/>
              </a:tabLst>
            </a:pPr>
            <a:r>
              <a:rPr lang="ru-RU" sz="105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увековечение памяти жертв политических </a:t>
            </a:r>
            <a:r>
              <a:rPr lang="ru-RU" sz="105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репрессий;</a:t>
            </a:r>
          </a:p>
          <a:p>
            <a:pPr marL="192405" marR="6985" indent="-179705">
              <a:buAutoNum type="arabicPeriod"/>
              <a:tabLst>
                <a:tab pos="280035" algn="l"/>
              </a:tabLst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межмуниципального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сотрудничества;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405" marR="6985" indent="-179705">
              <a:buAutoNum type="arabicPeriod"/>
              <a:tabLst>
                <a:tab pos="280035" algn="l"/>
              </a:tabLst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985">
              <a:tabLst>
                <a:tab pos="280035" algn="l"/>
              </a:tabLst>
            </a:pP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4678" y="609600"/>
            <a:ext cx="86868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R="130175" algn="ctr">
              <a:lnSpc>
                <a:spcPct val="100000"/>
              </a:lnSpc>
            </a:pPr>
            <a:r>
              <a:rPr lang="ru-RU"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1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контрактной системе распространяется </a:t>
            </a:r>
            <a:r>
              <a:rPr lang="ru-RU" sz="1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ориентированные </a:t>
            </a:r>
            <a:r>
              <a:rPr lang="ru-RU" sz="1400" b="1" spc="-1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некоммерческие организации</a:t>
            </a:r>
            <a:r>
              <a:rPr lang="ru-RU" sz="1400" b="1" spc="-4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</a:t>
            </a:r>
            <a:r>
              <a:rPr lang="ru-RU"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СОНКО, </a:t>
            </a:r>
            <a:r>
              <a:rPr lang="ru-RU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учредителями которых являются </a:t>
            </a:r>
            <a:r>
              <a:rPr lang="ru-RU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РФ, </a:t>
            </a:r>
            <a:r>
              <a:rPr lang="ru-RU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РФ или муниципальные  образования), осуществляющие в </a:t>
            </a:r>
            <a:r>
              <a:rPr lang="ru-RU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учредительными </a:t>
            </a:r>
            <a:r>
              <a:rPr lang="ru-RU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документами виды  </a:t>
            </a:r>
            <a:r>
              <a:rPr lang="ru-RU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предусмотренные </a:t>
            </a:r>
            <a:r>
              <a:rPr lang="ru-RU" sz="1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ч.1 </a:t>
            </a:r>
            <a:r>
              <a:rPr lang="ru-RU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ст.31.1 </a:t>
            </a:r>
            <a:r>
              <a:rPr lang="ru-RU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от </a:t>
            </a:r>
            <a:r>
              <a:rPr lang="ru-RU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января </a:t>
            </a:r>
            <a:r>
              <a:rPr lang="ru-RU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1996 </a:t>
            </a:r>
            <a:r>
              <a:rPr lang="ru-RU"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</a:t>
            </a:r>
            <a:r>
              <a:rPr lang="ru-RU" sz="1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 </a:t>
            </a:r>
            <a:r>
              <a:rPr lang="ru-RU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некоммерческих</a:t>
            </a:r>
            <a:r>
              <a:rPr lang="ru-RU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</a:t>
            </a:r>
            <a:r>
              <a:rPr lang="ru-RU" sz="1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130" y="132522"/>
            <a:ext cx="8630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такие</a:t>
            </a:r>
            <a:r>
              <a:rPr lang="ru-RU" sz="20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ориентированные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некоммерческие организации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1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ts val="1310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4579" y="156550"/>
            <a:ext cx="8514841" cy="786113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70205" algn="ctr">
              <a:lnSpc>
                <a:spcPct val="100000"/>
              </a:lnSpc>
            </a:pPr>
            <a:r>
              <a:rPr sz="2400" spc="1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рассчитать </a:t>
            </a:r>
            <a:r>
              <a:rPr sz="2400" spc="-2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</a:t>
            </a:r>
            <a:r>
              <a:rPr sz="2400" spc="-1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</a:t>
            </a:r>
            <a:r>
              <a:rPr sz="2400" spc="-15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</a:t>
            </a:r>
            <a:r>
              <a:rPr lang="ru-RU" sz="2400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целей </a:t>
            </a:r>
            <a:r>
              <a:rPr lang="ru-RU" sz="2400" spc="-5" dirty="0">
                <a:solidFill>
                  <a:srgbClr val="0940F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400" spc="-5" dirty="0" smtClean="0">
                <a:solidFill>
                  <a:srgbClr val="0940F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30 </a:t>
            </a:r>
            <a:r>
              <a:rPr lang="ru-RU" sz="2400" spc="-5" dirty="0">
                <a:solidFill>
                  <a:srgbClr val="0940F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</a:t>
            </a:r>
            <a:r>
              <a:rPr lang="ru-RU" sz="2400" spc="-5" dirty="0" smtClean="0">
                <a:solidFill>
                  <a:srgbClr val="0940F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контрактной системе</a:t>
            </a:r>
            <a:endParaRPr sz="2400" dirty="0">
              <a:solidFill>
                <a:srgbClr val="0940F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4333494"/>
            <a:ext cx="8735060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4490" algn="l"/>
                <a:tab pos="854075" algn="l"/>
                <a:tab pos="2326640" algn="l"/>
                <a:tab pos="3188970" algn="l"/>
                <a:tab pos="4487545" algn="l"/>
                <a:tab pos="5473700" algn="l"/>
                <a:tab pos="6373495" algn="l"/>
                <a:tab pos="7647305" algn="l"/>
              </a:tabLst>
            </a:pPr>
            <a:endParaRPr lang="ru-RU" sz="1400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64490" algn="l"/>
                <a:tab pos="854075" algn="l"/>
                <a:tab pos="2326640" algn="l"/>
                <a:tab pos="3188970" algn="l"/>
                <a:tab pos="4487545" algn="l"/>
                <a:tab pos="5473700" algn="l"/>
                <a:tab pos="6373495" algn="l"/>
                <a:tab pos="7647305" algn="l"/>
              </a:tabLst>
            </a:pPr>
            <a:endParaRPr lang="ru-RU" sz="1400" spc="-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64490" algn="l"/>
                <a:tab pos="854075" algn="l"/>
                <a:tab pos="2326640" algn="l"/>
                <a:tab pos="3188970" algn="l"/>
                <a:tab pos="4487545" algn="l"/>
                <a:tab pos="5473700" algn="l"/>
                <a:tab pos="6373495" algn="l"/>
                <a:tab pos="7647305" algn="l"/>
              </a:tabLst>
            </a:pPr>
            <a:endParaRPr lang="ru-RU" sz="1400" spc="-5" dirty="0" smtClean="0">
              <a:latin typeface="Arial"/>
              <a:cs typeface="Arial"/>
            </a:endParaRPr>
          </a:p>
          <a:p>
            <a:pPr marL="12700">
              <a:tabLst>
                <a:tab pos="364490" algn="l"/>
                <a:tab pos="854075" algn="l"/>
                <a:tab pos="2326640" algn="l"/>
                <a:tab pos="3188970" algn="l"/>
                <a:tab pos="4487545" algn="l"/>
                <a:tab pos="5473700" algn="l"/>
                <a:tab pos="6373495" algn="l"/>
                <a:tab pos="7647305" algn="l"/>
              </a:tabLst>
            </a:pPr>
            <a:endParaRPr lang="ru-RU" sz="1400" spc="-5" dirty="0" smtClean="0">
              <a:latin typeface="Arial"/>
              <a:cs typeface="Arial"/>
            </a:endParaRPr>
          </a:p>
          <a:p>
            <a:pPr marL="12700">
              <a:tabLst>
                <a:tab pos="364490" algn="l"/>
                <a:tab pos="854075" algn="l"/>
                <a:tab pos="2326640" algn="l"/>
                <a:tab pos="3188970" algn="l"/>
                <a:tab pos="4487545" algn="l"/>
                <a:tab pos="5473700" algn="l"/>
                <a:tab pos="6373495" algn="l"/>
                <a:tab pos="7647305" algn="l"/>
              </a:tabLst>
            </a:pPr>
            <a:endParaRPr lang="ru-RU" sz="1400" spc="-5" dirty="0" smtClean="0">
              <a:latin typeface="Arial"/>
              <a:cs typeface="Arial"/>
            </a:endParaRPr>
          </a:p>
          <a:p>
            <a:pPr marL="12700">
              <a:tabLst>
                <a:tab pos="364490" algn="l"/>
                <a:tab pos="854075" algn="l"/>
                <a:tab pos="2326640" algn="l"/>
                <a:tab pos="3188970" algn="l"/>
                <a:tab pos="4487545" algn="l"/>
                <a:tab pos="5473700" algn="l"/>
                <a:tab pos="6373495" algn="l"/>
                <a:tab pos="7647305" algn="l"/>
              </a:tabLst>
            </a:pPr>
            <a:endParaRPr lang="ru-RU" sz="1400" spc="-5" dirty="0">
              <a:latin typeface="Arial"/>
              <a:cs typeface="Arial"/>
            </a:endParaRPr>
          </a:p>
          <a:p>
            <a:pPr marL="12700">
              <a:tabLst>
                <a:tab pos="364490" algn="l"/>
                <a:tab pos="854075" algn="l"/>
                <a:tab pos="2326640" algn="l"/>
                <a:tab pos="3188970" algn="l"/>
                <a:tab pos="4487545" algn="l"/>
                <a:tab pos="5473700" algn="l"/>
                <a:tab pos="6373495" algn="l"/>
                <a:tab pos="7647305" algn="l"/>
              </a:tabLst>
            </a:pPr>
            <a:endParaRPr lang="ru-RU" sz="1400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64490" algn="l"/>
                <a:tab pos="854075" algn="l"/>
                <a:tab pos="2326640" algn="l"/>
                <a:tab pos="3188970" algn="l"/>
                <a:tab pos="4487545" algn="l"/>
                <a:tab pos="5473700" algn="l"/>
                <a:tab pos="6373495" algn="l"/>
                <a:tab pos="7647305" algn="l"/>
              </a:tabLst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558" y="2709847"/>
            <a:ext cx="8382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определении </a:t>
            </a:r>
            <a:r>
              <a:rPr lang="ru-RU"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 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СМП 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СОНКО 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 </a:t>
            </a:r>
            <a:r>
              <a:rPr lang="ru-RU"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расчета </a:t>
            </a:r>
            <a:r>
              <a:rPr lang="ru-RU"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%), </a:t>
            </a:r>
            <a:r>
              <a:rPr lang="ru-RU"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 </a:t>
            </a:r>
            <a:r>
              <a:rPr lang="ru-RU" sz="1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совокупного </a:t>
            </a:r>
            <a:r>
              <a:rPr lang="ru-RU" sz="16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годового объема </a:t>
            </a:r>
            <a:r>
              <a:rPr lang="ru-RU" sz="1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 </a:t>
            </a:r>
            <a:r>
              <a:rPr lang="ru-RU" sz="16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включаются</a:t>
            </a:r>
            <a:r>
              <a:rPr lang="ru-RU" sz="1600" b="1" spc="3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обороны страны и безопасности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государства;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предоставлению кредитов;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(подрядчика,  исполнителя)  в  соответствии  с  частью  1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93 Закона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контрактной системе,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закупок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пунктами 25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статьи 93 Закона 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контрактной системе;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использования атомной энергии;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осуществлении которых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закрытые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определения поставщиков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(подрядчиков, исполнителей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осуществляемые в случаях, установленных Правительством Российской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41558" y="1037878"/>
            <a:ext cx="8382000" cy="160020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Совокупный годовой объем закупок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утвержденный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соответствующий финансовый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финансового обеспечения для осуществления  заказчиком закупок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Федеральным законом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№44-ФЗ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 числе для оплаты контрактов, заключенных до начала указанного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года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подлежащих оплате в указанном финансовом году </a:t>
            </a:r>
            <a:r>
              <a:rPr lang="ru-RU" dirty="0">
                <a:solidFill>
                  <a:srgbClr val="094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(п.16 </a:t>
            </a:r>
            <a:r>
              <a:rPr lang="ru-RU" dirty="0" smtClean="0">
                <a:solidFill>
                  <a:srgbClr val="094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ч.1 ст</a:t>
            </a:r>
            <a:r>
              <a:rPr lang="ru-RU" dirty="0">
                <a:solidFill>
                  <a:srgbClr val="094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 Закона о </a:t>
            </a:r>
            <a:r>
              <a:rPr lang="ru-RU" dirty="0" smtClean="0">
                <a:solidFill>
                  <a:srgbClr val="094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контрактной системе)  </a:t>
            </a:r>
            <a:endParaRPr lang="ru-RU" dirty="0">
              <a:solidFill>
                <a:srgbClr val="0940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1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ts val="1310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158" y="144500"/>
            <a:ext cx="8665210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500"/>
              </a:lnSpc>
            </a:pPr>
            <a:r>
              <a:rPr sz="2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</a:t>
            </a:r>
            <a:r>
              <a:rPr sz="2100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преимуществ </a:t>
            </a:r>
            <a:r>
              <a:rPr sz="2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СМП</a:t>
            </a:r>
            <a:r>
              <a:rPr sz="2100" spc="-3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(СОНКО</a:t>
            </a:r>
            <a:r>
              <a:rPr sz="21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закупки «для»</a:t>
            </a:r>
            <a:endParaRPr sz="2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6702" y="2342514"/>
            <a:ext cx="0" cy="1598295"/>
          </a:xfrm>
          <a:custGeom>
            <a:avLst/>
            <a:gdLst/>
            <a:ahLst/>
            <a:cxnLst/>
            <a:rect l="l" t="t" r="r" b="b"/>
            <a:pathLst>
              <a:path h="1598295">
                <a:moveTo>
                  <a:pt x="0" y="0"/>
                </a:moveTo>
                <a:lnTo>
                  <a:pt x="0" y="159816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9048368" y="2342514"/>
            <a:ext cx="0" cy="1598295"/>
          </a:xfrm>
          <a:custGeom>
            <a:avLst/>
            <a:gdLst/>
            <a:ahLst/>
            <a:cxnLst/>
            <a:rect l="l" t="t" r="r" b="b"/>
            <a:pathLst>
              <a:path h="1598295">
                <a:moveTo>
                  <a:pt x="0" y="0"/>
                </a:moveTo>
                <a:lnTo>
                  <a:pt x="0" y="159816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TextBox 29"/>
          <p:cNvSpPr txBox="1"/>
          <p:nvPr/>
        </p:nvSpPr>
        <p:spPr>
          <a:xfrm>
            <a:off x="408793" y="859065"/>
            <a:ext cx="841317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Н(М)Ц контракта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должна превышать 20 млн. рублей;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контрактов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СМП и СОНКО –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7 рабочих дней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даты подписания документа 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приемке;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закупках среди СМП и СОНКО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обеспечения исполнения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 устанавливается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цены, по которой заключается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возврата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заказчиком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исполнения контракта (денежных средств), при закупках среди СМП и СОНКО,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должен превышать 15 дней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даты исполнения поставщиком (подрядчиком, исполнителем) обязательств, предусмотренных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контрактом;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закупках среди СМП и СОНКО участник освобождается от предоставления обеспечения исполнения контракта, если предоставит до заключения контракта информацию из реестра контрактов, подтверждающую исполнение таким участником (без учета правопреемства) в течение 3 лет до даты подачи заявки 3 контрактов, исполненных без применения неустоек (штрафов, пеней). При этом сумма цен таких контрактов должна составлять не меньше начальной (максимальной) цены контракта, указанной в извещении 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301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653524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890" marR="5080" algn="ctr">
              <a:lnSpc>
                <a:spcPct val="100000"/>
              </a:lnSpc>
            </a:pP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предоставления преимуществ СМП</a:t>
            </a:r>
            <a:r>
              <a:rPr sz="2400" spc="-7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(СОНКО):  </a:t>
            </a:r>
            <a:r>
              <a:rPr sz="24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</a:t>
            </a:r>
            <a:r>
              <a:rPr sz="2400" i="1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4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требованием привлечения </a:t>
            </a:r>
            <a:r>
              <a:rPr sz="2400" i="1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соисполнителей  </a:t>
            </a:r>
            <a:r>
              <a:rPr sz="24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(субподрядчиков) </a:t>
            </a:r>
            <a:r>
              <a:rPr sz="2400" i="1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«из</a:t>
            </a:r>
            <a:r>
              <a:rPr sz="2400" i="1" spc="-5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spc="-5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числа»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7418" y="2895600"/>
            <a:ext cx="8437982" cy="303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372110" marR="5080" indent="-284480" algn="just">
              <a:lnSpc>
                <a:spcPct val="100000"/>
              </a:lnSpc>
              <a:buFont typeface="Wingdings"/>
              <a:buChar char=""/>
              <a:tabLst>
                <a:tab pos="372745" algn="l"/>
              </a:tabLst>
            </a:pPr>
            <a:r>
              <a:rPr sz="1800" u="heavy" spc="-450" dirty="0">
                <a:latin typeface="Times New Roman"/>
                <a:cs typeface="Times New Roman"/>
              </a:rPr>
              <a:t> </a:t>
            </a:r>
            <a:r>
              <a:rPr sz="1800" b="1" u="heavy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</a:t>
            </a:r>
            <a:r>
              <a:rPr sz="1800" b="1" u="heav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800" b="1" u="heavy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привлечении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исполнению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контрактов субподрядчиков,  соисполнителей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СМП,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СОНКО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предусмотренном </a:t>
            </a:r>
            <a:r>
              <a:rPr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ч.5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ст.30</a:t>
            </a:r>
            <a:r>
              <a:rPr lang="ru-RU" sz="180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Закона о контрактной системе</a:t>
            </a:r>
            <a:r>
              <a:rPr sz="180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b="1" u="heavy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включается </a:t>
            </a:r>
            <a:r>
              <a:rPr sz="1800" b="1" u="heav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1" u="heavy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heavy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</a:t>
            </a:r>
            <a:r>
              <a:rPr sz="1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2110" marR="6985" indent="-28448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72745" algn="l"/>
              </a:tabLst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включено обязательное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гражданско-правовой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поставщиков </a:t>
            </a: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(подрядчиков,  исполнителей)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неисполнение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привлечении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исполнению</a:t>
            </a:r>
            <a:r>
              <a:rPr lang="ru-RU"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контракта субподрядчиков, соисполнителей из числа СМП, СОНКО.</a:t>
            </a:r>
          </a:p>
          <a:p>
            <a:pPr marL="372110" marR="6985" indent="-28448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72745" algn="l"/>
              </a:tabLst>
            </a:pPr>
            <a:r>
              <a:rPr lang="ru-RU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указывается объем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процентном выражении - </a:t>
            </a:r>
            <a:r>
              <a:rPr lang="ru-RU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5% 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цены </a:t>
            </a:r>
            <a:r>
              <a:rPr lang="ru-RU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1000" y="1371600"/>
            <a:ext cx="8577324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определении поставщика (подрядчика, исполнителя)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извещении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7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осуществлении закупки </a:t>
            </a:r>
            <a:r>
              <a:rPr lang="ru-RU" sz="17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</a:t>
            </a: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7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поставщику  </a:t>
            </a:r>
            <a:r>
              <a:rPr lang="ru-RU" sz="17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(подрядчику, </a:t>
            </a:r>
            <a:r>
              <a:rPr lang="ru-RU" sz="1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исполнителю</a:t>
            </a:r>
            <a:r>
              <a:rPr lang="ru-RU" sz="17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7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7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являющемуся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СМП или </a:t>
            </a:r>
            <a:r>
              <a:rPr lang="ru-RU" sz="17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17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НКО</a:t>
            </a:r>
            <a:r>
              <a:rPr lang="ru-RU" sz="1700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7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привлечении </a:t>
            </a: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7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исполнению </a:t>
            </a:r>
            <a:r>
              <a:rPr lang="ru-RU" sz="17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 </a:t>
            </a:r>
            <a:r>
              <a:rPr lang="ru-RU" sz="17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субподрядчиков,  соисполнителей </a:t>
            </a: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числа </a:t>
            </a:r>
            <a:r>
              <a:rPr lang="ru-RU" sz="17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СМП, </a:t>
            </a:r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1700" b="1" spc="-2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НКО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3868</TotalTime>
  <Words>1474</Words>
  <Application>Microsoft Office PowerPoint</Application>
  <PresentationFormat>Экран (4:3)</PresentationFormat>
  <Paragraphs>96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Презентация PowerPoint</vt:lpstr>
      <vt:lpstr>Преимущества (преференции) в закупках</vt:lpstr>
      <vt:lpstr>Презентация PowerPoint</vt:lpstr>
      <vt:lpstr>Презентация PowerPoint</vt:lpstr>
      <vt:lpstr>Участник закупки должен находиться  в Едином реестре субъектов малого и среднего предпринимательства</vt:lpstr>
      <vt:lpstr>Презентация PowerPoint</vt:lpstr>
      <vt:lpstr>Как рассчитать годовой объем закупок для целей ст. 30 Закона о контрактной системе</vt:lpstr>
      <vt:lpstr>Механизм предоставления преимуществ СМП (СОНКО)  при проведении закупки «для»</vt:lpstr>
      <vt:lpstr>Механизм предоставления преимуществ СМП (СОНКО):  закупка с требованием привлечения соисполнителей  (субподрядчиков) «из числа»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Шубина Надежда Александровна</cp:lastModifiedBy>
  <cp:revision>189</cp:revision>
  <cp:lastPrinted>2020-01-21T09:41:21Z</cp:lastPrinted>
  <dcterms:created xsi:type="dcterms:W3CDTF">2017-05-30T07:41:05Z</dcterms:created>
  <dcterms:modified xsi:type="dcterms:W3CDTF">2025-01-31T09:39:12Z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2014-10-21T00:00:00Z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2017-05-30T00:00:00Z</vt:filetime>
  </property>
</Properties>
</file>