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360"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3FA97DC-685D-4CFA-9752-C470DECAA812}" type="datetimeFigureOut">
              <a:rPr lang="ru-RU" smtClean="0"/>
              <a:t>17.07.2023</a:t>
            </a:fld>
            <a:endParaRPr lang="ru-RU"/>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F4C2F1B7-AC9E-40A8-92D4-103F2948B0E6}" type="slidenum">
              <a:rPr lang="ru-RU" smtClean="0"/>
              <a:t>‹#›</a:t>
            </a:fld>
            <a:endParaRPr lang="ru-RU"/>
          </a:p>
        </p:txBody>
      </p:sp>
    </p:spTree>
    <p:extLst>
      <p:ext uri="{BB962C8B-B14F-4D97-AF65-F5344CB8AC3E}">
        <p14:creationId xmlns:p14="http://schemas.microsoft.com/office/powerpoint/2010/main" val="297318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3FA97DC-685D-4CFA-9752-C470DECAA812}" type="datetimeFigureOut">
              <a:rPr lang="ru-RU" smtClean="0"/>
              <a:t>17.07.2023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C2F1B7-AC9E-40A8-92D4-103F2948B0E6}" type="slidenum">
              <a:rPr lang="ru-RU" smtClean="0"/>
              <a:t>‹#›</a:t>
            </a:fld>
            <a:endParaRPr lang="ru-RU"/>
          </a:p>
        </p:txBody>
      </p:sp>
    </p:spTree>
    <p:extLst>
      <p:ext uri="{BB962C8B-B14F-4D97-AF65-F5344CB8AC3E}">
        <p14:creationId xmlns:p14="http://schemas.microsoft.com/office/powerpoint/2010/main" val="365722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3FA97DC-685D-4CFA-9752-C470DECAA812}" type="datetimeFigureOut">
              <a:rPr lang="ru-RU" smtClean="0"/>
              <a:t>17.07.2023</a:t>
            </a:fld>
            <a:endParaRPr lang="ru-RU"/>
          </a:p>
        </p:txBody>
      </p:sp>
      <p:sp>
        <p:nvSpPr>
          <p:cNvPr id="5" name="Footer Placeholder 4"/>
          <p:cNvSpPr>
            <a:spLocks noGrp="1"/>
          </p:cNvSpPr>
          <p:nvPr>
            <p:ph type="ftr" sz="quarter" idx="11"/>
          </p:nvPr>
        </p:nvSpPr>
        <p:spPr>
          <a:xfrm>
            <a:off x="774923" y="5951811"/>
            <a:ext cx="7896279" cy="365125"/>
          </a:xfrm>
        </p:spPr>
        <p:txBody>
          <a:bodyPr/>
          <a:lstStyle/>
          <a:p>
            <a:endParaRPr lang="ru-RU"/>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F4C2F1B7-AC9E-40A8-92D4-103F2948B0E6}" type="slidenum">
              <a:rPr lang="ru-RU" smtClean="0"/>
              <a:t>‹#›</a:t>
            </a:fld>
            <a:endParaRPr lang="ru-RU"/>
          </a:p>
        </p:txBody>
      </p:sp>
    </p:spTree>
    <p:extLst>
      <p:ext uri="{BB962C8B-B14F-4D97-AF65-F5344CB8AC3E}">
        <p14:creationId xmlns:p14="http://schemas.microsoft.com/office/powerpoint/2010/main" val="364203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3FA97DC-685D-4CFA-9752-C470DECAA812}" type="datetimeFigureOut">
              <a:rPr lang="ru-RU" smtClean="0"/>
              <a:t>17.07.2023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558300" y="5956137"/>
            <a:ext cx="1052508" cy="365125"/>
          </a:xfrm>
        </p:spPr>
        <p:txBody>
          <a:bodyPr/>
          <a:lstStyle/>
          <a:p>
            <a:fld id="{F4C2F1B7-AC9E-40A8-92D4-103F2948B0E6}" type="slidenum">
              <a:rPr lang="ru-RU" smtClean="0"/>
              <a:t>‹#›</a:t>
            </a:fld>
            <a:endParaRPr lang="ru-RU"/>
          </a:p>
        </p:txBody>
      </p:sp>
    </p:spTree>
    <p:extLst>
      <p:ext uri="{BB962C8B-B14F-4D97-AF65-F5344CB8AC3E}">
        <p14:creationId xmlns:p14="http://schemas.microsoft.com/office/powerpoint/2010/main" val="222253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3FA97DC-685D-4CFA-9752-C470DECAA812}" type="datetimeFigureOut">
              <a:rPr lang="ru-RU" smtClean="0"/>
              <a:t>17.07.2023</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4C2F1B7-AC9E-40A8-92D4-103F2948B0E6}" type="slidenum">
              <a:rPr lang="ru-RU" smtClean="0"/>
              <a:t>‹#›</a:t>
            </a:fld>
            <a:endParaRPr lang="ru-RU"/>
          </a:p>
        </p:txBody>
      </p:sp>
    </p:spTree>
    <p:extLst>
      <p:ext uri="{BB962C8B-B14F-4D97-AF65-F5344CB8AC3E}">
        <p14:creationId xmlns:p14="http://schemas.microsoft.com/office/powerpoint/2010/main" val="953395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3FA97DC-685D-4CFA-9752-C470DECAA812}" type="datetimeFigureOut">
              <a:rPr lang="ru-RU" smtClean="0"/>
              <a:t>17.07.2023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C2F1B7-AC9E-40A8-92D4-103F2948B0E6}" type="slidenum">
              <a:rPr lang="ru-RU" smtClean="0"/>
              <a:t>‹#›</a:t>
            </a:fld>
            <a:endParaRPr lang="ru-RU"/>
          </a:p>
        </p:txBody>
      </p:sp>
    </p:spTree>
    <p:extLst>
      <p:ext uri="{BB962C8B-B14F-4D97-AF65-F5344CB8AC3E}">
        <p14:creationId xmlns:p14="http://schemas.microsoft.com/office/powerpoint/2010/main" val="62347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3FA97DC-685D-4CFA-9752-C470DECAA812}" type="datetimeFigureOut">
              <a:rPr lang="ru-RU" smtClean="0"/>
              <a:t>17.07.2023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C2F1B7-AC9E-40A8-92D4-103F2948B0E6}" type="slidenum">
              <a:rPr lang="ru-RU" smtClean="0"/>
              <a:t>‹#›</a:t>
            </a:fld>
            <a:endParaRPr lang="ru-RU"/>
          </a:p>
        </p:txBody>
      </p:sp>
    </p:spTree>
    <p:extLst>
      <p:ext uri="{BB962C8B-B14F-4D97-AF65-F5344CB8AC3E}">
        <p14:creationId xmlns:p14="http://schemas.microsoft.com/office/powerpoint/2010/main" val="3599685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3FA97DC-685D-4CFA-9752-C470DECAA812}" type="datetimeFigureOut">
              <a:rPr lang="ru-RU" smtClean="0"/>
              <a:t>17.07.2023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C2F1B7-AC9E-40A8-92D4-103F2948B0E6}" type="slidenum">
              <a:rPr lang="ru-RU" smtClean="0"/>
              <a:t>‹#›</a:t>
            </a:fld>
            <a:endParaRPr lang="ru-RU"/>
          </a:p>
        </p:txBody>
      </p:sp>
    </p:spTree>
    <p:extLst>
      <p:ext uri="{BB962C8B-B14F-4D97-AF65-F5344CB8AC3E}">
        <p14:creationId xmlns:p14="http://schemas.microsoft.com/office/powerpoint/2010/main" val="90767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A97DC-685D-4CFA-9752-C470DECAA812}" type="datetimeFigureOut">
              <a:rPr lang="ru-RU" smtClean="0"/>
              <a:t>17.07.2023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C2F1B7-AC9E-40A8-92D4-103F2948B0E6}" type="slidenum">
              <a:rPr lang="ru-RU" smtClean="0"/>
              <a:t>‹#›</a:t>
            </a:fld>
            <a:endParaRPr lang="ru-RU"/>
          </a:p>
        </p:txBody>
      </p:sp>
    </p:spTree>
    <p:extLst>
      <p:ext uri="{BB962C8B-B14F-4D97-AF65-F5344CB8AC3E}">
        <p14:creationId xmlns:p14="http://schemas.microsoft.com/office/powerpoint/2010/main" val="104033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3FA97DC-685D-4CFA-9752-C470DECAA812}" type="datetimeFigureOut">
              <a:rPr lang="ru-RU" smtClean="0"/>
              <a:t>17.07.2023</a:t>
            </a:fld>
            <a:endParaRPr lang="ru-RU"/>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F4C2F1B7-AC9E-40A8-92D4-103F2948B0E6}" type="slidenum">
              <a:rPr lang="ru-RU" smtClean="0"/>
              <a:t>‹#›</a:t>
            </a:fld>
            <a:endParaRPr lang="ru-RU"/>
          </a:p>
        </p:txBody>
      </p:sp>
    </p:spTree>
    <p:extLst>
      <p:ext uri="{BB962C8B-B14F-4D97-AF65-F5344CB8AC3E}">
        <p14:creationId xmlns:p14="http://schemas.microsoft.com/office/powerpoint/2010/main" val="3663726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3FA97DC-685D-4CFA-9752-C470DECAA812}" type="datetimeFigureOut">
              <a:rPr lang="ru-RU" smtClean="0"/>
              <a:t>17.07.2023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C2F1B7-AC9E-40A8-92D4-103F2948B0E6}" type="slidenum">
              <a:rPr lang="ru-RU" smtClean="0"/>
              <a:t>‹#›</a:t>
            </a:fld>
            <a:endParaRPr lang="ru-RU"/>
          </a:p>
        </p:txBody>
      </p:sp>
    </p:spTree>
    <p:extLst>
      <p:ext uri="{BB962C8B-B14F-4D97-AF65-F5344CB8AC3E}">
        <p14:creationId xmlns:p14="http://schemas.microsoft.com/office/powerpoint/2010/main" val="500736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3FA97DC-685D-4CFA-9752-C470DECAA812}" type="datetimeFigureOut">
              <a:rPr lang="ru-RU" smtClean="0"/>
              <a:t>17.07.2023</a:t>
            </a:fld>
            <a:endParaRPr lang="ru-RU"/>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RU"/>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F4C2F1B7-AC9E-40A8-92D4-103F2948B0E6}" type="slidenum">
              <a:rPr lang="ru-RU" smtClean="0"/>
              <a:t>‹#›</a:t>
            </a:fld>
            <a:endParaRPr lang="ru-RU"/>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35511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consultantplus://offline/ref=562CE02B499FCC74D656194E358C5F4F17EBC5F057D4C9B2F68E97F102AF7E75E6E0880AFE7854ECA02555F0FED12FF268BF38CD2FABEBC3T972F" TargetMode="External"/><Relationship Id="rId7" Type="http://schemas.openxmlformats.org/officeDocument/2006/relationships/hyperlink" Target="consultantplus://offline/ref=562CE02B499FCC74D656194E358C5F4F17EBC5F057D4C9B2F68E97F102AF7E75E6E0880AFE7854E8AC2555F0FED12FF268BF38CD2FABEBC3T972F" TargetMode="External"/><Relationship Id="rId2" Type="http://schemas.openxmlformats.org/officeDocument/2006/relationships/hyperlink" Target="consultantplus://offline/ref=562CE02B499FCC74D656194E358C5F4F17E2CBFC55D1C9B2F68E97F102AF7E75E6E0880AF9705EB8F46A54ACBB823CF369BF3ACA33TA7AF" TargetMode="External"/><Relationship Id="rId1" Type="http://schemas.openxmlformats.org/officeDocument/2006/relationships/slideLayout" Target="../slideLayouts/slideLayout2.xml"/><Relationship Id="rId6" Type="http://schemas.openxmlformats.org/officeDocument/2006/relationships/hyperlink" Target="consultantplus://offline/ref=562CE02B499FCC74D656194E358C5F4F17EBC5F057D4C9B2F68E97F102AF7E75E6E0880AFE7854E8AD2555F0FED12FF268BF38CD2FABEBC3T972F" TargetMode="External"/><Relationship Id="rId5" Type="http://schemas.openxmlformats.org/officeDocument/2006/relationships/hyperlink" Target="consultantplus://offline/ref=562CE02B499FCC74D656194E358C5F4F17EBC5F057D4C9B2F68E97F102AF7E75E6E0880AFE7855E4A32555F0FED12FF268BF38CD2FABEBC3T972F" TargetMode="External"/><Relationship Id="rId4" Type="http://schemas.openxmlformats.org/officeDocument/2006/relationships/hyperlink" Target="consultantplus://offline/ref=562CE02B499FCC74D656194E358C5F4F17EBC5F057D4C9B2F68E97F102AF7E75E6E0880AFE7854E8A32555F0FED12FF268BF38CD2FABEBC3T972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consultantplus://offline/ref=31F7058DA357097817B3F6A463897C38715BE824294E43313CCD1364FF1F9E07EF7C32A50B35FF650F3CCD699A28d5G" TargetMode="External"/><Relationship Id="rId2" Type="http://schemas.openxmlformats.org/officeDocument/2006/relationships/hyperlink" Target="consultantplus://offline/ref=31F7058DA357097817B3F6A463897C38715AE32E2F4E43313CCD1364FF1F9E07FD7C6AA90A33E76303769E2DCD8B767BAAE271F449653324dBG" TargetMode="External"/><Relationship Id="rId1" Type="http://schemas.openxmlformats.org/officeDocument/2006/relationships/slideLayout" Target="../slideLayouts/slideLayout2.xml"/><Relationship Id="rId4" Type="http://schemas.openxmlformats.org/officeDocument/2006/relationships/hyperlink" Target="consultantplus://offline/ref=31F7058DA357097817B3F6A463897C38715AE32E2F4E43313CCD1364FF1F9E07FD7C6AAC0C35E66E5C738B3C95877163B4E568E84B6723d2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consultantplus://offline/ref=57CDFA30C57489E6C18C48512F9883019E5D1B7190AC4D440EDA64E0116F22EC7D756B04024058843A1EF65E67DF30CFD5E757D2EDC1D2CD63C7H" TargetMode="External"/><Relationship Id="rId2" Type="http://schemas.openxmlformats.org/officeDocument/2006/relationships/hyperlink" Target="consultantplus://offline/ref=57CDFA30C57489E6C18C48512F9883019E5D1E7196A84D440EDA64E0116F22EC7D756B020B425F8E6F44E65A2E8B3BD0D3FE49D7F3C16DC1H"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consultantplus://offline/ref=90555406E3A6CD26185CD08CDEAE3350EC1E38F684BA8B63B4B61366E1F3FDF4F54DD34C1DDB5572B13A49DA9AJ7C0P" TargetMode="External"/><Relationship Id="rId2" Type="http://schemas.openxmlformats.org/officeDocument/2006/relationships/hyperlink" Target="consultantplus://offline/ref=90555406E3A6CD26185CD08CDEAE3350ED163FF086B38B63B4B61366E1F3FDF4F54DD34C1DDB5572B13A49DA9AJ7C0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B830DB-B652-916F-215B-18D0E72B4D10}"/>
              </a:ext>
            </a:extLst>
          </p:cNvPr>
          <p:cNvSpPr>
            <a:spLocks noGrp="1"/>
          </p:cNvSpPr>
          <p:nvPr>
            <p:ph type="ctrTitle"/>
          </p:nvPr>
        </p:nvSpPr>
        <p:spPr/>
        <p:txBody>
          <a:bodyPr>
            <a:normAutofit/>
          </a:bodyPr>
          <a:lstStyle/>
          <a:p>
            <a:r>
              <a:rPr lang="ru-RU" sz="2400" b="1" dirty="0"/>
              <a:t>Административная ответственность должностных лиц, осуществляющих муниципальный контроль за нарушения порядка проведения контрольных мероприятий</a:t>
            </a:r>
          </a:p>
        </p:txBody>
      </p:sp>
      <p:sp>
        <p:nvSpPr>
          <p:cNvPr id="3" name="Подзаголовок 2">
            <a:extLst>
              <a:ext uri="{FF2B5EF4-FFF2-40B4-BE49-F238E27FC236}">
                <a16:creationId xmlns:a16="http://schemas.microsoft.com/office/drawing/2014/main" id="{F3B4403D-E9DB-72F1-5E6E-DEE0CDEF3124}"/>
              </a:ext>
            </a:extLst>
          </p:cNvPr>
          <p:cNvSpPr>
            <a:spLocks noGrp="1"/>
          </p:cNvSpPr>
          <p:nvPr>
            <p:ph type="subTitle" idx="1"/>
          </p:nvPr>
        </p:nvSpPr>
        <p:spPr/>
        <p:txBody>
          <a:bodyPr/>
          <a:lstStyle/>
          <a:p>
            <a:r>
              <a:rPr lang="ru-RU" b="1" dirty="0"/>
              <a:t>Хазанов сергей  дмитриевич</a:t>
            </a:r>
            <a:r>
              <a:rPr lang="ru-RU" dirty="0"/>
              <a:t>, заведующий кафедрой административного права УрГюу  им. В.ф. яковлева</a:t>
            </a:r>
          </a:p>
        </p:txBody>
      </p:sp>
    </p:spTree>
    <p:extLst>
      <p:ext uri="{BB962C8B-B14F-4D97-AF65-F5344CB8AC3E}">
        <p14:creationId xmlns:p14="http://schemas.microsoft.com/office/powerpoint/2010/main" val="3355237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903E41-2B6B-DCEF-2FD6-C93A60EB3AB9}"/>
              </a:ext>
            </a:extLst>
          </p:cNvPr>
          <p:cNvSpPr>
            <a:spLocks noGrp="1"/>
          </p:cNvSpPr>
          <p:nvPr>
            <p:ph type="title"/>
          </p:nvPr>
        </p:nvSpPr>
        <p:spPr/>
        <p:txBody>
          <a:bodyPr>
            <a:normAutofit/>
          </a:bodyPr>
          <a:lstStyle/>
          <a:p>
            <a:r>
              <a:rPr lang="ru-RU" sz="1800" dirty="0"/>
              <a:t>Мониторинг без выданного задания признан проведением контрольного мероприятия без решения о его проведении (Постановление Верховного Суда РФ от 08.06.2020 N 9-АД20-12)</a:t>
            </a:r>
          </a:p>
        </p:txBody>
      </p:sp>
      <p:sp>
        <p:nvSpPr>
          <p:cNvPr id="3" name="Объект 2">
            <a:extLst>
              <a:ext uri="{FF2B5EF4-FFF2-40B4-BE49-F238E27FC236}">
                <a16:creationId xmlns:a16="http://schemas.microsoft.com/office/drawing/2014/main" id="{87AD7564-E165-3E9F-63F2-15AF9D779885}"/>
              </a:ext>
            </a:extLst>
          </p:cNvPr>
          <p:cNvSpPr>
            <a:spLocks noGrp="1"/>
          </p:cNvSpPr>
          <p:nvPr>
            <p:ph idx="1"/>
          </p:nvPr>
        </p:nvSpPr>
        <p:spPr>
          <a:xfrm>
            <a:off x="581192" y="2541246"/>
            <a:ext cx="11029615" cy="4168093"/>
          </a:xfrm>
        </p:spPr>
        <p:txBody>
          <a:bodyPr>
            <a:normAutofit fontScale="92500" lnSpcReduction="10000"/>
          </a:bodyPr>
          <a:lstStyle/>
          <a:p>
            <a:pPr algn="just"/>
            <a:r>
              <a:rPr lang="ru-RU" b="1" dirty="0"/>
              <a:t>Как усматривается из материалов дела, Павлова Т.В., являющаяся инспектором по основной деятельности персонала по осуществлению мониторинга муниципального казенного учреждения "Административно-техническая инспекция по благоустройству г. Нижнего Новгорода", 13.09.2018 провела мероприятие по контролю без взаимодействия с юридическим лицом (в форме мониторинга) по адресу: г. Нижний Новгород, ул. Белинского, д. 34 в отношении общества с ограниченной ответственностью "Омега-Плюс</a:t>
            </a:r>
            <a:r>
              <a:rPr lang="ru-RU" b="1" u="sng" dirty="0"/>
              <a:t>" в отсутствие задания на проведение такого мероприятия, в рамках которого осуществила взаимодействие с продавцом салона-магазина.</a:t>
            </a:r>
            <a:r>
              <a:rPr lang="ru-RU" b="1" dirty="0"/>
              <a:t> </a:t>
            </a:r>
          </a:p>
          <a:p>
            <a:pPr algn="just"/>
            <a:r>
              <a:rPr lang="ru-RU" b="1" dirty="0"/>
              <a:t>По результатам проведенного мероприятия 14.09.2018 в адрес руководителя указанной организации направлено уведомление N 5939 о приведении фасада здания, расположенного по названному выше адресу, в соответствие с концепцией от 01.08.2018, а также о демонтаже незаконно установленных рекламных конструкций в срок до 28.09.2018.</a:t>
            </a:r>
          </a:p>
          <a:p>
            <a:pPr algn="just"/>
            <a:r>
              <a:rPr lang="ru-RU" b="1" dirty="0"/>
              <a:t>Доводы жалобы о том, что Павлова Т.В. не является субъектом вменяемого административного правонарушения противоречат буквальному содержанию части 1 статьи 19.6.1 названного Кодекса, предусматривающей административную ответственность за несоблюдение, в числе иных, должностными лицами государственных или муниципальных учреждений, осуществляющих контрольные функции, требований законодательства о государственном контроле (надзоре), муниципальном контроле.</a:t>
            </a:r>
          </a:p>
          <a:p>
            <a:endParaRPr lang="ru-RU" dirty="0"/>
          </a:p>
          <a:p>
            <a:endParaRPr lang="ru-RU" dirty="0"/>
          </a:p>
        </p:txBody>
      </p:sp>
    </p:spTree>
    <p:extLst>
      <p:ext uri="{BB962C8B-B14F-4D97-AF65-F5344CB8AC3E}">
        <p14:creationId xmlns:p14="http://schemas.microsoft.com/office/powerpoint/2010/main" val="3878668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6C7F9E-4DA1-7909-FFE5-179B447BE902}"/>
              </a:ext>
            </a:extLst>
          </p:cNvPr>
          <p:cNvSpPr>
            <a:spLocks noGrp="1"/>
          </p:cNvSpPr>
          <p:nvPr>
            <p:ph type="title"/>
          </p:nvPr>
        </p:nvSpPr>
        <p:spPr/>
        <p:txBody>
          <a:bodyPr>
            <a:normAutofit/>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Проведение проверки, ранее не исключенной из плана проверок, в другое время, без внесения информации в Единый реестр проверок (Постановление Верховного Суда РФ от 19.12.2019 N 71-АД19-8)</a:t>
            </a:r>
            <a:endParaRPr lang="ru-RU" sz="2000" dirty="0"/>
          </a:p>
        </p:txBody>
      </p:sp>
      <p:sp>
        <p:nvSpPr>
          <p:cNvPr id="3" name="Объект 2">
            <a:extLst>
              <a:ext uri="{FF2B5EF4-FFF2-40B4-BE49-F238E27FC236}">
                <a16:creationId xmlns:a16="http://schemas.microsoft.com/office/drawing/2014/main" id="{2E3D21DB-6029-59A4-72F5-34AE9E268E5F}"/>
              </a:ext>
            </a:extLst>
          </p:cNvPr>
          <p:cNvSpPr>
            <a:spLocks noGrp="1"/>
          </p:cNvSpPr>
          <p:nvPr>
            <p:ph idx="1"/>
          </p:nvPr>
        </p:nvSpPr>
        <p:spPr>
          <a:xfrm>
            <a:off x="581192" y="1952216"/>
            <a:ext cx="11029615" cy="4672977"/>
          </a:xfrm>
        </p:spPr>
        <p:txBody>
          <a:bodyPr/>
          <a:lstStyle/>
          <a:p>
            <a:pPr indent="342900" algn="just">
              <a:lnSpc>
                <a:spcPct val="91000"/>
              </a:lnSpc>
              <a:spcAft>
                <a:spcPts val="5"/>
              </a:spcAft>
            </a:pP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Как усматривается из материалов дела, в период с 30 марта 2018 г. по 26 апреля 2018 г. на основании приказа и.о. председателя комитета городского хозяйства администрации городского округа "Город Калининград" от 27 марта 2018 г. N П-МЖК-1 должностным лицом отдела муниципального жилищного контроля и контроля в сфере благоустройства указанного органа проведена плановая документарная и выездная проверка товарищества собственников жилья (ТСЖ) "Согласия 13" в порядке муниципального жилищного контроля.</a:t>
            </a:r>
          </a:p>
          <a:p>
            <a:pPr indent="342900" algn="just">
              <a:lnSpc>
                <a:spcPct val="91000"/>
              </a:lnSpc>
              <a:spcBef>
                <a:spcPts val="1100"/>
              </a:spcBef>
              <a:spcAft>
                <a:spcPts val="5"/>
              </a:spcAft>
            </a:pP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По результатам проверки выявлены нарушения требований жилищного законодательства, вынесено предписание об их устранении.</a:t>
            </a:r>
          </a:p>
          <a:p>
            <a:pPr indent="342900" algn="just">
              <a:lnSpc>
                <a:spcPct val="91000"/>
              </a:lnSpc>
              <a:spcBef>
                <a:spcPts val="1100"/>
              </a:spcBef>
              <a:spcAft>
                <a:spcPts val="5"/>
              </a:spcAft>
            </a:pP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В нарушение требований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статьи 13.3</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Федерального закона N 294-ФЗ,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пунктов 13</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16</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18</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19</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20</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Правил формирования и ведения единого реестра проверок в федеральную государственную информационную систему "Единый реестр проверок" не внесена информация об указанной проверке, проведенной в отношении ТСЖ "Согласия 13":</a:t>
            </a:r>
          </a:p>
          <a:p>
            <a:endParaRPr lang="ru-RU" dirty="0"/>
          </a:p>
        </p:txBody>
      </p:sp>
    </p:spTree>
    <p:extLst>
      <p:ext uri="{BB962C8B-B14F-4D97-AF65-F5344CB8AC3E}">
        <p14:creationId xmlns:p14="http://schemas.microsoft.com/office/powerpoint/2010/main" val="647541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FA0DFA-CE60-BB31-D1F0-1E1F75CDD26A}"/>
              </a:ext>
            </a:extLst>
          </p:cNvPr>
          <p:cNvSpPr>
            <a:spLocks noGrp="1"/>
          </p:cNvSpPr>
          <p:nvPr>
            <p:ph type="title"/>
          </p:nvPr>
        </p:nvSpPr>
        <p:spPr/>
        <p:txBody>
          <a:bodyPr>
            <a:normAutofit/>
          </a:bodyPr>
          <a:lstStyle/>
          <a:p>
            <a:r>
              <a:rPr lang="ru-RU" sz="2000" dirty="0"/>
              <a:t>Срок Выездной внеплановой проверки в отношении малого предприятия, исчисляемый в часах не может превышать 10 рабочих дней </a:t>
            </a:r>
          </a:p>
        </p:txBody>
      </p:sp>
      <p:sp>
        <p:nvSpPr>
          <p:cNvPr id="3" name="Объект 2">
            <a:extLst>
              <a:ext uri="{FF2B5EF4-FFF2-40B4-BE49-F238E27FC236}">
                <a16:creationId xmlns:a16="http://schemas.microsoft.com/office/drawing/2014/main" id="{307BD10E-4F64-5F18-8B95-66224048C83B}"/>
              </a:ext>
            </a:extLst>
          </p:cNvPr>
          <p:cNvSpPr>
            <a:spLocks noGrp="1"/>
          </p:cNvSpPr>
          <p:nvPr>
            <p:ph idx="1"/>
          </p:nvPr>
        </p:nvSpPr>
        <p:spPr>
          <a:xfrm>
            <a:off x="581192" y="2180496"/>
            <a:ext cx="11029615" cy="4618601"/>
          </a:xfrm>
        </p:spPr>
        <p:txBody>
          <a:bodyPr>
            <a:normAutofit fontScale="92500" lnSpcReduction="20000"/>
          </a:bodyPr>
          <a:lstStyle/>
          <a:p>
            <a:pPr algn="just"/>
            <a:r>
              <a:rPr lang="ru-RU" b="1" dirty="0"/>
              <a:t>Из представленных материалов следует, что решением руководителя Управления Роспотребнадзора по Костромской области от 2 августа 2021 года было принято решение N 11 о проведении выездной плановой проверки в отношении ООО "</a:t>
            </a:r>
            <a:r>
              <a:rPr lang="ru-RU" b="1" dirty="0" err="1"/>
              <a:t>Тепловодоканал</a:t>
            </a:r>
            <a:r>
              <a:rPr lang="ru-RU" b="1" dirty="0"/>
              <a:t>" в рамках федерального государственного санитарно-эпидемиологического надзора в соответствии с утвержденным и согласованным с прокуратурой Костромской области планом проверок юридических лиц и индивидуальных предпринимателей на 2021 год. </a:t>
            </a:r>
          </a:p>
          <a:p>
            <a:pPr algn="just"/>
            <a:r>
              <a:rPr lang="ru-RU" b="1" dirty="0"/>
              <a:t>Выездная проверка назначена в сроки </a:t>
            </a:r>
            <a:r>
              <a:rPr lang="ru-RU" b="1" u="sng" dirty="0"/>
              <a:t>с 10 августа 2021 года на 10 рабочих дней при сроке непосредственного взаимодействия с контролируемым лицом не более 50 рабочих часов</a:t>
            </a:r>
            <a:r>
              <a:rPr lang="ru-RU" b="1" dirty="0"/>
              <a:t>. Проведение проверки поручено специалисту - эксперту Территориального отдела Управления Роспотребнадзора по Костромской области в Галичском районе К.</a:t>
            </a:r>
          </a:p>
          <a:p>
            <a:pPr algn="just"/>
            <a:r>
              <a:rPr lang="ru-RU" b="1" dirty="0"/>
              <a:t>Согласно акту выездной проверки от 2 сентября 2021 года проверка была проведена в сроки с 10 августа 2021 года 09 часов 00 минут по 2 сентября 2021 года 17 часов 00 минут. При этом, контрольные (надзорные) действия были проведены в сроки:10 августа 2021 года с 10 часов 00 минут до 16 часов 00 минут, 12 августа 2021 года - с 10 часов 00 минут до 14 часов 00 минут, 16 августа 2021 года - с 13 часов 00 минут до 17 часов 00 минут и 18 августа 2021 года с 10 часов 00 минут до 11 часов 00 минут, 2 сентября 2021 года мероприятия по подписанию и вручению акта проверки.</a:t>
            </a:r>
          </a:p>
          <a:p>
            <a:pPr algn="just"/>
            <a:r>
              <a:rPr lang="ru-RU" b="1" dirty="0"/>
              <a:t>В ходе плановой выездной проверки К. в отношении ООО "</a:t>
            </a:r>
            <a:r>
              <a:rPr lang="ru-RU" b="1" dirty="0" err="1"/>
              <a:t>Тепловодоканал</a:t>
            </a:r>
            <a:r>
              <a:rPr lang="ru-RU" b="1" dirty="0"/>
              <a:t>" было допущено нарушение части 7 статьи 73 Федерального закона от 31 июля 2020 года N 248-ФЗ "О государственном контроле (надзоре) и муниципальном контроле в Российской Федерации", проверка была проведена в период с 10 августа 2021 года по 2 сентября 2021 года, то есть с превышением установленного срока в 10 рабочих дней.</a:t>
            </a:r>
          </a:p>
          <a:p>
            <a:endParaRPr lang="ru-RU" dirty="0"/>
          </a:p>
        </p:txBody>
      </p:sp>
    </p:spTree>
    <p:extLst>
      <p:ext uri="{BB962C8B-B14F-4D97-AF65-F5344CB8AC3E}">
        <p14:creationId xmlns:p14="http://schemas.microsoft.com/office/powerpoint/2010/main" val="1400332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DDA586-C7B9-7B72-ADEB-9B922D167311}"/>
              </a:ext>
            </a:extLst>
          </p:cNvPr>
          <p:cNvSpPr>
            <a:spLocks noGrp="1"/>
          </p:cNvSpPr>
          <p:nvPr>
            <p:ph type="title"/>
          </p:nvPr>
        </p:nvSpPr>
        <p:spPr/>
        <p:txBody>
          <a:bodyPr>
            <a:normAutofit/>
          </a:bodyPr>
          <a:lstStyle/>
          <a:p>
            <a:r>
              <a:rPr lang="ru-RU" sz="2000" dirty="0"/>
              <a:t>Руководитель органа контроля признан надлежащим субъектом по части 3 статьи 19.6.1</a:t>
            </a:r>
            <a:r>
              <a:rPr lang="ru-RU" sz="1800" dirty="0">
                <a:effectLst/>
                <a:latin typeface="Calibri" panose="020F0502020204030204" pitchFamily="34" charset="0"/>
                <a:ea typeface="Calibri" panose="020F0502020204030204" pitchFamily="34" charset="0"/>
                <a:cs typeface="Times New Roman" panose="02020603050405020304" pitchFamily="18" charset="0"/>
              </a:rPr>
              <a:t> (Постановление Второго кассационного суда общей юрисдикции от 05.12.2022 по делу N 16-9012/2022)</a:t>
            </a:r>
            <a:endParaRPr lang="ru-RU" sz="2000" dirty="0"/>
          </a:p>
        </p:txBody>
      </p:sp>
      <p:sp>
        <p:nvSpPr>
          <p:cNvPr id="3" name="Объект 2">
            <a:extLst>
              <a:ext uri="{FF2B5EF4-FFF2-40B4-BE49-F238E27FC236}">
                <a16:creationId xmlns:a16="http://schemas.microsoft.com/office/drawing/2014/main" id="{EBCBA6D5-6499-1F94-B768-86DCFBFE2586}"/>
              </a:ext>
            </a:extLst>
          </p:cNvPr>
          <p:cNvSpPr>
            <a:spLocks noGrp="1"/>
          </p:cNvSpPr>
          <p:nvPr>
            <p:ph idx="1"/>
          </p:nvPr>
        </p:nvSpPr>
        <p:spPr>
          <a:xfrm>
            <a:off x="581192" y="2180496"/>
            <a:ext cx="11029615" cy="4489575"/>
          </a:xfrm>
        </p:spPr>
        <p:txBody>
          <a:bodyPr>
            <a:normAutofit/>
          </a:bodyPr>
          <a:lstStyle/>
          <a:p>
            <a:pPr algn="just"/>
            <a:r>
              <a:rPr lang="ru-RU" b="1" dirty="0"/>
              <a:t>Как следует из представленных материалов, в результате проверки прокурором выявлен факт нарушения руководителем Управления Роспотребнадзора по Костромской области К. в период с 16 июня по 10 августа 2021 года, являясь должностным лицом Управления Роспотребнадзора по Костромской области, не осуществил надлежащий контроль за исполнением приказа Управления Роспотребнадзора по Костромской области от 21.10.2019 N 77-од "О ведении Единого реестра проверок", которым определены должностные лица, ответственные за работу по формированию и ведению Единого реестра проверок, в том числе в Управлении ФИО5 и ФИО6, в ТО в &lt;адрес&gt; - ФИО7, в ТО в &lt;адрес&gt; - ФИО8, в ТО в &lt;адрес&gt; - ФИО9 и ФИО10, в результате чего не в полном объеме или несвоевременно были вынесены сведения о 12 проверках.</a:t>
            </a:r>
          </a:p>
          <a:p>
            <a:pPr algn="just"/>
            <a:r>
              <a:rPr lang="ru-RU" b="1" dirty="0"/>
              <a:t>По результатам рассмотрения материала проверки первым заместителем прокурора Костромской области Сусловым С.Л. установлено наличие нарушений, в связи с чем соответствующим постановлением от 20 мая 2022 года возбуждено дело об административном правонарушении в отношении должностного лица К.</a:t>
            </a:r>
          </a:p>
          <a:p>
            <a:endParaRPr lang="ru-RU" dirty="0"/>
          </a:p>
        </p:txBody>
      </p:sp>
    </p:spTree>
    <p:extLst>
      <p:ext uri="{BB962C8B-B14F-4D97-AF65-F5344CB8AC3E}">
        <p14:creationId xmlns:p14="http://schemas.microsoft.com/office/powerpoint/2010/main" val="3841861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C62EEB-7D6D-C8F5-DD75-6487EC2215B6}"/>
              </a:ext>
            </a:extLst>
          </p:cNvPr>
          <p:cNvSpPr>
            <a:spLocks noGrp="1"/>
          </p:cNvSpPr>
          <p:nvPr>
            <p:ph type="title"/>
          </p:nvPr>
        </p:nvSpPr>
        <p:spPr/>
        <p:txBody>
          <a:bodyPr>
            <a:normAutofit/>
          </a:bodyPr>
          <a:lstStyle/>
          <a:p>
            <a:r>
              <a:rPr lang="ru-RU" sz="2000" dirty="0"/>
              <a:t>Проведение административного расследования признано проведением проверки при отсутствии приказа (распоряжения) - </a:t>
            </a:r>
            <a:r>
              <a:rPr lang="ru-RU" sz="1800" dirty="0">
                <a:effectLst/>
                <a:latin typeface="Calibri" panose="020F0502020204030204" pitchFamily="34" charset="0"/>
                <a:ea typeface="Calibri" panose="020F0502020204030204" pitchFamily="34" charset="0"/>
                <a:cs typeface="Times New Roman" panose="02020603050405020304" pitchFamily="18" charset="0"/>
              </a:rPr>
              <a:t>Постановление Третьего кассационного суда общей юрисдикции от 29.12.2021 N 16-5110/2021 </a:t>
            </a:r>
            <a:endParaRPr lang="ru-RU" sz="2000" dirty="0"/>
          </a:p>
        </p:txBody>
      </p:sp>
      <p:sp>
        <p:nvSpPr>
          <p:cNvPr id="3" name="Объект 2">
            <a:extLst>
              <a:ext uri="{FF2B5EF4-FFF2-40B4-BE49-F238E27FC236}">
                <a16:creationId xmlns:a16="http://schemas.microsoft.com/office/drawing/2014/main" id="{7A771115-21F9-710F-6A02-FBC8759A44E6}"/>
              </a:ext>
            </a:extLst>
          </p:cNvPr>
          <p:cNvSpPr>
            <a:spLocks noGrp="1"/>
          </p:cNvSpPr>
          <p:nvPr>
            <p:ph idx="1"/>
          </p:nvPr>
        </p:nvSpPr>
        <p:spPr>
          <a:xfrm>
            <a:off x="581192" y="2180496"/>
            <a:ext cx="11029615" cy="4528844"/>
          </a:xfrm>
        </p:spPr>
        <p:txBody>
          <a:bodyPr>
            <a:normAutofit lnSpcReduction="10000"/>
          </a:bodyPr>
          <a:lstStyle/>
          <a:p>
            <a:pPr algn="just"/>
            <a:r>
              <a:rPr lang="ru-RU" b="1" dirty="0"/>
              <a:t>24 ноября 2020 г. определением главного специалиста-эксперта Управления Роспотребнадзора по Республике Карелия П. в отношении МУП "Водоканал Прионежский" возбуждено дело об административном правонарушении, ответственность за которое предусмотрена статьей 6.5 Кодекса Российской Федерации об административных правонарушениях, в связи с тем, что 20 октября 2020 г. и 10 ноября 2020 г. из разводящей сети централизованного хозяйственно-питьевого водопровода в водоразборной колонке по ул. Школьная, д. 6, в п. Новая </a:t>
            </a:r>
            <a:r>
              <a:rPr lang="ru-RU" b="1" dirty="0" err="1"/>
              <a:t>Вилга</a:t>
            </a:r>
            <a:r>
              <a:rPr lang="ru-RU" b="1" dirty="0"/>
              <a:t> Прионежского района в рамках проводимого социально-гигиенического мониторинга установлено, что отобранные пробы не соответствуют требованиям СанПиН 2.1.4.1074-01 "Питьевая вода и водоснабжение населенных мест. Питьевая вода. </a:t>
            </a:r>
          </a:p>
          <a:p>
            <a:pPr algn="just"/>
            <a:r>
              <a:rPr lang="ru-RU" b="1" dirty="0"/>
              <a:t>Определением П. от 25 ноября 2020 г. у МУП "Водоканал Прионежский" в трехдневный срок со дня получения определения истребованы документы: копия программы производственного контроля качества питьевой воды в п. Новая </a:t>
            </a:r>
            <a:r>
              <a:rPr lang="ru-RU" b="1" dirty="0" err="1"/>
              <a:t>Вилга</a:t>
            </a:r>
            <a:r>
              <a:rPr lang="ru-RU" b="1" dirty="0"/>
              <a:t>, документы, подтверждающие проведение производственного контроля качества питьевой воды</a:t>
            </a:r>
          </a:p>
          <a:p>
            <a:pPr algn="just"/>
            <a:r>
              <a:rPr lang="ru-RU" b="1" dirty="0"/>
              <a:t>Указанные действия образуют объективную сторону состава административного правонарушения, предусмотренного частью 2 статьи 19.6.1 Кодекса Российской Федерации об административных правонарушениях.</a:t>
            </a:r>
          </a:p>
          <a:p>
            <a:endParaRPr lang="ru-RU" dirty="0"/>
          </a:p>
        </p:txBody>
      </p:sp>
    </p:spTree>
    <p:extLst>
      <p:ext uri="{BB962C8B-B14F-4D97-AF65-F5344CB8AC3E}">
        <p14:creationId xmlns:p14="http://schemas.microsoft.com/office/powerpoint/2010/main" val="115582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A85FFE-D4FA-0665-561F-41A5871E8B41}"/>
              </a:ext>
            </a:extLst>
          </p:cNvPr>
          <p:cNvSpPr>
            <a:spLocks noGrp="1"/>
          </p:cNvSpPr>
          <p:nvPr>
            <p:ph type="title"/>
          </p:nvPr>
        </p:nvSpPr>
        <p:spPr/>
        <p:txBody>
          <a:bodyPr>
            <a:normAutofit/>
          </a:bodyPr>
          <a:lstStyle/>
          <a:p>
            <a:r>
              <a:rPr lang="ru-RU" sz="2400" dirty="0"/>
              <a:t>Запрос информации признан проведением внеплановой документарной проверки</a:t>
            </a:r>
          </a:p>
        </p:txBody>
      </p:sp>
      <p:sp>
        <p:nvSpPr>
          <p:cNvPr id="3" name="Объект 2">
            <a:extLst>
              <a:ext uri="{FF2B5EF4-FFF2-40B4-BE49-F238E27FC236}">
                <a16:creationId xmlns:a16="http://schemas.microsoft.com/office/drawing/2014/main" id="{354559C8-6E66-DF83-BB9F-F0FA77E79B75}"/>
              </a:ext>
            </a:extLst>
          </p:cNvPr>
          <p:cNvSpPr>
            <a:spLocks noGrp="1"/>
          </p:cNvSpPr>
          <p:nvPr>
            <p:ph idx="1"/>
          </p:nvPr>
        </p:nvSpPr>
        <p:spPr>
          <a:xfrm>
            <a:off x="581192" y="2180496"/>
            <a:ext cx="11029615" cy="4607381"/>
          </a:xfrm>
        </p:spPr>
        <p:txBody>
          <a:bodyPr>
            <a:normAutofit fontScale="85000" lnSpcReduction="20000"/>
          </a:bodyPr>
          <a:lstStyle/>
          <a:p>
            <a:pPr algn="just"/>
            <a:r>
              <a:rPr lang="ru-RU" b="1" dirty="0"/>
              <a:t>Врио заместителя руководителя Управления Роспотребнадзора по Республике Карелия Г., исполняя свои должностные обязанности по адресу: &lt;...&gt;, 23.11.2020 года в рамках рассмотрения обращения ФИО6 от 17.11.2020 года по вопросу образования свалки ТКО направила в ООО "Агроторг" запрос за исх. N 10-00-02/07-9430-2020 о представлении в срок до 09.12.2020 документов, подтверждающих право собственности (аренды) помещений магазина "Пятерочка" по адресу: &lt;...&gt;, а также документов, подтверждающих сбор, хранение и вывоз мусора и отходов, образующихся от деятельности вышеуказанного магазина (схемы размещения площадки для сбора отходов, договора, актов выполненных работ за истекший период 2020 г.). </a:t>
            </a:r>
          </a:p>
          <a:p>
            <a:pPr algn="just"/>
            <a:r>
              <a:rPr lang="ru-RU" b="1" dirty="0"/>
              <a:t>В связи с тем, что у ООО "Агроторг" была истребована документация, а не пояснения, а в ответе на обращение ФИО7 впоследствии была дана оценка соблюдению ООО "Агроторг" санитарного законодательства, Г. фактически провела внеплановую документарную проверку в отношении юридического лица в нарушение части 1 статьи 14 Федерального закона от 26.12.2008 N 294-ФЗ "О защите прав юридических лиц и индивидуальных предпринимателей при осуществлении государственного контроля (надзора) и муниципального контроля" (далее - Федеральный закон N 294-ФЗ) в отсутствие распоряжения (приказа) о проведении такой проверки.</a:t>
            </a:r>
          </a:p>
          <a:p>
            <a:pPr algn="just"/>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В ходе проведения предварительной проверки поступившей информации принимаются меры по запросу дополнительных сведений и материалов (в том числе в устном порядке) у лиц, направивших заявления и обращения, представивших информацию, проводится рассмотрение документов юридического лица, индивидуального предпринимателя, имеющихся в распоряжении органа государственного контроля (надзора), органа муниципального контроля, при необходимости проводятся мероприятия по контролю без взаимодействия с юридическими лицами, индивидуальными предпринимателями и без возложения на указанных лиц обязанности по представлению информации и исполнению требований органов государственного контроля (надзора), органов муниципального контроля. В рамках предварительной проверки у юридического лица, индивидуального предпринимателя могут быть запрошены пояснения в отношении полученной информации, но представление таких пояснений и иных документов не является обязательным.</a:t>
            </a:r>
          </a:p>
          <a:p>
            <a:pPr algn="just"/>
            <a:endParaRPr lang="ru-RU" b="1" dirty="0"/>
          </a:p>
        </p:txBody>
      </p:sp>
    </p:spTree>
    <p:extLst>
      <p:ext uri="{BB962C8B-B14F-4D97-AF65-F5344CB8AC3E}">
        <p14:creationId xmlns:p14="http://schemas.microsoft.com/office/powerpoint/2010/main" val="3600518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70B1C4-6EE9-B88F-3B49-A5B8A62F1EA8}"/>
              </a:ext>
            </a:extLst>
          </p:cNvPr>
          <p:cNvSpPr>
            <a:spLocks noGrp="1"/>
          </p:cNvSpPr>
          <p:nvPr>
            <p:ph type="title"/>
          </p:nvPr>
        </p:nvSpPr>
        <p:spPr/>
        <p:txBody>
          <a:bodyPr/>
          <a:lstStyle/>
          <a:p>
            <a:r>
              <a:rPr lang="ru-RU" dirty="0"/>
              <a:t>Запрос документов признан предварительной проверкой</a:t>
            </a:r>
          </a:p>
        </p:txBody>
      </p:sp>
      <p:sp>
        <p:nvSpPr>
          <p:cNvPr id="3" name="Объект 2">
            <a:extLst>
              <a:ext uri="{FF2B5EF4-FFF2-40B4-BE49-F238E27FC236}">
                <a16:creationId xmlns:a16="http://schemas.microsoft.com/office/drawing/2014/main" id="{E0E3DBD9-78E8-32E7-4C28-6299978D118F}"/>
              </a:ext>
            </a:extLst>
          </p:cNvPr>
          <p:cNvSpPr>
            <a:spLocks noGrp="1"/>
          </p:cNvSpPr>
          <p:nvPr>
            <p:ph idx="1"/>
          </p:nvPr>
        </p:nvSpPr>
        <p:spPr>
          <a:xfrm>
            <a:off x="581192" y="2180496"/>
            <a:ext cx="11029615" cy="4500795"/>
          </a:xfrm>
        </p:spPr>
        <p:txBody>
          <a:bodyPr>
            <a:normAutofit fontScale="92500" lnSpcReduction="10000"/>
          </a:bodyPr>
          <a:lstStyle/>
          <a:p>
            <a:pPr algn="just"/>
            <a:r>
              <a:rPr lang="ru-RU" b="1" dirty="0"/>
              <a:t>Прекращая производство по делу об административном правонарушении судья Петрозаводского городского суда Республики Карелия исходил из того, что запрос в ООО "Агроторг" не носил характер запроса в рамках внеплановой документарной проверки, поскольку запрос содержал ссылку на часть 3.2 статьи 10 Федерального закона N 294-ФЗ и просьбу, а не требование о предоставлении документов. Кроме этого, в запросе ООО "Агроторг" не предупреждалось о какой-либо ответственности в случае непредоставления документов. С указанной позицией согласился судья Верховного Суда Республики Карелия, указав, что частью 3.2 статьи 10 Федерального закона N 294-ФЗ при проведении предварительной проверки не исключается возможность запроса органом государственного контроля у организации документов, представление которых при этом не является обязательным.</a:t>
            </a:r>
          </a:p>
          <a:p>
            <a:pPr algn="just"/>
            <a:r>
              <a:rPr lang="ru-RU" b="1" dirty="0"/>
              <a:t>В соответствии с частью 4 статьи 1.5 Кодекса Российской Федерации об административных правонарушениях неустранимые сомнения в виновности лица, привлекаемого к административной ответственности, толкуются в пользу этого лица.</a:t>
            </a:r>
          </a:p>
          <a:p>
            <a:pPr algn="just"/>
            <a:r>
              <a:rPr lang="ru-RU" b="1" dirty="0"/>
              <a:t>Принимая во внимание содержание направленного в адрес ООО "Агроторг" запроса, судебными инстанциями правомерно сделан вывод о наличии сомнений в том, что данный запрос Г. осуществлен в рамках проведенной документарной проверки, а не в рамках предварительной проверки поступившей информации.</a:t>
            </a:r>
          </a:p>
          <a:p>
            <a:endParaRPr lang="ru-RU" dirty="0"/>
          </a:p>
        </p:txBody>
      </p:sp>
    </p:spTree>
    <p:extLst>
      <p:ext uri="{BB962C8B-B14F-4D97-AF65-F5344CB8AC3E}">
        <p14:creationId xmlns:p14="http://schemas.microsoft.com/office/powerpoint/2010/main" val="2559813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158DD8-5646-A9FB-A5C0-0F4B092BFBAB}"/>
              </a:ext>
            </a:extLst>
          </p:cNvPr>
          <p:cNvSpPr>
            <a:spLocks noGrp="1"/>
          </p:cNvSpPr>
          <p:nvPr>
            <p:ph type="title"/>
          </p:nvPr>
        </p:nvSpPr>
        <p:spPr/>
        <p:txBody>
          <a:bodyPr>
            <a:normAutofit/>
          </a:bodyPr>
          <a:lstStyle/>
          <a:p>
            <a:r>
              <a:rPr lang="ru-RU" sz="2000" dirty="0"/>
              <a:t>Внесение изменений в приказ о проведении внепланового контрольного мероприятия в части сроков его проведения после его согласования с органами прокуратуры требует повторного согласования </a:t>
            </a:r>
          </a:p>
        </p:txBody>
      </p:sp>
      <p:sp>
        <p:nvSpPr>
          <p:cNvPr id="3" name="Объект 2">
            <a:extLst>
              <a:ext uri="{FF2B5EF4-FFF2-40B4-BE49-F238E27FC236}">
                <a16:creationId xmlns:a16="http://schemas.microsoft.com/office/drawing/2014/main" id="{AD3BF552-D2BE-2E5E-42A3-1077680C49BF}"/>
              </a:ext>
            </a:extLst>
          </p:cNvPr>
          <p:cNvSpPr>
            <a:spLocks noGrp="1"/>
          </p:cNvSpPr>
          <p:nvPr>
            <p:ph idx="1"/>
          </p:nvPr>
        </p:nvSpPr>
        <p:spPr>
          <a:xfrm>
            <a:off x="581192" y="2180496"/>
            <a:ext cx="11029615" cy="4500795"/>
          </a:xfrm>
        </p:spPr>
        <p:txBody>
          <a:bodyPr>
            <a:normAutofit/>
          </a:bodyPr>
          <a:lstStyle/>
          <a:p>
            <a:pPr algn="just"/>
            <a:r>
              <a:rPr lang="ru-RU" b="1" dirty="0"/>
              <a:t>Как усматривается из материалов дела, распоряжением администрации &lt;адрес&gt; Республики Крым от ДД.ММ.ГГГГ N-</a:t>
            </a:r>
            <a:r>
              <a:rPr lang="ru-RU" b="1" dirty="0" err="1"/>
              <a:t>мк</a:t>
            </a:r>
            <a:r>
              <a:rPr lang="ru-RU" b="1" dirty="0"/>
              <a:t> назначена внеплановая выездная проверка крестьянского (фермерского) хозяйства "СЕНИМА" (далее по тексту К(Ф)Х "СЕНИМА") в период с 04 по ДД.ММ.ГГГГ.</a:t>
            </a:r>
          </a:p>
          <a:p>
            <a:pPr algn="just"/>
            <a:r>
              <a:rPr lang="ru-RU" b="1" dirty="0"/>
              <a:t>ДД.ММ.ГГГГ заместителем прокурора &lt;адрес&gt; Республики Крым ФИО2 вынесено решение о согласовании внеплановой выездной проверки в указанный период. В дальнейшем, в распоряжении от ДД.ММ.ГГГГ N-</a:t>
            </a:r>
            <a:r>
              <a:rPr lang="ru-RU" b="1" dirty="0" err="1"/>
              <a:t>мк</a:t>
            </a:r>
            <a:r>
              <a:rPr lang="ru-RU" b="1" dirty="0"/>
              <a:t> были внесены изменения и проведение проверки было перенесено на период с 12 по ДД.ММ.ГГГГ.</a:t>
            </a:r>
          </a:p>
          <a:p>
            <a:pPr algn="just"/>
            <a:r>
              <a:rPr lang="ru-RU" b="1" dirty="0"/>
              <a:t>Сообщение о внесении изменений в распоряжение от ДД.ММ.ГГГГ N-</a:t>
            </a:r>
            <a:r>
              <a:rPr lang="ru-RU" b="1" dirty="0" err="1"/>
              <a:t>мк</a:t>
            </a:r>
            <a:r>
              <a:rPr lang="ru-RU" b="1" dirty="0"/>
              <a:t>, направленное прокурору &lt;адрес&gt; Республики Крым, не соответствовало форме, утвержденной приказом Минэкономразвития России N. Решение о согласовании проведения внеплановой проверки или об отказе в согласовании ее проведения на основании письма от ДД.ММ.ГГГГ прокуратурой не принималось.</a:t>
            </a:r>
          </a:p>
          <a:p>
            <a:pPr algn="just"/>
            <a:r>
              <a:rPr lang="ru-RU" b="1" dirty="0"/>
              <a:t>Не получив согласия прокурора на проведение проверки в период с 12 по ДД.ММ.ГГГГ начальником отдела муниципального контроля &lt;адрес&gt; Республики Крым Г. была проведена внеплановая выездная проверка в отношении К(Ф)Х "СЕНИМА", о чем ДД.ММ.ГГГГ составлен акт проверки.</a:t>
            </a:r>
          </a:p>
          <a:p>
            <a:endParaRPr lang="ru-RU" dirty="0"/>
          </a:p>
        </p:txBody>
      </p:sp>
    </p:spTree>
    <p:extLst>
      <p:ext uri="{BB962C8B-B14F-4D97-AF65-F5344CB8AC3E}">
        <p14:creationId xmlns:p14="http://schemas.microsoft.com/office/powerpoint/2010/main" val="4101144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341D93-B50E-F44E-86CA-46DA9864CAC8}"/>
              </a:ext>
            </a:extLst>
          </p:cNvPr>
          <p:cNvSpPr>
            <a:spLocks noGrp="1"/>
          </p:cNvSpPr>
          <p:nvPr>
            <p:ph type="title"/>
          </p:nvPr>
        </p:nvSpPr>
        <p:spPr/>
        <p:txBody>
          <a:bodyPr>
            <a:normAutofit fontScale="90000"/>
          </a:bodyPr>
          <a:lstStyle/>
          <a:p>
            <a:r>
              <a:rPr lang="ru-RU" dirty="0"/>
              <a:t>Проверка в отношении физического лица признана проверкой в отношении индивидуального предпринимателя</a:t>
            </a:r>
          </a:p>
        </p:txBody>
      </p:sp>
      <p:sp>
        <p:nvSpPr>
          <p:cNvPr id="3" name="Объект 2">
            <a:extLst>
              <a:ext uri="{FF2B5EF4-FFF2-40B4-BE49-F238E27FC236}">
                <a16:creationId xmlns:a16="http://schemas.microsoft.com/office/drawing/2014/main" id="{60F61503-C6CF-B207-0DE6-0DAEBCF2E108}"/>
              </a:ext>
            </a:extLst>
          </p:cNvPr>
          <p:cNvSpPr>
            <a:spLocks noGrp="1"/>
          </p:cNvSpPr>
          <p:nvPr>
            <p:ph idx="1"/>
          </p:nvPr>
        </p:nvSpPr>
        <p:spPr>
          <a:xfrm>
            <a:off x="581192" y="2180496"/>
            <a:ext cx="11029615" cy="4562503"/>
          </a:xfrm>
        </p:spPr>
        <p:txBody>
          <a:bodyPr>
            <a:normAutofit fontScale="85000" lnSpcReduction="20000"/>
          </a:bodyPr>
          <a:lstStyle/>
          <a:p>
            <a:pPr algn="just"/>
            <a:r>
              <a:rPr lang="ru-RU" b="1" dirty="0"/>
              <a:t>Как следует из материалов дела, 5 апреля 2021 года в период времени с 11 часов 00 минут до 12 часов 00 минут по адресу:, специалистом-экспертом межмуниципального отдела по Приморско-Ахтарскому и Тимашевскому районам управления Росреестра по Краснодарскому краю Т. на основании плана проведения плановых проверок в отношении граждан на 2021 год проведена выездная проверка в отношения физического лица - Б.С. в соответствии с распоряжением от 9 марта 2021 года N 12-1703-р. По ее результатам составлен акт проверки от 5 апреля 2021 года N 13.</a:t>
            </a:r>
          </a:p>
          <a:p>
            <a:pPr algn="just"/>
            <a:r>
              <a:rPr lang="ru-RU" b="1" dirty="0"/>
              <a:t>Вышеуказанный земельный участок с кадастровым номером N, принадлежащий Б.С. на праве собственности, используется последним для размещения объекта торговли - магазина "Стройка".</a:t>
            </a:r>
          </a:p>
          <a:p>
            <a:pPr algn="just"/>
            <a:r>
              <a:rPr lang="ru-RU" b="1" dirty="0"/>
              <a:t>Согласно выписке из Единого государственного реестра индивидуальных предпринимателей от 13 мая 2021 года Б.С. на момент проведения проверки зарегистрирован в качестве индивидуального предпринимателя О. &lt;...&gt; от 8 февраля 2008 года. Сведения о нем 1 августа 2016 года внесены в Единый реестр субъектов малого и среднего предпринимательства.</a:t>
            </a:r>
          </a:p>
          <a:p>
            <a:pPr algn="just"/>
            <a:r>
              <a:rPr lang="ru-RU" b="1" dirty="0"/>
              <a:t>Таким образом, специалистом-экспертом межмуниципального отдела по Приморско-Ахтарскому и Тимашевскому районам управления Росреестра по Краснодарскому краю Т. 5 апреля 2021 года проведена внеплановая выездная проверка по адресу:, в отношении индивидуального предпринимателя Б.С. в отсутствие оснований для ее проведения.</a:t>
            </a:r>
          </a:p>
          <a:p>
            <a:pPr algn="just"/>
            <a:r>
              <a:rPr lang="ru-RU" b="1" dirty="0"/>
              <a:t>Направленность проведенных в отношении индивидуального предпринимателя Б.Л. мероприятий по контролю его деятельности именно как индивидуального предпринимателя, а не физического лица правообладателя объекта земельных отношений, подтверждается также постановлением по делу об административном правонарушении от 9 апреля 2021 года, вынесенным заместителем начальника межмуниципального отдела, в соответствии с которым Б.С. привлечен к административной ответственности по части 1 статьи 8.8 Кодекса Российской Федерации об административных правонарушениях как индивидуальный предприниматель.</a:t>
            </a:r>
          </a:p>
          <a:p>
            <a:endParaRPr lang="ru-RU" dirty="0"/>
          </a:p>
        </p:txBody>
      </p:sp>
    </p:spTree>
    <p:extLst>
      <p:ext uri="{BB962C8B-B14F-4D97-AF65-F5344CB8AC3E}">
        <p14:creationId xmlns:p14="http://schemas.microsoft.com/office/powerpoint/2010/main" val="3012003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BEBEFE-E3B0-5C59-CDD3-10E4C2DCDE87}"/>
              </a:ext>
            </a:extLst>
          </p:cNvPr>
          <p:cNvSpPr>
            <a:spLocks noGrp="1"/>
          </p:cNvSpPr>
          <p:nvPr>
            <p:ph type="title"/>
          </p:nvPr>
        </p:nvSpPr>
        <p:spPr/>
        <p:txBody>
          <a:bodyPr/>
          <a:lstStyle/>
          <a:p>
            <a:r>
              <a:rPr lang="ru-RU" dirty="0"/>
              <a:t>Проверка в рамках рейдового осмотра неправомерна перешла во внеплановую выездную проверку  </a:t>
            </a:r>
          </a:p>
        </p:txBody>
      </p:sp>
      <p:sp>
        <p:nvSpPr>
          <p:cNvPr id="3" name="Объект 2">
            <a:extLst>
              <a:ext uri="{FF2B5EF4-FFF2-40B4-BE49-F238E27FC236}">
                <a16:creationId xmlns:a16="http://schemas.microsoft.com/office/drawing/2014/main" id="{00B16885-8707-BFC9-5B08-B368184F0F3A}"/>
              </a:ext>
            </a:extLst>
          </p:cNvPr>
          <p:cNvSpPr>
            <a:spLocks noGrp="1"/>
          </p:cNvSpPr>
          <p:nvPr>
            <p:ph idx="1"/>
          </p:nvPr>
        </p:nvSpPr>
        <p:spPr>
          <a:xfrm>
            <a:off x="581192" y="2180496"/>
            <a:ext cx="11029615" cy="4399818"/>
          </a:xfrm>
        </p:spPr>
        <p:txBody>
          <a:bodyPr>
            <a:normAutofit fontScale="92500" lnSpcReduction="20000"/>
          </a:bodyPr>
          <a:lstStyle/>
          <a:p>
            <a:pPr indent="342900" algn="just">
              <a:lnSpc>
                <a:spcPct val="91000"/>
              </a:lnSpc>
              <a:spcAft>
                <a:spcPts val="5"/>
              </a:spcAft>
            </a:pP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Как следует из материалов дела, постановлением первого заместителя прокурора Самарской области Харитонова И.В. от 17 июня 2022 г. возбуждено дело об административном правонарушении, предусмотренном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частью 1 статьи 19.6.1</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Кодекса Российской Федерации об административных правонарушениях, в отношении С., который будучи старшим государственным инспектором отдела контроля и надзора по оказанию медицинской помощи населению ТО </a:t>
            </a:r>
            <a:r>
              <a:rPr lang="ru-RU" sz="1800" b="1" kern="100" dirty="0" err="1">
                <a:effectLst/>
                <a:latin typeface="Calibri" panose="020F0502020204030204" pitchFamily="34" charset="0"/>
                <a:ea typeface="Calibri" panose="020F0502020204030204" pitchFamily="34" charset="0"/>
                <a:cs typeface="Times New Roman" panose="02020603050405020304" pitchFamily="18" charset="0"/>
              </a:rPr>
              <a:t>Росздоравнадзора</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по Самарской области, 24 февраля 2022 г. в нарушение требований Федерального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закона</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от 31 июля 2020 г. N 248-ФЗ провел внеплановую выездную проверку при отсутствии оснований, без согласования с органами прокуратуры.</a:t>
            </a:r>
          </a:p>
          <a:p>
            <a:pPr indent="342900" algn="just">
              <a:lnSpc>
                <a:spcPct val="91000"/>
              </a:lnSpc>
              <a:spcBef>
                <a:spcPts val="1100"/>
              </a:spcBef>
              <a:spcAft>
                <a:spcPts val="5"/>
              </a:spcAft>
            </a:pP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Из пояснений должностного лица - старшего государственного инспектора отдела контроля и надзора по оказанию медицинской помощи населению ТО Росздравнадзора по Самарской области С. следует, что им проведен осмотр багажника остановленного транспортного средства, в ходе которого установлено, что в багажнике находилась </a:t>
            </a:r>
            <a:r>
              <a:rPr lang="ru-RU" sz="1800" b="1" kern="100" dirty="0" err="1">
                <a:effectLst/>
                <a:latin typeface="Calibri" panose="020F0502020204030204" pitchFamily="34" charset="0"/>
                <a:ea typeface="Calibri" panose="020F0502020204030204" pitchFamily="34" charset="0"/>
                <a:cs typeface="Times New Roman" panose="02020603050405020304" pitchFamily="18" charset="0"/>
              </a:rPr>
              <a:t>термосумка</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в которой находился полиэтиленовый пакет с пробирками россыпью не более 20 штук без какой-либо маркировки. В результате проведенного мероприятия С. вынесено определение о возбуждении дела об административном правонарушении и проведении административного расследования по факту применения ООО "Самарская ЦКДЛ" незарегистрированных медицинских изделий, что образует состав административного правонарушения, предусмотренного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статьей 6.28</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Кодекса Российской Федерации об административных правонарушениях.</a:t>
            </a:r>
          </a:p>
          <a:p>
            <a:pPr indent="342900" algn="just">
              <a:lnSpc>
                <a:spcPct val="91000"/>
              </a:lnSpc>
              <a:spcBef>
                <a:spcPts val="1100"/>
              </a:spcBef>
              <a:spcAft>
                <a:spcPts val="5"/>
              </a:spcAft>
            </a:pP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После осмотра транспортного средства и вынесении определения о возбуждении дела об административном правонарушении в отсутствие законных оснований С. на служебном транспорте направился в ООО "Самарская ЦКДЛ", расположенном по адресу: &lt;адрес&gt;, где также произвел осмотр занимаемого помещения, в котором осуществляет деятельность ООО "Самарская ЦКДЛ".</a:t>
            </a:r>
          </a:p>
          <a:p>
            <a:endParaRPr lang="ru-RU" dirty="0"/>
          </a:p>
        </p:txBody>
      </p:sp>
    </p:spTree>
    <p:extLst>
      <p:ext uri="{BB962C8B-B14F-4D97-AF65-F5344CB8AC3E}">
        <p14:creationId xmlns:p14="http://schemas.microsoft.com/office/powerpoint/2010/main" val="315971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74BE18-0127-0AA5-7CE8-43E05BF1209E}"/>
              </a:ext>
            </a:extLst>
          </p:cNvPr>
          <p:cNvSpPr>
            <a:spLocks noGrp="1"/>
          </p:cNvSpPr>
          <p:nvPr>
            <p:ph type="title"/>
          </p:nvPr>
        </p:nvSpPr>
        <p:spPr>
          <a:xfrm>
            <a:off x="480215" y="741424"/>
            <a:ext cx="11029616" cy="1013800"/>
          </a:xfrm>
        </p:spPr>
        <p:txBody>
          <a:bodyPr>
            <a:normAutofit/>
          </a:bodyPr>
          <a:lstStyle/>
          <a:p>
            <a:r>
              <a:rPr lang="ru-RU" sz="2000" dirty="0"/>
              <a:t>Несоблюдение должностными лицами органов муниципального контроля требований законодательства о муниципальном контроле, выразившееся</a:t>
            </a:r>
          </a:p>
        </p:txBody>
      </p:sp>
      <p:sp>
        <p:nvSpPr>
          <p:cNvPr id="3" name="Объект 2">
            <a:extLst>
              <a:ext uri="{FF2B5EF4-FFF2-40B4-BE49-F238E27FC236}">
                <a16:creationId xmlns:a16="http://schemas.microsoft.com/office/drawing/2014/main" id="{748784D9-6412-9D86-797A-D4FFD2FAD353}"/>
              </a:ext>
            </a:extLst>
          </p:cNvPr>
          <p:cNvSpPr>
            <a:spLocks noGrp="1"/>
          </p:cNvSpPr>
          <p:nvPr>
            <p:ph idx="1"/>
          </p:nvPr>
        </p:nvSpPr>
        <p:spPr>
          <a:xfrm>
            <a:off x="581192" y="2180496"/>
            <a:ext cx="11029615" cy="4310061"/>
          </a:xfrm>
        </p:spPr>
        <p:txBody>
          <a:bodyPr>
            <a:normAutofit/>
          </a:bodyPr>
          <a:lstStyle/>
          <a:p>
            <a:pPr algn="just"/>
            <a:r>
              <a:rPr lang="ru-RU" b="1" dirty="0"/>
              <a:t>в проведении контрольного (надзорного) мероприятия при отсутствии оснований для их проведения</a:t>
            </a:r>
          </a:p>
          <a:p>
            <a:pPr algn="just"/>
            <a:r>
              <a:rPr lang="ru-RU" b="1" dirty="0"/>
              <a:t> нарушении сроков проведения контрольного (надзорного) мероприятия</a:t>
            </a:r>
          </a:p>
          <a:p>
            <a:pPr algn="just"/>
            <a:r>
              <a:rPr lang="ru-RU" b="1" dirty="0"/>
              <a:t>отсутствии согласования  внепланового контрольного (надзорного) мероприятия с органами прокуратуры</a:t>
            </a:r>
          </a:p>
          <a:p>
            <a:pPr algn="just"/>
            <a:r>
              <a:rPr lang="ru-RU" b="1" dirty="0"/>
              <a:t> привлечении к проведению мероприятий по контролю не аккредитованных в установленном порядке юридических лиц, индивидуальных предпринимателей или не аттестованных в установленном порядке граждан в качестве экспертов</a:t>
            </a:r>
          </a:p>
          <a:p>
            <a:pPr algn="just"/>
            <a:r>
              <a:rPr lang="ru-RU" b="1" dirty="0"/>
              <a:t>проведении планового контрольного (надзорного) мероприятия, не включенного в ежегодный план проведения плановых контрольных (надзорных) мероприятий</a:t>
            </a:r>
          </a:p>
          <a:p>
            <a:pPr marL="0" indent="0" algn="just">
              <a:buNone/>
            </a:pPr>
            <a:r>
              <a:rPr lang="ru-RU" sz="2000" b="1" dirty="0">
                <a:solidFill>
                  <a:srgbClr val="00B050"/>
                </a:solidFill>
              </a:rPr>
              <a:t>влечет предупреждение или наложение административного штрафа на должностных лиц в размере от трех тысяч до пяти тысяч рублей (часть 1 статьи 19.6.1 КоАП РФ)</a:t>
            </a:r>
          </a:p>
          <a:p>
            <a:endParaRPr lang="ru-RU" dirty="0"/>
          </a:p>
        </p:txBody>
      </p:sp>
    </p:spTree>
    <p:extLst>
      <p:ext uri="{BB962C8B-B14F-4D97-AF65-F5344CB8AC3E}">
        <p14:creationId xmlns:p14="http://schemas.microsoft.com/office/powerpoint/2010/main" val="3382464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1E664F-5F8A-9E89-8311-94E62E910294}"/>
              </a:ext>
            </a:extLst>
          </p:cNvPr>
          <p:cNvSpPr>
            <a:spLocks noGrp="1"/>
          </p:cNvSpPr>
          <p:nvPr>
            <p:ph type="title"/>
          </p:nvPr>
        </p:nvSpPr>
        <p:spPr/>
        <p:txBody>
          <a:bodyPr/>
          <a:lstStyle/>
          <a:p>
            <a:r>
              <a:rPr lang="ru-RU" dirty="0"/>
              <a:t>Возбуждение дела об административном правонарушении признано проведением проверки</a:t>
            </a:r>
          </a:p>
        </p:txBody>
      </p:sp>
      <p:sp>
        <p:nvSpPr>
          <p:cNvPr id="3" name="Объект 2">
            <a:extLst>
              <a:ext uri="{FF2B5EF4-FFF2-40B4-BE49-F238E27FC236}">
                <a16:creationId xmlns:a16="http://schemas.microsoft.com/office/drawing/2014/main" id="{FB2CE494-2542-FE50-1CAF-867B0DCA14A6}"/>
              </a:ext>
            </a:extLst>
          </p:cNvPr>
          <p:cNvSpPr>
            <a:spLocks noGrp="1"/>
          </p:cNvSpPr>
          <p:nvPr>
            <p:ph idx="1"/>
          </p:nvPr>
        </p:nvSpPr>
        <p:spPr>
          <a:xfrm>
            <a:off x="581192" y="1969046"/>
            <a:ext cx="11029615" cy="4695416"/>
          </a:xfrm>
        </p:spPr>
        <p:txBody>
          <a:bodyPr>
            <a:normAutofit fontScale="77500" lnSpcReduction="20000"/>
          </a:bodyPr>
          <a:lstStyle/>
          <a:p>
            <a:pPr algn="just"/>
            <a:r>
              <a:rPr lang="ru-RU" b="1" dirty="0"/>
              <a:t>Прекращая производство по данному делу об административном правонарушении в отношении В., судья городского суда, исходила из того, что материалы дела не содержат сведений о конкретных действиях должностного лица, которые могут быть расценены как проведение проверки. Исполнение должностных обязанностей по контролю за исполнением законодательства в сфере розничной продажи алкогольной и спиртосодержащей продукции, в ходе которого установлены признаки административного правонарушения, внеплановой выездной проверкой не является, под понятие проверки в том смысле, который ему придает Федеральный закон от 26 декабря 2008 года N 294-ФЗ "О защите прав юридических лиц и индивидуальных предпринимателей при осуществлении государственного контроля (надзора) и муниципального контроля" (далее также - Федеральный закон N 294-ФЗ), не подпадает.</a:t>
            </a:r>
          </a:p>
          <a:p>
            <a:pPr algn="just"/>
            <a:r>
              <a:rPr lang="ru-RU" b="1" dirty="0"/>
              <a:t>Из материалов дела усматривается, что 8 сентября 2020 года в министерство промышленности и торговли Самарской области от прокуратуры города Чапаевска поступила информация о возможных нарушениях лицензионного законодательства в торговом павильоне, расположенном по адресу: &lt;...&gt;.</a:t>
            </a:r>
          </a:p>
          <a:p>
            <a:pPr algn="just"/>
            <a:r>
              <a:rPr lang="ru-RU" b="1" dirty="0"/>
              <a:t>Должностным лицом министерства промышленности и торговли Самарской области В. 17 сентября 2020 года проведена проверка в отношении индивидуального предпринимателя Я. без распоряжения или приказа руководителя, заместителя руководителя органа государственного контроля (надзора), органа муниципального контроля.</a:t>
            </a:r>
          </a:p>
          <a:p>
            <a:pPr algn="just"/>
            <a:r>
              <a:rPr lang="ru-RU" b="1" dirty="0"/>
              <a:t>17 сентября 2020 года В. участвовала в осуществлении осмотра магазина (торгового павильона) "Гастроном 24" индивидуального предпринимателя Я., после чего были составлены протокол осмотра принадлежащих индивидуальному предпринимателю помещений, территории и находящихся там вещей и документов, протокол изъятия вещей и документов и изъята алкогольная продукция. В рассматриваемом случае выявлению данных, свидетельствующих о совершении административного правонарушения, предшествовала внеплановая выездная проверка, требования к проведению которой регламентированы нормами Федерального закона N 294-ФЗ.</a:t>
            </a:r>
          </a:p>
          <a:p>
            <a:pPr algn="just"/>
            <a:r>
              <a:rPr lang="ru-RU" b="1" dirty="0"/>
              <a:t>Таким образом, выраженный в постановлении судьи городского суда вывод о том, что осуществленные В. действия не могут быть оценены в качестве проверки по смыслу Федерального закона N 294-ФЗ, материалами дела не подтверждается и является ошибочным. С данным выводом судьи городского суда согласиться нельзя.</a:t>
            </a:r>
          </a:p>
          <a:p>
            <a:endParaRPr lang="ru-RU" dirty="0"/>
          </a:p>
        </p:txBody>
      </p:sp>
    </p:spTree>
    <p:extLst>
      <p:ext uri="{BB962C8B-B14F-4D97-AF65-F5344CB8AC3E}">
        <p14:creationId xmlns:p14="http://schemas.microsoft.com/office/powerpoint/2010/main" val="1549423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E14547-0A4F-0F61-55F4-A93AE14A01F6}"/>
              </a:ext>
            </a:extLst>
          </p:cNvPr>
          <p:cNvSpPr>
            <a:spLocks noGrp="1"/>
          </p:cNvSpPr>
          <p:nvPr>
            <p:ph type="title"/>
          </p:nvPr>
        </p:nvSpPr>
        <p:spPr>
          <a:xfrm>
            <a:off x="581191" y="819961"/>
            <a:ext cx="11029616" cy="1013800"/>
          </a:xfrm>
        </p:spPr>
        <p:txBody>
          <a:bodyPr>
            <a:normAutofit/>
          </a:bodyPr>
          <a:lstStyle/>
          <a:p>
            <a:r>
              <a:rPr lang="ru-RU" sz="2000" dirty="0"/>
              <a:t>Неразмещение информации о привлечении к административной ответственности подпадает под признаки состава, предусмотренного частью 3 статьи 19.6.1 </a:t>
            </a:r>
            <a:r>
              <a:rPr lang="ru-RU" sz="2000" dirty="0" err="1"/>
              <a:t>коАП</a:t>
            </a:r>
            <a:endParaRPr lang="ru-RU" sz="2000" dirty="0"/>
          </a:p>
        </p:txBody>
      </p:sp>
      <p:sp>
        <p:nvSpPr>
          <p:cNvPr id="3" name="Объект 2">
            <a:extLst>
              <a:ext uri="{FF2B5EF4-FFF2-40B4-BE49-F238E27FC236}">
                <a16:creationId xmlns:a16="http://schemas.microsoft.com/office/drawing/2014/main" id="{2754B889-96BE-345B-B03F-8910D4C6C83F}"/>
              </a:ext>
            </a:extLst>
          </p:cNvPr>
          <p:cNvSpPr>
            <a:spLocks noGrp="1"/>
          </p:cNvSpPr>
          <p:nvPr>
            <p:ph idx="1"/>
          </p:nvPr>
        </p:nvSpPr>
        <p:spPr>
          <a:xfrm>
            <a:off x="581192" y="2180496"/>
            <a:ext cx="11029615" cy="4517624"/>
          </a:xfrm>
        </p:spPr>
        <p:txBody>
          <a:bodyPr>
            <a:normAutofit fontScale="92500" lnSpcReduction="20000"/>
          </a:bodyPr>
          <a:lstStyle/>
          <a:p>
            <a:pPr algn="just"/>
            <a:r>
              <a:rPr lang="ru-RU" b="1" dirty="0"/>
              <a:t>В ходе проведенной проверки было установлено, что 08 февраля 2021 года заместителем главного государственного санитарного врача по Свердловской области, заместителем руководителя Управления Роспотребнадзора по Свердловской области вынесено распоряжение N 01-01-01-03-11/3181 о проведении внеплановой выездной проверки в отношении МАОУ "Средняя общеобразовательная школа N 2". 10 марта 2021 года по результатам проведенной проверки составлен акт о выявленных нарушениях санитарного законодательства. 06 апреля 2021 года в отношении должностных лиц МАОУ "Средняя общеобразовательная школа N 2" вынесены три постановления о привлечении к административной ответственности. Информация о привлечении лиц к административной ответственности размещена во ФГИС "Единый реестр проверок" 22 апреля 2021 года (по истечении 13 рабочих дней, вместо 5 рабочих дней).</a:t>
            </a:r>
          </a:p>
          <a:p>
            <a:pPr algn="just"/>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Вопреки позиции заявителя выявленные нарушения, связанные с ненадлежащим (с нарушением сроков) внесением в единый реестр проверок информации о привлечении к административной ответственности виновных лиц образуют объективную сторону состава административного правонарушения, предусмотренного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частью 3 статьи 19.6.1</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Кодекса Российской Федерации об административных правонарушениях, поскольку указанная информация, наряду с иной информацией о проверке, несмотря на различные сроки внесения, включена в число сведений, образующих информационную систему единого реестра проверок. Доводы о том, что допущенные нарушения с учетом характера информации не образуют объективную сторону состава административного правонарушения, вызваны ошибочным толкованием заявителем положений закона (положений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части 3 статьи 19.6.1</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Кодекса Российской Федерации об административных правонарушениях, а также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Правил</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формирования и ведения единого реестра проверок).</a:t>
            </a:r>
          </a:p>
          <a:p>
            <a:endParaRPr lang="ru-RU" dirty="0"/>
          </a:p>
        </p:txBody>
      </p:sp>
    </p:spTree>
    <p:extLst>
      <p:ext uri="{BB962C8B-B14F-4D97-AF65-F5344CB8AC3E}">
        <p14:creationId xmlns:p14="http://schemas.microsoft.com/office/powerpoint/2010/main" val="189670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CADFA0-9A10-83D3-4425-C25B2F01A03C}"/>
              </a:ext>
            </a:extLst>
          </p:cNvPr>
          <p:cNvSpPr>
            <a:spLocks noGrp="1"/>
          </p:cNvSpPr>
          <p:nvPr>
            <p:ph type="title"/>
          </p:nvPr>
        </p:nvSpPr>
        <p:spPr/>
        <p:txBody>
          <a:bodyPr>
            <a:normAutofit fontScale="90000"/>
          </a:bodyPr>
          <a:lstStyle/>
          <a:p>
            <a:br>
              <a:rPr lang="ru-RU" dirty="0"/>
            </a:br>
            <a:r>
              <a:rPr lang="ru-RU" dirty="0"/>
              <a:t>Постановление Седьмого кассационного суда общей юрисдикции от 24.03.2022 N 16-1164/2022</a:t>
            </a:r>
          </a:p>
        </p:txBody>
      </p:sp>
      <p:sp>
        <p:nvSpPr>
          <p:cNvPr id="3" name="Объект 2">
            <a:extLst>
              <a:ext uri="{FF2B5EF4-FFF2-40B4-BE49-F238E27FC236}">
                <a16:creationId xmlns:a16="http://schemas.microsoft.com/office/drawing/2014/main" id="{71B2B1E8-6CE7-881E-493D-752F3376580D}"/>
              </a:ext>
            </a:extLst>
          </p:cNvPr>
          <p:cNvSpPr>
            <a:spLocks noGrp="1"/>
          </p:cNvSpPr>
          <p:nvPr>
            <p:ph idx="1"/>
          </p:nvPr>
        </p:nvSpPr>
        <p:spPr>
          <a:xfrm>
            <a:off x="581192" y="2180496"/>
            <a:ext cx="11029615" cy="4411038"/>
          </a:xfrm>
        </p:spPr>
        <p:txBody>
          <a:bodyPr>
            <a:normAutofit fontScale="85000" lnSpcReduction="20000"/>
          </a:bodyPr>
          <a:lstStyle/>
          <a:p>
            <a:pPr algn="just"/>
            <a:r>
              <a:rPr lang="ru-RU" b="1" dirty="0"/>
              <a:t>постановлением исполняющего обязанности мирового судьи судебного участка N 1 Ленинского судебного района г. Нижнего Тагила Свердловской области от 02 сентября 2021 года, оставленным без изменения решением судьи Ленинского районного суда г. Нижний Тагил Свердловской области от 14 октября 2021 года, Б. признан виновным в совершении административного правонарушения, предусмотренного частью 3 статьи 19.6.1 Кодекса Российской Федерации об административном правонарушении, с назначением административного наказания в виде предупреждения.</a:t>
            </a:r>
          </a:p>
          <a:p>
            <a:pPr algn="just"/>
            <a:r>
              <a:rPr lang="ru-RU" b="1" dirty="0"/>
              <a:t>При рассмотрении дела установлено, что прокуратурой Ленинского района г. Нижний Тагил Свердловской области проведен мониторинг ФГИС "Единый реестр проверок", размещенной в сети Интернет на сайте: https://proverki.gov.ru, по результатам которого установлено, что главным специалистом отдела земельного контроля Управления архитектуры и градостроительства Администрации города Нижний Тагил Б. допущено неоднократное несвоевременной внесение в единый реестр проверок информации о контрольных мероприятиях в отношении ГЭК "Северный" и ГЭК "Локомотив".</a:t>
            </a:r>
          </a:p>
          <a:p>
            <a:pPr algn="just"/>
            <a:r>
              <a:rPr lang="ru-RU" b="1" dirty="0"/>
              <a:t>На основании приказа начальника Управления архитектуры и градостроительства Администрации города Нижний Тагил от 01 февраля 2021 года N 7 в отношении ГЭК "Северный" должностными лицами отдела земельного контроля Б. и &lt;данные изъяты&gt; проведена плановая документарная и выездная проверка соблюдения обязательных требований земельного законодательства (номер проверки в системе ФГИС "ЕРП" 662104573952), по результатам которой 29 марта 2021 года составлен акт проверки.</a:t>
            </a:r>
          </a:p>
          <a:p>
            <a:pPr algn="just"/>
            <a:r>
              <a:rPr lang="ru-RU" b="1" dirty="0"/>
              <a:t>Однако, в нарушение вышеуказанных требований правовых актов, Б. информация о результатах проверки (о сроках проверки) в отношении ГЭК "Северный" размещена с опозданием на 39 рабочих дней, в то время как подлежала размещению не позднее 03 февраля 2021 года. Сведения об уведомлении проверяемого лица внесены с опозданием на 41 рабочий день. Сведения о правовых основаниях, перечне мероприятий по контролю, необходимых для достижения целей и задач контрольно-надзорных мероприятий плановой проверки в ФГИС "ЕРП" не внесены.</a:t>
            </a:r>
          </a:p>
          <a:p>
            <a:endParaRPr lang="ru-RU" dirty="0"/>
          </a:p>
        </p:txBody>
      </p:sp>
    </p:spTree>
    <p:extLst>
      <p:ext uri="{BB962C8B-B14F-4D97-AF65-F5344CB8AC3E}">
        <p14:creationId xmlns:p14="http://schemas.microsoft.com/office/powerpoint/2010/main" val="3035732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253C2D-931F-8C07-B23A-AC14DBB7FF7C}"/>
              </a:ext>
            </a:extLst>
          </p:cNvPr>
          <p:cNvSpPr>
            <a:spLocks noGrp="1"/>
          </p:cNvSpPr>
          <p:nvPr>
            <p:ph type="title"/>
          </p:nvPr>
        </p:nvSpPr>
        <p:spPr/>
        <p:txBody>
          <a:bodyPr/>
          <a:lstStyle/>
          <a:p>
            <a:r>
              <a:rPr lang="ru-RU" dirty="0"/>
              <a:t>Постановление Восьмого кассационного суда общей юрисдикции от 13.04.2023 N 16-1841/2023 </a:t>
            </a:r>
          </a:p>
        </p:txBody>
      </p:sp>
      <p:sp>
        <p:nvSpPr>
          <p:cNvPr id="3" name="Объект 2">
            <a:extLst>
              <a:ext uri="{FF2B5EF4-FFF2-40B4-BE49-F238E27FC236}">
                <a16:creationId xmlns:a16="http://schemas.microsoft.com/office/drawing/2014/main" id="{B0A9AEAA-C60F-550F-9046-3FAF7CB6BF91}"/>
              </a:ext>
            </a:extLst>
          </p:cNvPr>
          <p:cNvSpPr>
            <a:spLocks noGrp="1"/>
          </p:cNvSpPr>
          <p:nvPr>
            <p:ph idx="1"/>
          </p:nvPr>
        </p:nvSpPr>
        <p:spPr>
          <a:xfrm>
            <a:off x="581192" y="1963436"/>
            <a:ext cx="11029615" cy="4600049"/>
          </a:xfrm>
        </p:spPr>
        <p:txBody>
          <a:bodyPr>
            <a:normAutofit fontScale="85000" lnSpcReduction="10000"/>
          </a:bodyPr>
          <a:lstStyle/>
          <a:p>
            <a:pPr algn="just"/>
            <a:r>
              <a:rPr lang="ru-RU" b="1" dirty="0"/>
              <a:t>Согласно пункту 13 Приложение "Выездная проверка" к Правилам формирования и ведения единого реестра сведения о направлении контролируемому лицу уведомления о проведении выездной проверки вносятся в единый реестр контрольных (надзорных) мероприятий в момент направления (не позднее, чем за 24 часа до ее начала).</a:t>
            </a:r>
          </a:p>
          <a:p>
            <a:pPr algn="just"/>
            <a:r>
              <a:rPr lang="ru-RU" b="1" dirty="0"/>
              <a:t>В соответствии с частью 6 статьи 73 Закона N 248-ФЗ, о проведении выездной проверки контролируемое лицо уведомляется путем направления копии решения о проведении выездной проверки не позднее, чем за 24 часа до ее начала в порядке, предусмотренном статьей 21 указанного федерального закона.</a:t>
            </a:r>
          </a:p>
          <a:p>
            <a:pPr algn="just"/>
            <a:r>
              <a:rPr lang="ru-RU" b="1" dirty="0"/>
              <a:t>Частью 5 статьи 19 Закона N 248-ФЗ установлено, что информация, которая не внесена в единый реестр контрольных (надзорных) мероприятий и в отношении которой предусмотрена обязательность такого внесения, не может использоваться в целях принятия решений при осуществлении государственного контроля (надзора), муниципального контроля, за исключением случаев неработоспособности единого реестра контрольных (надзорных) мероприятий, зафиксированных оператором реестра.</a:t>
            </a:r>
          </a:p>
          <a:p>
            <a:pPr algn="just"/>
            <a:r>
              <a:rPr lang="ru-RU" b="1" dirty="0"/>
              <a:t>Согласно копии раздела "Информации об уведомлении проверяемого лица о проведении контрольных (надзорных) мероприятий" системы единого реестра контрольных (надзорных) мероприятий контролируемое лицо уведомлено о проведении выездной проверки 19 января 2022 г., проверка начата 21 января 2022 г.</a:t>
            </a:r>
          </a:p>
          <a:p>
            <a:pPr algn="just"/>
            <a:r>
              <a:rPr lang="ru-RU" b="1" dirty="0"/>
              <a:t>В единый реестр контрольных (надзорных) мероприятий сведения об уведомлении контролируемого лица о проведении выездной проверки должностным лицом главным специалистом-экспертом Территориального отдела Управления Роспотребнадзора по Иркутской области в Ангарском городском муниципальном образовании, Шелеховском и Слюдянском районах К. внесены с нарушением срока - 26 января 2022 г.</a:t>
            </a:r>
          </a:p>
          <a:p>
            <a:endParaRPr lang="ru-RU" dirty="0"/>
          </a:p>
        </p:txBody>
      </p:sp>
    </p:spTree>
    <p:extLst>
      <p:ext uri="{BB962C8B-B14F-4D97-AF65-F5344CB8AC3E}">
        <p14:creationId xmlns:p14="http://schemas.microsoft.com/office/powerpoint/2010/main" val="3223988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08D879-6744-0A14-C8E3-A4AA1A95A81A}"/>
              </a:ext>
            </a:extLst>
          </p:cNvPr>
          <p:cNvSpPr>
            <a:spLocks noGrp="1"/>
          </p:cNvSpPr>
          <p:nvPr>
            <p:ph type="title"/>
          </p:nvPr>
        </p:nvSpPr>
        <p:spPr/>
        <p:txBody>
          <a:bodyPr/>
          <a:lstStyle/>
          <a:p>
            <a:r>
              <a:rPr lang="ru-RU" dirty="0"/>
              <a:t>Постановление Восьмого кассационного суда общей юрисдикции от 13.04.2023 N 16-1841/2023 </a:t>
            </a:r>
          </a:p>
        </p:txBody>
      </p:sp>
      <p:sp>
        <p:nvSpPr>
          <p:cNvPr id="3" name="Объект 2">
            <a:extLst>
              <a:ext uri="{FF2B5EF4-FFF2-40B4-BE49-F238E27FC236}">
                <a16:creationId xmlns:a16="http://schemas.microsoft.com/office/drawing/2014/main" id="{AB0B5E1D-1AB1-A126-B429-1A6FE9379C8C}"/>
              </a:ext>
            </a:extLst>
          </p:cNvPr>
          <p:cNvSpPr>
            <a:spLocks noGrp="1"/>
          </p:cNvSpPr>
          <p:nvPr>
            <p:ph idx="1"/>
          </p:nvPr>
        </p:nvSpPr>
        <p:spPr>
          <a:xfrm>
            <a:off x="581192" y="2180496"/>
            <a:ext cx="11029615" cy="4455916"/>
          </a:xfrm>
        </p:spPr>
        <p:txBody>
          <a:bodyPr>
            <a:normAutofit fontScale="85000" lnSpcReduction="10000"/>
          </a:bodyPr>
          <a:lstStyle/>
          <a:p>
            <a:pPr algn="just"/>
            <a:r>
              <a:rPr lang="ru-RU" b="1" dirty="0"/>
              <a:t>Данные сведения должны были быть внесены в срок, установленный пунктом 13 Приложения "Выездная проверка" к Правилам формирования и ведения единого реестра - в момент направления (не позднее, чем за 24 часа до ее начала).</a:t>
            </a:r>
          </a:p>
          <a:p>
            <a:pPr algn="just"/>
            <a:r>
              <a:rPr lang="ru-RU" b="1" dirty="0"/>
              <a:t>В постановлении о возбуждении дела об административном правонарушении указано, что объективная сторона административного правонарушения выражается в несоблюдении должностными лицом Роспотребнадзора законодательства о государственном контроле (надзоре), выразившемся в нарушении два раза в течение одного года сроков внесения информации о проверке в единый реестр проверок.</a:t>
            </a:r>
          </a:p>
          <a:p>
            <a:pPr algn="just"/>
            <a:r>
              <a:rPr lang="ru-RU" b="1" dirty="0"/>
              <a:t>При этом, в указанном постановлении о возбуждении дела об административном правонарушении описан только один факт нарушения сроков внесения информации о проверке в единый реестр проверок.</a:t>
            </a:r>
          </a:p>
          <a:p>
            <a:pPr algn="just"/>
            <a:r>
              <a:rPr lang="ru-RU" b="1" dirty="0"/>
              <a:t>Постановлением прокурора о возбуждении дела об административном правонарушении от 4 февраля 2022 г. должностному лицу Роспотребнадзора К. вменяется нарушение срока внесения информации об уведомлении контролируемого лица в единый реестр, а постановлением мирового судьи, оставленным без изменения решением судьи городского суда К. вменяется невнесение информации о проверке в единый реестр проверок.</a:t>
            </a:r>
          </a:p>
          <a:p>
            <a:pPr algn="just"/>
            <a:r>
              <a:rPr lang="ru-RU" b="1" dirty="0"/>
              <a:t>Из анализа нормы, предусмотренной частью 3 статьи 19.6.1 КоАП РФ следует, что объективная сторона правонарушения характеризуется: - невнесением должностным лицом органа местного самоуправления, уполномоченного на осуществление муниципального контроля, информации о проверке в единый реестр проверок; - нарушением два и более раза в течение одного года сроков внесения информации о проверке в единый реестр проверок; - внесением два и более раза в течение одного года неполной или недостоверной информации о проверке в единый реестр</a:t>
            </a:r>
          </a:p>
          <a:p>
            <a:endParaRPr lang="ru-RU" dirty="0"/>
          </a:p>
        </p:txBody>
      </p:sp>
    </p:spTree>
    <p:extLst>
      <p:ext uri="{BB962C8B-B14F-4D97-AF65-F5344CB8AC3E}">
        <p14:creationId xmlns:p14="http://schemas.microsoft.com/office/powerpoint/2010/main" val="2372066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53CD6A-30EB-A446-AF19-CF4B8E87B99E}"/>
              </a:ext>
            </a:extLst>
          </p:cNvPr>
          <p:cNvSpPr>
            <a:spLocks noGrp="1"/>
          </p:cNvSpPr>
          <p:nvPr>
            <p:ph type="title"/>
          </p:nvPr>
        </p:nvSpPr>
        <p:spPr/>
        <p:txBody>
          <a:bodyPr>
            <a:normAutofit fontScale="90000"/>
          </a:bodyPr>
          <a:lstStyle/>
          <a:p>
            <a:r>
              <a:rPr lang="ru-RU" dirty="0"/>
              <a:t>Суд признал ненадлежащим субъектом должностное лицо, не уполномоченное на внесение изменений в план проверок</a:t>
            </a:r>
          </a:p>
        </p:txBody>
      </p:sp>
      <p:sp>
        <p:nvSpPr>
          <p:cNvPr id="3" name="Объект 2">
            <a:extLst>
              <a:ext uri="{FF2B5EF4-FFF2-40B4-BE49-F238E27FC236}">
                <a16:creationId xmlns:a16="http://schemas.microsoft.com/office/drawing/2014/main" id="{31628A7B-B80D-6DED-850D-A1A7A2E1F688}"/>
              </a:ext>
            </a:extLst>
          </p:cNvPr>
          <p:cNvSpPr>
            <a:spLocks noGrp="1"/>
          </p:cNvSpPr>
          <p:nvPr>
            <p:ph idx="1"/>
          </p:nvPr>
        </p:nvSpPr>
        <p:spPr>
          <a:xfrm>
            <a:off x="581192" y="2180496"/>
            <a:ext cx="11029615" cy="4377379"/>
          </a:xfrm>
        </p:spPr>
        <p:txBody>
          <a:bodyPr/>
          <a:lstStyle/>
          <a:p>
            <a:pPr algn="just"/>
            <a:r>
              <a:rPr lang="ru-RU" b="1" dirty="0"/>
              <a:t>Установив в ходе производства по данному делу, что ЖСК "Кристалл" относится к субъектам малого предпринимательства, и в соответствии с положениями Постановления Правительства РФ от 30 ноября 2020 г. N 1969 не подлежало включению в ежегодный план проверок на 2021 г., суд пришел к выводу о том, что проверка в отношении данного юридического лица проведена Л.Е.ЮА. в отсутствие законных оснований для ее проведения, при этом, своевременные меры по исключению из ежегодного плана проверок и приведению плана в соответствие с требованиями закона не приняты.</a:t>
            </a:r>
          </a:p>
          <a:p>
            <a:pPr algn="just"/>
            <a:r>
              <a:rPr lang="ru-RU" b="1" dirty="0"/>
              <a:t>Однако, в нарушение требований ст. ст. 24.1, 26.1 КоАП РФ, суд не выяснил, какие именно должностные обязанности Л.Е.ЮА. не выполнила; уполномочена ли она на внесение изменений в ежегодные планы проверок и приведение их в соответствие с требованиями закона.</a:t>
            </a:r>
          </a:p>
          <a:p>
            <a:pPr algn="just"/>
            <a:r>
              <a:rPr lang="ru-RU" b="1" dirty="0"/>
              <a:t>Изложенные выше обстоятельства, имеющие значение для правильного разрешения дела, судьей районного суда оставлены без должного внимания, доводы жалобы надлежащей оценки не получили.</a:t>
            </a:r>
          </a:p>
          <a:p>
            <a:endParaRPr lang="ru-RU" dirty="0"/>
          </a:p>
        </p:txBody>
      </p:sp>
    </p:spTree>
    <p:extLst>
      <p:ext uri="{BB962C8B-B14F-4D97-AF65-F5344CB8AC3E}">
        <p14:creationId xmlns:p14="http://schemas.microsoft.com/office/powerpoint/2010/main" val="985235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809BEC-7D0C-32C5-D33E-DEB9DA6940E7}"/>
              </a:ext>
            </a:extLst>
          </p:cNvPr>
          <p:cNvSpPr>
            <a:spLocks noGrp="1"/>
          </p:cNvSpPr>
          <p:nvPr>
            <p:ph type="title"/>
          </p:nvPr>
        </p:nvSpPr>
        <p:spPr/>
        <p:txBody>
          <a:bodyPr>
            <a:normAutofit fontScale="90000"/>
          </a:bodyPr>
          <a:lstStyle/>
          <a:p>
            <a:r>
              <a:rPr lang="ru-RU" dirty="0"/>
              <a:t>Поручение президента </a:t>
            </a:r>
            <a:r>
              <a:rPr lang="ru-RU" dirty="0" err="1"/>
              <a:t>рф</a:t>
            </a:r>
            <a:r>
              <a:rPr lang="ru-RU" dirty="0"/>
              <a:t> на проведение контрольных мероприятий может быть оформлено различным образом</a:t>
            </a:r>
          </a:p>
        </p:txBody>
      </p:sp>
      <p:sp>
        <p:nvSpPr>
          <p:cNvPr id="3" name="Объект 2">
            <a:extLst>
              <a:ext uri="{FF2B5EF4-FFF2-40B4-BE49-F238E27FC236}">
                <a16:creationId xmlns:a16="http://schemas.microsoft.com/office/drawing/2014/main" id="{3E1FCE2E-74C1-4C06-610E-EC7B8D35090E}"/>
              </a:ext>
            </a:extLst>
          </p:cNvPr>
          <p:cNvSpPr>
            <a:spLocks noGrp="1"/>
          </p:cNvSpPr>
          <p:nvPr>
            <p:ph idx="1"/>
          </p:nvPr>
        </p:nvSpPr>
        <p:spPr>
          <a:xfrm>
            <a:off x="581192" y="2180496"/>
            <a:ext cx="11029615" cy="4624211"/>
          </a:xfrm>
        </p:spPr>
        <p:txBody>
          <a:bodyPr>
            <a:normAutofit fontScale="85000" lnSpcReduction="20000"/>
          </a:bodyPr>
          <a:lstStyle/>
          <a:p>
            <a:pPr algn="just"/>
            <a:r>
              <a:rPr lang="ru-RU" b="1" dirty="0"/>
              <a:t>Как следует из материалов дела 14 октября 2020 г. Президентом Российской Федерации утвержден Перечень поручений по итогам совещания с членами правительства N Пр-1665, в соответствии с которым Роспотребнадзору в целях обеспечения качественного питания обучающихся, осваивающих программы начального общего образования, поручено проводить внеплановые проверки соответствующих образовательных организаций и их поставщиков пищевых продуктов.</a:t>
            </a:r>
          </a:p>
          <a:p>
            <a:pPr algn="just"/>
            <a:r>
              <a:rPr lang="ru-RU" b="1" dirty="0"/>
              <a:t>Во исполнение поручения Президента Российской Федерации от 14 октября 2020 г. N Пр-1665 Руководителем Федеральной службы по надзору в сфере защиты прав потребителей и благополучия человека П. издан приказ от 16 октября 2020 г. N 723 "О проведении внеплановых проверок образовательных организаций и их поставщиков пищевых продуктов".</a:t>
            </a:r>
          </a:p>
          <a:p>
            <a:pPr algn="just"/>
            <a:r>
              <a:rPr lang="ru-RU" b="1" dirty="0"/>
              <a:t>В соответствии с данным приказом (в ред. приказа руководителя Роспотребнадзора от 29 июня 2021 г. N 338) руководителям территориальных органов Роспотребнадзора поручено с 01 июля 2021 г. организовывать проведение внеплановых проверок в отношении указанных выше лиц на основании пункта 3 части 1 статьи 57 Федерального закона от 31 июля 2020 г. N 248-ФЗ "О государственном контроле (надзоре) и муниципальном контроле в Российской Федерации".</a:t>
            </a:r>
          </a:p>
          <a:p>
            <a:pPr algn="just"/>
            <a:r>
              <a:rPr lang="ru-RU" b="1" dirty="0"/>
              <a:t>На основании приказа от 16 октября 2020 г. N 723 "О проведении внеплановых проверок образовательных организаций и их поставщиков пищевых продуктов", заместитель руководителя Управления Роспотребнадзора по Новосибирской области принял решение от 15 сентября 2021 г. N 2345 о проведении внеплановой выездной проверки общества с ограниченной ответственностью уполномочив на ее проведение в том числе Т., которая провела проверку и подписала акт соответствующий проверки от 30 сентября 2021 г. N 2545.</a:t>
            </a:r>
          </a:p>
          <a:p>
            <a:pPr algn="just"/>
            <a:r>
              <a:rPr lang="ru-RU" b="1" dirty="0"/>
              <a:t>Приведенные выше обстоятельства позволяют прийти к выводу о том, что порядок проведения проверки нарушен не был, поскольку она проведена на основании поручения Президента Российской Федерации, что соответствует положениям, предусмотренным пунктом 3 части 1 статьи 57 Федерального закона от 31 июля 2020 г. N 248-ФЗ "О государственном контроле (надзоре) и муниципальном контроле в Российской Федерации".</a:t>
            </a:r>
          </a:p>
          <a:p>
            <a:endParaRPr lang="ru-RU" dirty="0"/>
          </a:p>
        </p:txBody>
      </p:sp>
    </p:spTree>
    <p:extLst>
      <p:ext uri="{BB962C8B-B14F-4D97-AF65-F5344CB8AC3E}">
        <p14:creationId xmlns:p14="http://schemas.microsoft.com/office/powerpoint/2010/main" val="3808393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CC2B7D-F6F0-A842-04CC-50B17D53DA3E}"/>
              </a:ext>
            </a:extLst>
          </p:cNvPr>
          <p:cNvSpPr>
            <a:spLocks noGrp="1"/>
          </p:cNvSpPr>
          <p:nvPr>
            <p:ph type="title"/>
          </p:nvPr>
        </p:nvSpPr>
        <p:spPr/>
        <p:txBody>
          <a:bodyPr>
            <a:normAutofit fontScale="90000"/>
          </a:bodyPr>
          <a:lstStyle/>
          <a:p>
            <a:br>
              <a:rPr lang="ru-RU" dirty="0"/>
            </a:br>
            <a:r>
              <a:rPr lang="ru-RU" dirty="0"/>
              <a:t>Постановление Восьмого кассационного суда общей юрисдикции от 14.07.2022 N 16-4703/2022 </a:t>
            </a:r>
          </a:p>
        </p:txBody>
      </p:sp>
      <p:sp>
        <p:nvSpPr>
          <p:cNvPr id="3" name="Объект 2">
            <a:extLst>
              <a:ext uri="{FF2B5EF4-FFF2-40B4-BE49-F238E27FC236}">
                <a16:creationId xmlns:a16="http://schemas.microsoft.com/office/drawing/2014/main" id="{7AF24B22-B6DC-4744-325C-A5C59493AD8F}"/>
              </a:ext>
            </a:extLst>
          </p:cNvPr>
          <p:cNvSpPr>
            <a:spLocks noGrp="1"/>
          </p:cNvSpPr>
          <p:nvPr>
            <p:ph idx="1"/>
          </p:nvPr>
        </p:nvSpPr>
        <p:spPr>
          <a:xfrm>
            <a:off x="581192" y="2180496"/>
            <a:ext cx="11029615" cy="4607381"/>
          </a:xfrm>
        </p:spPr>
        <p:txBody>
          <a:bodyPr>
            <a:normAutofit/>
          </a:bodyPr>
          <a:lstStyle/>
          <a:p>
            <a:pPr algn="just"/>
            <a:r>
              <a:rPr lang="ru-RU" b="1" dirty="0"/>
              <a:t>В протесте приведены доводы о том, что поручение Президента Российской Федерации не содержало перечень конкретных контролируемых лиц, подлежащих проверки, поэтому проверка проведена Т. в отсутствие законных оснований.</a:t>
            </a:r>
          </a:p>
          <a:p>
            <a:pPr algn="just"/>
            <a:r>
              <a:rPr lang="ru-RU" b="1" dirty="0"/>
              <a:t>Между тем, вопреки доводам прокурора, пунктом 3 части 1 статьи 57 Федерального закона от 31 июля 2020 г. N 248-ФЗ "О государственном контроле (надзоре) и муниципальном контроле в Российской Федерации" и пунктом 110 Положения о федеральном государственном санитарно-эпидемиологическом контроле (надзоре), утвержденного постановлением Правительства РФ от 30 июня 2021 г. N 1100, не предусмотрено наличие такого перечня при проведении контрольных (надзорных) мероприятий на основании поручения Президента Российской Федерации.</a:t>
            </a:r>
          </a:p>
          <a:p>
            <a:pPr algn="just"/>
            <a:r>
              <a:rPr lang="ru-RU" b="1" dirty="0"/>
              <a:t>Доводы, изложенные в протесте, являются несостоятельными.</a:t>
            </a:r>
          </a:p>
          <a:p>
            <a:pPr algn="just"/>
            <a:r>
              <a:rPr lang="ru-RU" b="1" dirty="0"/>
              <a:t>Какие-либо аргументы, которые могли послужить основанием для отмены или изменения постановления по делу об административном правонарушении, в протесте первого заместителя прокурора Новосибирской области не приведены.</a:t>
            </a:r>
          </a:p>
          <a:p>
            <a:endParaRPr lang="ru-RU" dirty="0"/>
          </a:p>
        </p:txBody>
      </p:sp>
    </p:spTree>
    <p:extLst>
      <p:ext uri="{BB962C8B-B14F-4D97-AF65-F5344CB8AC3E}">
        <p14:creationId xmlns:p14="http://schemas.microsoft.com/office/powerpoint/2010/main" val="3106903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25264E-FE49-6500-C98F-5BBEDE3B8E6F}"/>
              </a:ext>
            </a:extLst>
          </p:cNvPr>
          <p:cNvSpPr>
            <a:spLocks noGrp="1"/>
          </p:cNvSpPr>
          <p:nvPr>
            <p:ph type="title"/>
          </p:nvPr>
        </p:nvSpPr>
        <p:spPr>
          <a:xfrm>
            <a:off x="581192" y="702156"/>
            <a:ext cx="11029616" cy="1193962"/>
          </a:xfrm>
        </p:spPr>
        <p:txBody>
          <a:bodyPr>
            <a:normAutofit fontScale="90000"/>
          </a:bodyPr>
          <a:lstStyle/>
          <a:p>
            <a:br>
              <a:rPr lang="ru-RU" sz="2000" dirty="0"/>
            </a:br>
            <a:r>
              <a:rPr lang="ru-RU" sz="2000" dirty="0"/>
              <a:t>Повторное совершение административного правонарушения, предусмотренного частью 1 либо грубое нарушение требований законодательства о муниципальном контроле, выразившееся:</a:t>
            </a:r>
            <a:br>
              <a:rPr lang="ru-RU" sz="2000" dirty="0"/>
            </a:br>
            <a:endParaRPr lang="ru-RU" sz="2000" dirty="0"/>
          </a:p>
        </p:txBody>
      </p:sp>
      <p:sp>
        <p:nvSpPr>
          <p:cNvPr id="3" name="Объект 2">
            <a:extLst>
              <a:ext uri="{FF2B5EF4-FFF2-40B4-BE49-F238E27FC236}">
                <a16:creationId xmlns:a16="http://schemas.microsoft.com/office/drawing/2014/main" id="{959BD417-4BB0-CE0D-1BAC-BBCBFA372EC1}"/>
              </a:ext>
            </a:extLst>
          </p:cNvPr>
          <p:cNvSpPr>
            <a:spLocks noGrp="1"/>
          </p:cNvSpPr>
          <p:nvPr>
            <p:ph idx="1"/>
          </p:nvPr>
        </p:nvSpPr>
        <p:spPr>
          <a:xfrm>
            <a:off x="581192" y="2180496"/>
            <a:ext cx="11029615" cy="4677504"/>
          </a:xfrm>
        </p:spPr>
        <p:txBody>
          <a:bodyPr/>
          <a:lstStyle/>
          <a:p>
            <a:pPr algn="just"/>
            <a:r>
              <a:rPr lang="ru-RU" sz="2400" dirty="0"/>
              <a:t>в проведении планового или внепланового контрольного (надзорного) мероприятия без распоряжения (приказа) руководителя либо заместителя руководителя органа муниципального контроля</a:t>
            </a:r>
          </a:p>
          <a:p>
            <a:pPr algn="just"/>
            <a:r>
              <a:rPr lang="ru-RU" sz="2400" dirty="0"/>
              <a:t>в проведении контрольного (надзорного) мероприятия без решения о проведении контрольного (надзорного) мероприятия </a:t>
            </a:r>
            <a:r>
              <a:rPr lang="ru-RU" sz="2400" dirty="0">
                <a:solidFill>
                  <a:srgbClr val="00B050"/>
                </a:solidFill>
              </a:rPr>
              <a:t>(комментарий – для контрольных мероприятий без взаимодействия) </a:t>
            </a:r>
          </a:p>
          <a:p>
            <a:pPr algn="just"/>
            <a:r>
              <a:rPr lang="ru-RU" sz="2400" dirty="0"/>
              <a:t> в непредставлении акта  контрольного (надзорного) мероприятия</a:t>
            </a:r>
          </a:p>
          <a:p>
            <a:pPr marL="0" indent="0" algn="just">
              <a:buNone/>
            </a:pPr>
            <a:r>
              <a:rPr lang="ru-RU" sz="2400" b="1" dirty="0"/>
              <a:t>влечет наложение административного штрафа на должностных лиц в размере от пяти тысяч до десяти тысяч рублей либо дисквалификацию на срок от шести месяцев до одного года </a:t>
            </a:r>
            <a:r>
              <a:rPr lang="ru-RU" sz="2400" b="1" dirty="0">
                <a:solidFill>
                  <a:srgbClr val="00B050"/>
                </a:solidFill>
              </a:rPr>
              <a:t>(часть 2 статьи 19.6.1 КоАП РФ)</a:t>
            </a:r>
          </a:p>
          <a:p>
            <a:pPr marL="0" indent="0" algn="just">
              <a:buNone/>
            </a:pPr>
            <a:endParaRPr lang="ru-RU" b="1" dirty="0"/>
          </a:p>
          <a:p>
            <a:endParaRPr lang="ru-RU" dirty="0"/>
          </a:p>
        </p:txBody>
      </p:sp>
    </p:spTree>
    <p:extLst>
      <p:ext uri="{BB962C8B-B14F-4D97-AF65-F5344CB8AC3E}">
        <p14:creationId xmlns:p14="http://schemas.microsoft.com/office/powerpoint/2010/main" val="2889250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2E9A7-7F18-2786-C3FD-1FF7CE7F5D56}"/>
              </a:ext>
            </a:extLst>
          </p:cNvPr>
          <p:cNvSpPr>
            <a:spLocks noGrp="1"/>
          </p:cNvSpPr>
          <p:nvPr>
            <p:ph type="title"/>
          </p:nvPr>
        </p:nvSpPr>
        <p:spPr>
          <a:xfrm>
            <a:off x="654119" y="1083623"/>
            <a:ext cx="11029616" cy="1013800"/>
          </a:xfrm>
        </p:spPr>
        <p:txBody>
          <a:bodyPr>
            <a:noAutofit/>
          </a:bodyPr>
          <a:lstStyle/>
          <a:p>
            <a:r>
              <a:rPr lang="ru-RU" sz="2000" dirty="0"/>
              <a:t>Несоблюдение требований законодательства о муниципальном контроле, выразившееся</a:t>
            </a:r>
            <a:br>
              <a:rPr lang="ru-RU" sz="2000" dirty="0"/>
            </a:br>
            <a:endParaRPr lang="ru-RU" sz="2000" dirty="0"/>
          </a:p>
        </p:txBody>
      </p:sp>
      <p:sp>
        <p:nvSpPr>
          <p:cNvPr id="3" name="Объект 2">
            <a:extLst>
              <a:ext uri="{FF2B5EF4-FFF2-40B4-BE49-F238E27FC236}">
                <a16:creationId xmlns:a16="http://schemas.microsoft.com/office/drawing/2014/main" id="{F0D0B6CE-3611-5ED4-9C24-5E9FBB184E84}"/>
              </a:ext>
            </a:extLst>
          </p:cNvPr>
          <p:cNvSpPr>
            <a:spLocks noGrp="1"/>
          </p:cNvSpPr>
          <p:nvPr>
            <p:ph idx="1"/>
          </p:nvPr>
        </p:nvSpPr>
        <p:spPr>
          <a:xfrm>
            <a:off x="581192" y="1997094"/>
            <a:ext cx="11029615" cy="4773954"/>
          </a:xfrm>
        </p:spPr>
        <p:txBody>
          <a:bodyPr>
            <a:normAutofit/>
          </a:bodyPr>
          <a:lstStyle/>
          <a:p>
            <a:pPr algn="just"/>
            <a:r>
              <a:rPr lang="ru-RU" sz="2000" b="1" dirty="0"/>
              <a:t>в невнесении информации о профилактическом мероприятии, контрольном (надзорном) мероприятии в единый реестр контрольных (надзорных) мероприятий</a:t>
            </a:r>
          </a:p>
          <a:p>
            <a:pPr algn="just"/>
            <a:r>
              <a:rPr lang="ru-RU" sz="2000" b="1" dirty="0"/>
              <a:t>в нарушении два и более раза в течение одного года сроков внесения информации о профилактическом мероприятии, контрольном (надзорном) мероприятии в единый реестр контрольных (надзорных) мероприятий</a:t>
            </a:r>
          </a:p>
          <a:p>
            <a:pPr algn="just"/>
            <a:r>
              <a:rPr lang="ru-RU" sz="2000" b="1" dirty="0"/>
              <a:t> во внесении два и более раза в течение одного года неполной или недостоверной информации о профилактическом мероприятии, контрольном (надзорном) мероприятии в единый реестр контрольных (надзорных) мероприятий</a:t>
            </a:r>
          </a:p>
          <a:p>
            <a:pPr marL="0" indent="0" algn="just">
              <a:buNone/>
            </a:pPr>
            <a:r>
              <a:rPr lang="ru-RU" sz="2000" b="1" dirty="0"/>
              <a:t>влечет предупреждение или наложение административного штрафа на должностных лиц в размере от одной тысячи до трех тысяч рублей </a:t>
            </a:r>
            <a:r>
              <a:rPr lang="ru-RU" sz="2000" b="1" dirty="0">
                <a:solidFill>
                  <a:srgbClr val="00B050"/>
                </a:solidFill>
              </a:rPr>
              <a:t>(часть 3 статьи 19.6.1 КоАП РФ)</a:t>
            </a:r>
          </a:p>
          <a:p>
            <a:pPr marL="0" indent="0" algn="just">
              <a:buNone/>
            </a:pPr>
            <a:endParaRPr lang="ru-RU" sz="2000" b="1" dirty="0"/>
          </a:p>
          <a:p>
            <a:endParaRPr lang="ru-RU" dirty="0"/>
          </a:p>
        </p:txBody>
      </p:sp>
    </p:spTree>
    <p:extLst>
      <p:ext uri="{BB962C8B-B14F-4D97-AF65-F5344CB8AC3E}">
        <p14:creationId xmlns:p14="http://schemas.microsoft.com/office/powerpoint/2010/main" val="3163942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765924-9D6A-ADEB-699D-807239401595}"/>
              </a:ext>
            </a:extLst>
          </p:cNvPr>
          <p:cNvSpPr>
            <a:spLocks noGrp="1"/>
          </p:cNvSpPr>
          <p:nvPr>
            <p:ph type="title"/>
          </p:nvPr>
        </p:nvSpPr>
        <p:spPr/>
        <p:txBody>
          <a:bodyPr>
            <a:normAutofit/>
          </a:bodyPr>
          <a:lstStyle/>
          <a:p>
            <a:r>
              <a:rPr lang="ru-RU" dirty="0"/>
              <a:t>Неисполнение должностным лицом органа муниципального </a:t>
            </a:r>
            <a:r>
              <a:rPr lang="ru-RU"/>
              <a:t>контроля обязанности:</a:t>
            </a:r>
            <a:endParaRPr lang="ru-RU" dirty="0"/>
          </a:p>
        </p:txBody>
      </p:sp>
      <p:sp>
        <p:nvSpPr>
          <p:cNvPr id="3" name="Объект 2">
            <a:extLst>
              <a:ext uri="{FF2B5EF4-FFF2-40B4-BE49-F238E27FC236}">
                <a16:creationId xmlns:a16="http://schemas.microsoft.com/office/drawing/2014/main" id="{BF6ED715-BD5F-7ECF-D0C9-B442E96737D0}"/>
              </a:ext>
            </a:extLst>
          </p:cNvPr>
          <p:cNvSpPr>
            <a:spLocks noGrp="1"/>
          </p:cNvSpPr>
          <p:nvPr>
            <p:ph idx="1"/>
          </p:nvPr>
        </p:nvSpPr>
        <p:spPr>
          <a:xfrm>
            <a:off x="581192" y="2180496"/>
            <a:ext cx="11029615" cy="4259573"/>
          </a:xfrm>
        </p:spPr>
        <p:txBody>
          <a:bodyPr/>
          <a:lstStyle/>
          <a:p>
            <a:pPr algn="just"/>
            <a:r>
              <a:rPr lang="ru-RU" sz="2400" b="1" dirty="0"/>
              <a:t>по выдаче после оформления акта контрольного (надзорного) мероприятия контролируемому лицу предписания об устранении выявленных нарушений и (или) о проведении мероприятий по предотвращению причинения вреда (ущерба) охраняемым законом ценностям в случаях, предусмотренных законодательством о муниципальном контроле</a:t>
            </a:r>
          </a:p>
          <a:p>
            <a:pPr algn="just"/>
            <a:r>
              <a:rPr lang="ru-RU" sz="2400" b="1" dirty="0"/>
              <a:t>по осуществлению контроля за исполнением указанного предписания </a:t>
            </a:r>
          </a:p>
          <a:p>
            <a:pPr marL="0" indent="0" algn="just">
              <a:buNone/>
            </a:pPr>
            <a:r>
              <a:rPr lang="ru-RU" sz="2400" b="1" dirty="0"/>
              <a:t>если эти действия (бездействие) не содержат признаков уголовно наказуемого деяния, влечет предупреждение или наложение административного штрафа на должностных лиц в размере от трех тысяч до пяти тысяч рублей </a:t>
            </a:r>
            <a:r>
              <a:rPr lang="ru-RU" sz="2400" b="1" dirty="0">
                <a:solidFill>
                  <a:srgbClr val="00B050"/>
                </a:solidFill>
              </a:rPr>
              <a:t>(часть 4 статьи 19.6.1 КоАП РФ)</a:t>
            </a:r>
          </a:p>
          <a:p>
            <a:endParaRPr lang="ru-RU" dirty="0"/>
          </a:p>
        </p:txBody>
      </p:sp>
    </p:spTree>
    <p:extLst>
      <p:ext uri="{BB962C8B-B14F-4D97-AF65-F5344CB8AC3E}">
        <p14:creationId xmlns:p14="http://schemas.microsoft.com/office/powerpoint/2010/main" val="3283643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CFF722-441F-D9B4-FDAB-4F6E62D6CF82}"/>
              </a:ext>
            </a:extLst>
          </p:cNvPr>
          <p:cNvSpPr>
            <a:spLocks noGrp="1"/>
          </p:cNvSpPr>
          <p:nvPr>
            <p:ph type="title"/>
          </p:nvPr>
        </p:nvSpPr>
        <p:spPr/>
        <p:txBody>
          <a:bodyPr>
            <a:normAutofit fontScale="90000"/>
          </a:bodyPr>
          <a:lstStyle/>
          <a:p>
            <a:r>
              <a:rPr lang="ru-RU" sz="2200" dirty="0"/>
              <a:t>Инспектор признан виновным в проведении плановой проверки, которая подлежала исключению из плана проверок (</a:t>
            </a:r>
            <a:r>
              <a:rPr lang="ru-RU" sz="1800" dirty="0">
                <a:effectLst/>
                <a:latin typeface="Calibri" panose="020F0502020204030204" pitchFamily="34" charset="0"/>
                <a:ea typeface="Calibri" panose="020F0502020204030204" pitchFamily="34" charset="0"/>
                <a:cs typeface="Times New Roman" panose="02020603050405020304" pitchFamily="18" charset="0"/>
              </a:rPr>
              <a:t>Постановление Верховного Суда РФ от 08.02.2023 N 50-АД22-4-К8)</a:t>
            </a:r>
            <a:endParaRPr lang="ru-RU" dirty="0"/>
          </a:p>
        </p:txBody>
      </p:sp>
      <p:sp>
        <p:nvSpPr>
          <p:cNvPr id="3" name="Объект 2">
            <a:extLst>
              <a:ext uri="{FF2B5EF4-FFF2-40B4-BE49-F238E27FC236}">
                <a16:creationId xmlns:a16="http://schemas.microsoft.com/office/drawing/2014/main" id="{76B38E0C-AA90-16E3-3D50-28DF5C35B0B9}"/>
              </a:ext>
            </a:extLst>
          </p:cNvPr>
          <p:cNvSpPr>
            <a:spLocks noGrp="1"/>
          </p:cNvSpPr>
          <p:nvPr>
            <p:ph idx="1"/>
          </p:nvPr>
        </p:nvSpPr>
        <p:spPr>
          <a:xfrm>
            <a:off x="581192" y="2180496"/>
            <a:ext cx="11029615" cy="4677504"/>
          </a:xfrm>
        </p:spPr>
        <p:txBody>
          <a:bodyPr>
            <a:normAutofit fontScale="92500" lnSpcReduction="10000"/>
          </a:bodyPr>
          <a:lstStyle/>
          <a:p>
            <a:pPr algn="just"/>
            <a:r>
              <a:rPr lang="ru-RU" dirty="0"/>
              <a:t>19 апреля 2021 г. заместителем начальника Госстройнадзора Омской области вынесено распоряжение N 184-р о проведении в отношении ЖСК "Кристалл" плановой документарной проверки. В числе лиц, уполномоченных на ее проведение, назначена главный специалист отдела контроля за привлечением средств дольщиков при строительстве многоквартирных домов и иных объектов недвижимости Госстройнадзора Омской области </a:t>
            </a:r>
            <a:r>
              <a:rPr lang="ru-RU" dirty="0" err="1"/>
              <a:t>Дудкова</a:t>
            </a:r>
            <a:r>
              <a:rPr lang="ru-RU" dirty="0"/>
              <a:t> Е.А.</a:t>
            </a:r>
          </a:p>
          <a:p>
            <a:pPr algn="just"/>
            <a:r>
              <a:rPr lang="ru-RU" dirty="0"/>
              <a:t>Из акта проверки и иных материалов следует, что это мероприятие проводилось, в том числе </a:t>
            </a:r>
            <a:r>
              <a:rPr lang="ru-RU" dirty="0" err="1"/>
              <a:t>Дудковой</a:t>
            </a:r>
            <a:r>
              <a:rPr lang="ru-RU" dirty="0"/>
              <a:t> Е.А.</a:t>
            </a:r>
          </a:p>
          <a:p>
            <a:pPr algn="just"/>
            <a:r>
              <a:rPr lang="ru-RU" dirty="0"/>
              <a:t>Вместе с тем ЖСК "Кристалл" включен в Единый реестр субъектов малого и среднего предпринимательства с 10 декабря 2020 г., а также ранее был включен в период с 10 августа 2018 г. по 10 августа 2020 г.</a:t>
            </a:r>
          </a:p>
          <a:p>
            <a:pPr algn="just"/>
            <a:r>
              <a:rPr lang="ru-RU" dirty="0"/>
              <a:t>В связи с запретом на проведение плановых проверок в отношении юридических лиц и индивидуальных предпринимателей, отнесенных в соответствии со статьей 4 Закона N 209-ФЗ к субъектам малого и среднего предпринимательства, означенное мероприятие подлежало исключению из ежегодного плана путем внесения соответствующих изменений.</a:t>
            </a:r>
          </a:p>
          <a:p>
            <a:pPr algn="just"/>
            <a:r>
              <a:rPr lang="ru-RU" dirty="0"/>
              <a:t>В силу пункта 8 Правил подготовки ежегодных планов внесение изменений в ежегодный план осуществляется решением органа государственного контроля (надзора) или органа муниципального контроля. Сведения о внесенных в ежегодный план изменениях направляются в течение 3 рабочих дней со дня их внесения в орган прокуратуры в порядке, указанном в этой норме</a:t>
            </a:r>
          </a:p>
          <a:p>
            <a:endParaRPr lang="ru-RU" dirty="0"/>
          </a:p>
        </p:txBody>
      </p:sp>
    </p:spTree>
    <p:extLst>
      <p:ext uri="{BB962C8B-B14F-4D97-AF65-F5344CB8AC3E}">
        <p14:creationId xmlns:p14="http://schemas.microsoft.com/office/powerpoint/2010/main" val="2743399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05C53E-D3C0-2573-EF2A-59DF53A75E76}"/>
              </a:ext>
            </a:extLst>
          </p:cNvPr>
          <p:cNvSpPr>
            <a:spLocks noGrp="1"/>
          </p:cNvSpPr>
          <p:nvPr>
            <p:ph type="title"/>
          </p:nvPr>
        </p:nvSpPr>
        <p:spPr/>
        <p:txBody>
          <a:bodyPr>
            <a:normAutofit/>
          </a:bodyPr>
          <a:lstStyle/>
          <a:p>
            <a:r>
              <a:rPr lang="ru-RU" sz="2400" dirty="0"/>
              <a:t>Инспектор признан виновным в проведении плановой проверки, которая подлежала исключению из плана проверок</a:t>
            </a:r>
          </a:p>
        </p:txBody>
      </p:sp>
      <p:sp>
        <p:nvSpPr>
          <p:cNvPr id="3" name="Объект 2">
            <a:extLst>
              <a:ext uri="{FF2B5EF4-FFF2-40B4-BE49-F238E27FC236}">
                <a16:creationId xmlns:a16="http://schemas.microsoft.com/office/drawing/2014/main" id="{ADBFEC28-1BD7-08A2-3AC6-CF3100D46901}"/>
              </a:ext>
            </a:extLst>
          </p:cNvPr>
          <p:cNvSpPr>
            <a:spLocks noGrp="1"/>
          </p:cNvSpPr>
          <p:nvPr>
            <p:ph idx="1"/>
          </p:nvPr>
        </p:nvSpPr>
        <p:spPr>
          <a:xfrm>
            <a:off x="581192" y="2180496"/>
            <a:ext cx="11029615" cy="4455916"/>
          </a:xfrm>
        </p:spPr>
        <p:txBody>
          <a:bodyPr>
            <a:normAutofit fontScale="92500" lnSpcReduction="20000"/>
          </a:bodyPr>
          <a:lstStyle/>
          <a:p>
            <a:pPr algn="just"/>
            <a:r>
              <a:rPr lang="ru-RU" b="1" dirty="0"/>
              <a:t>Указание в жалобе на то, что </a:t>
            </a:r>
            <a:r>
              <a:rPr lang="ru-RU" b="1" dirty="0" err="1"/>
              <a:t>Дудкова</a:t>
            </a:r>
            <a:r>
              <a:rPr lang="ru-RU" b="1" dirty="0"/>
              <a:t> Е.А. не уполномочена на внесение изменений в ежегодный план плановых проверок, не ставит под сомнение выводы судебных инстанций о наличии в деянии указанного лица состава вмененного административного правонарушения.</a:t>
            </a:r>
          </a:p>
          <a:p>
            <a:pPr algn="just"/>
            <a:r>
              <a:rPr lang="ru-RU" b="1" dirty="0"/>
              <a:t>Материалы дела свидетельствуют о том, что мер, направленных на обеспечение внесения необходимых изменений должностным лицом не принято.</a:t>
            </a:r>
          </a:p>
          <a:p>
            <a:pPr algn="just"/>
            <a:r>
              <a:rPr lang="ru-RU" b="1" dirty="0"/>
              <a:t>Частью 2 статьи 15 Закона N 79-ФЗ предусмотрено, что гражданский служащий не вправе исполнять данное ему неправомерное поручение. При получении от соответствующего руководителя поручения, являющегося, по мнению гражданского служащего, неправомерным, гражданский служащий должен представить в письменной форме обоснование неправомерности данного поручения с указанием положений законодательства Российской Федерации, которые могут быть нарушены при исполнении данного поручения, и получить от руководителя подтверждение этого поручения в письменной форме. В случае подтверждения руководителем данного поручения в письменной форме гражданский служащий обязан отказаться от его исполнения.</a:t>
            </a:r>
          </a:p>
          <a:p>
            <a:pPr algn="just"/>
            <a:r>
              <a:rPr lang="ru-RU" b="1" dirty="0"/>
              <a:t>В обжалуемых судебных актах обоснованно отмечено, что должностное лицо </a:t>
            </a:r>
            <a:r>
              <a:rPr lang="ru-RU" b="1" dirty="0" err="1"/>
              <a:t>Дудкова</a:t>
            </a:r>
            <a:r>
              <a:rPr lang="ru-RU" b="1" dirty="0"/>
              <a:t> Е.А. при законодательно установленном запрете на проведение проверок в отношении субъектов малого и среднего предпринимательства как, лицо, уполномоченное на проведение проверки, должна была выяснить необходимые сведения о ЖСК "Кристалл" и при наличии у него статуса субъекта малого и среднего предпринимательства независимо от включения в ежегодный план отказаться от проведения проверки.</a:t>
            </a:r>
          </a:p>
          <a:p>
            <a:endParaRPr lang="ru-RU" dirty="0"/>
          </a:p>
        </p:txBody>
      </p:sp>
    </p:spTree>
    <p:extLst>
      <p:ext uri="{BB962C8B-B14F-4D97-AF65-F5344CB8AC3E}">
        <p14:creationId xmlns:p14="http://schemas.microsoft.com/office/powerpoint/2010/main" val="2706555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C0616D-7B9E-5044-A01B-ACA7AB40AA9C}"/>
              </a:ext>
            </a:extLst>
          </p:cNvPr>
          <p:cNvSpPr>
            <a:spLocks noGrp="1"/>
          </p:cNvSpPr>
          <p:nvPr>
            <p:ph type="title"/>
          </p:nvPr>
        </p:nvSpPr>
        <p:spPr/>
        <p:txBody>
          <a:bodyPr>
            <a:normAutofit fontScale="90000"/>
          </a:bodyPr>
          <a:lstStyle/>
          <a:p>
            <a:r>
              <a:rPr lang="ru-RU" sz="2000" dirty="0"/>
              <a:t>Осмотр помещения и территории с последующим составлением протокола об административном правонарушении признан проведением проверки при отсутствии приказа (распоряжения)</a:t>
            </a:r>
            <a:r>
              <a:rPr lang="ru-RU" sz="1800" dirty="0">
                <a:effectLst/>
                <a:latin typeface="Calibri" panose="020F0502020204030204" pitchFamily="34" charset="0"/>
                <a:ea typeface="Calibri" panose="020F0502020204030204" pitchFamily="34" charset="0"/>
                <a:cs typeface="Times New Roman" panose="02020603050405020304" pitchFamily="18" charset="0"/>
              </a:rPr>
              <a:t>  - Постановление Верховного Суда РФ от 23.12.2021 N 46-АД21-82-К6 </a:t>
            </a:r>
            <a:endParaRPr lang="ru-RU" sz="2000" dirty="0"/>
          </a:p>
        </p:txBody>
      </p:sp>
      <p:sp>
        <p:nvSpPr>
          <p:cNvPr id="3" name="Объект 2">
            <a:extLst>
              <a:ext uri="{FF2B5EF4-FFF2-40B4-BE49-F238E27FC236}">
                <a16:creationId xmlns:a16="http://schemas.microsoft.com/office/drawing/2014/main" id="{1164B4B4-D885-FF5D-8793-3E83926C9828}"/>
              </a:ext>
            </a:extLst>
          </p:cNvPr>
          <p:cNvSpPr>
            <a:spLocks noGrp="1"/>
          </p:cNvSpPr>
          <p:nvPr>
            <p:ph idx="1"/>
          </p:nvPr>
        </p:nvSpPr>
        <p:spPr>
          <a:xfrm>
            <a:off x="581192" y="2180496"/>
            <a:ext cx="11029615" cy="4677504"/>
          </a:xfrm>
        </p:spPr>
        <p:txBody>
          <a:bodyPr>
            <a:normAutofit fontScale="92500" lnSpcReduction="20000"/>
          </a:bodyPr>
          <a:lstStyle/>
          <a:p>
            <a:pPr algn="just"/>
            <a:r>
              <a:rPr lang="ru-RU" b="1" dirty="0"/>
              <a:t>Из материалов дела усматривается, что должностным лицом министерства промышленности и торговли Самарской области Викулиной Л.В. без предъявления документов, являющихся основанием для проведения мероприятий по контролю, 14.11.2019 участвовала в осуществлении осмотра торгового и складского помещения индивидуального предпринимателя У., после чего были составлены протокол осмотра принадлежащих индивидуальному предпринимателю помещений, территорий и находящихся там вещей, протокол изъятия вещей и документов и изъята алкогольная продукция.</a:t>
            </a:r>
          </a:p>
          <a:p>
            <a:pPr algn="just"/>
            <a:r>
              <a:rPr lang="ru-RU" b="1" dirty="0"/>
              <a:t>В объяснениях, отобранных старшим прокурором отдела по надзору за соблюдением прав предпринимателей Самарской области и удостоверенных подписью Викулиной Л.В., последняя пояснила, что определение о проведении административного расследования вынесено ею 14.11.2019 после осмотра помещения магазина "Продукты" (</a:t>
            </a:r>
            <a:r>
              <a:rPr lang="ru-RU" b="1" dirty="0" err="1"/>
              <a:t>л.д</a:t>
            </a:r>
            <a:r>
              <a:rPr lang="ru-RU" b="1" dirty="0"/>
              <a:t>. 38, том 1).</a:t>
            </a:r>
          </a:p>
          <a:p>
            <a:pPr algn="just"/>
            <a:r>
              <a:rPr lang="ru-RU" b="1" dirty="0"/>
              <a:t>При этом в сообщении Н., поступившем 05.11.2019 на "горячую линию" министерства промышленности и торговли Самарской области посредством телефонного звонка, о фактах реализации лицензируемой алкогольной продукции без соответствующей лицензии и сопроводительных документов по адресам в пос. </a:t>
            </a:r>
            <a:r>
              <a:rPr lang="ru-RU" b="1" dirty="0" err="1"/>
              <a:t>Гранный</a:t>
            </a:r>
            <a:r>
              <a:rPr lang="ru-RU" b="1" dirty="0"/>
              <a:t> и пгт. Мирный </a:t>
            </a:r>
            <a:r>
              <a:rPr lang="ru-RU" b="1" u="sng" dirty="0"/>
              <a:t>не содержалось достаточных данных, указывающих на наличие события административного правонарушения, в нем отсутствовали сведения, позволяющие установить лицо, обратившееся в орган государственного контроля. В рассматриваемом случае выявлению данных, свидетельствующих о совершении административного правонарушения, предшествовала внеплановая выездная проверка</a:t>
            </a:r>
            <a:r>
              <a:rPr lang="ru-RU" b="1" dirty="0"/>
              <a:t>, требования к проведению которой регламентированы нормами Федерального закона от 26.12.2008 N 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p>
          <a:p>
            <a:endParaRPr lang="ru-RU" dirty="0"/>
          </a:p>
        </p:txBody>
      </p:sp>
    </p:spTree>
    <p:extLst>
      <p:ext uri="{BB962C8B-B14F-4D97-AF65-F5344CB8AC3E}">
        <p14:creationId xmlns:p14="http://schemas.microsoft.com/office/powerpoint/2010/main" val="1173128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5AD806-E329-9876-658A-2F33D3088490}"/>
              </a:ext>
            </a:extLst>
          </p:cNvPr>
          <p:cNvSpPr>
            <a:spLocks noGrp="1"/>
          </p:cNvSpPr>
          <p:nvPr>
            <p:ph type="title"/>
          </p:nvPr>
        </p:nvSpPr>
        <p:spPr/>
        <p:txBody>
          <a:bodyPr>
            <a:normAutofit fontScale="90000"/>
          </a:bodyPr>
          <a:lstStyle/>
          <a:p>
            <a:r>
              <a:rPr lang="ru-RU" dirty="0"/>
              <a:t>Запрос информации и документов у юридического лица не признан предварительной проверкой - </a:t>
            </a:r>
            <a:r>
              <a:rPr lang="ru-RU" sz="1800" dirty="0">
                <a:effectLst/>
                <a:latin typeface="Calibri" panose="020F0502020204030204" pitchFamily="34" charset="0"/>
                <a:ea typeface="Calibri" panose="020F0502020204030204" pitchFamily="34" charset="0"/>
                <a:cs typeface="Times New Roman" panose="02020603050405020304" pitchFamily="18" charset="0"/>
              </a:rPr>
              <a:t>Постановление Верховного Суда РФ от 26.06.2020 N 51-АД20-1</a:t>
            </a:r>
            <a:endParaRPr lang="ru-RU" dirty="0"/>
          </a:p>
        </p:txBody>
      </p:sp>
      <p:sp>
        <p:nvSpPr>
          <p:cNvPr id="3" name="Объект 2">
            <a:extLst>
              <a:ext uri="{FF2B5EF4-FFF2-40B4-BE49-F238E27FC236}">
                <a16:creationId xmlns:a16="http://schemas.microsoft.com/office/drawing/2014/main" id="{53D8C705-D9B0-0CDE-F593-FFD409530072}"/>
              </a:ext>
            </a:extLst>
          </p:cNvPr>
          <p:cNvSpPr>
            <a:spLocks noGrp="1"/>
          </p:cNvSpPr>
          <p:nvPr>
            <p:ph idx="1"/>
          </p:nvPr>
        </p:nvSpPr>
        <p:spPr>
          <a:xfrm>
            <a:off x="581192" y="2086853"/>
            <a:ext cx="11029615" cy="4723464"/>
          </a:xfrm>
        </p:spPr>
        <p:txBody>
          <a:bodyPr>
            <a:normAutofit fontScale="92500" lnSpcReduction="20000"/>
          </a:bodyPr>
          <a:lstStyle/>
          <a:p>
            <a:pPr algn="just"/>
            <a:r>
              <a:rPr lang="ru-RU" b="1" dirty="0"/>
              <a:t>Как усматривается из материалов дела, Милаевой Е.В., являющейся заместителем начальника отдела ведения государственного реестра и контроля за деятельностью юридических лиц, направлен обществу "Юнона" запрос N 22922/18/33739 о предоставлении в пятидневный срок со дня его получения информации с приложением документов, необходимых для проведения проверки по обращению К.</a:t>
            </a:r>
          </a:p>
          <a:p>
            <a:pPr algn="just"/>
            <a:r>
              <a:rPr lang="ru-RU" b="1" dirty="0"/>
              <a:t> Названным запросом, подписанным должностным лицом Милаевой Е.В., общество "Юнона" предупреждено об административной ответственности за его неисполнение на основании статьи 19.7 Кодекса Российской Федерации об административных правонарушениях.</a:t>
            </a:r>
          </a:p>
          <a:p>
            <a:pPr algn="just"/>
            <a:r>
              <a:rPr lang="ru-RU" b="1" dirty="0"/>
              <a:t>Постановлением от 09.08.2019 первым заместителем прокурора Алтайского края возбуждено дело об административном правонарушении, предусмотренном частью 2 статьи 19.6.1 указанного Кодекса, в отношении должностного лица Милаевой Е.В. ввиду совершения ею грубого нарушения требований законодательства о государственном контроле (надзоре), выразившегося в проведении проверки без распоряжения (приказа) руководителя либо заместителя руководителя органа государственного контроля (надзора), осуществляющего контрольные функции</a:t>
            </a:r>
          </a:p>
          <a:p>
            <a:pPr algn="just"/>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Ссылки в тексте запроса на положения Федерального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закона</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от 02.05.2006 N 59-ФЗ "О порядке рассмотрения обращений граждан Российской Федерации" сами по себе не означают того, что при подготовке и направлении данного документа обществу "Юнона" должностным лицом Милаевой Е.В. в нарушение требований Федерального </a:t>
            </a:r>
            <a:r>
              <a:rPr lang="ru-RU" sz="1800" b="1" u="none" strike="noStrike"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закона</a:t>
            </a:r>
            <a:r>
              <a:rPr lang="ru-RU" sz="1800" b="1" kern="100" dirty="0">
                <a:effectLst/>
                <a:latin typeface="Calibri" panose="020F0502020204030204" pitchFamily="34" charset="0"/>
                <a:ea typeface="Calibri" panose="020F0502020204030204" pitchFamily="34" charset="0"/>
                <a:cs typeface="Times New Roman" panose="02020603050405020304" pitchFamily="18" charset="0"/>
              </a:rPr>
              <a:t> от 26.12.2008 N 294-ФЗ не совершались действия, указывающие на проведение проверки.</a:t>
            </a:r>
          </a:p>
          <a:p>
            <a:pPr algn="just"/>
            <a:endParaRPr lang="ru-RU" b="1" dirty="0"/>
          </a:p>
          <a:p>
            <a:endParaRPr lang="ru-RU" dirty="0"/>
          </a:p>
        </p:txBody>
      </p:sp>
    </p:spTree>
    <p:extLst>
      <p:ext uri="{BB962C8B-B14F-4D97-AF65-F5344CB8AC3E}">
        <p14:creationId xmlns:p14="http://schemas.microsoft.com/office/powerpoint/2010/main" val="1712937468"/>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TM03457464[[fn=Дивиденд]]</Template>
  <TotalTime>626</TotalTime>
  <Words>6049</Words>
  <Application>Microsoft Office PowerPoint</Application>
  <PresentationFormat>Широкоэкранный</PresentationFormat>
  <Paragraphs>127</Paragraphs>
  <Slides>27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Calibri</vt:lpstr>
      <vt:lpstr>Corbel</vt:lpstr>
      <vt:lpstr>Gill Sans MT</vt:lpstr>
      <vt:lpstr>Wingdings 2</vt:lpstr>
      <vt:lpstr>Дивиденд</vt:lpstr>
      <vt:lpstr>Административная ответственность должностных лиц, осуществляющих муниципальный контроль за нарушения порядка проведения контрольных мероприятий</vt:lpstr>
      <vt:lpstr>Несоблюдение должностными лицами органов муниципального контроля требований законодательства о муниципальном контроле, выразившееся</vt:lpstr>
      <vt:lpstr> Повторное совершение административного правонарушения, предусмотренного частью 1 либо грубое нарушение требований законодательства о муниципальном контроле, выразившееся: </vt:lpstr>
      <vt:lpstr>Несоблюдение требований законодательства о муниципальном контроле, выразившееся </vt:lpstr>
      <vt:lpstr>Неисполнение должностным лицом органа муниципального контроля обязанности:</vt:lpstr>
      <vt:lpstr>Инспектор признан виновным в проведении плановой проверки, которая подлежала исключению из плана проверок (Постановление Верховного Суда РФ от 08.02.2023 N 50-АД22-4-К8)</vt:lpstr>
      <vt:lpstr>Инспектор признан виновным в проведении плановой проверки, которая подлежала исключению из плана проверок</vt:lpstr>
      <vt:lpstr>Осмотр помещения и территории с последующим составлением протокола об административном правонарушении признан проведением проверки при отсутствии приказа (распоряжения)  - Постановление Верховного Суда РФ от 23.12.2021 N 46-АД21-82-К6 </vt:lpstr>
      <vt:lpstr>Запрос информации и документов у юридического лица не признан предварительной проверкой - Постановление Верховного Суда РФ от 26.06.2020 N 51-АД20-1</vt:lpstr>
      <vt:lpstr>Мониторинг без выданного задания признан проведением контрольного мероприятия без решения о его проведении (Постановление Верховного Суда РФ от 08.06.2020 N 9-АД20-12)</vt:lpstr>
      <vt:lpstr>Проведение проверки, ранее не исключенной из плана проверок, в другое время, без внесения информации в Единый реестр проверок (Постановление Верховного Суда РФ от 19.12.2019 N 71-АД19-8)</vt:lpstr>
      <vt:lpstr>Срок Выездной внеплановой проверки в отношении малого предприятия, исчисляемый в часах не может превышать 10 рабочих дней </vt:lpstr>
      <vt:lpstr>Руководитель органа контроля признан надлежащим субъектом по части 3 статьи 19.6.1 (Постановление Второго кассационного суда общей юрисдикции от 05.12.2022 по делу N 16-9012/2022)</vt:lpstr>
      <vt:lpstr>Проведение административного расследования признано проведением проверки при отсутствии приказа (распоряжения) - Постановление Третьего кассационного суда общей юрисдикции от 29.12.2021 N 16-5110/2021 </vt:lpstr>
      <vt:lpstr>Запрос информации признан проведением внеплановой документарной проверки</vt:lpstr>
      <vt:lpstr>Запрос документов признан предварительной проверкой</vt:lpstr>
      <vt:lpstr>Внесение изменений в приказ о проведении внепланового контрольного мероприятия в части сроков его проведения после его согласования с органами прокуратуры требует повторного согласования </vt:lpstr>
      <vt:lpstr>Проверка в отношении физического лица признана проверкой в отношении индивидуального предпринимателя</vt:lpstr>
      <vt:lpstr>Проверка в рамках рейдового осмотра неправомерна перешла во внеплановую выездную проверку  </vt:lpstr>
      <vt:lpstr>Возбуждение дела об административном правонарушении признано проведением проверки</vt:lpstr>
      <vt:lpstr>Неразмещение информации о привлечении к административной ответственности подпадает под признаки состава, предусмотренного частью 3 статьи 19.6.1 коАП</vt:lpstr>
      <vt:lpstr> Постановление Седьмого кассационного суда общей юрисдикции от 24.03.2022 N 16-1164/2022</vt:lpstr>
      <vt:lpstr>Постановление Восьмого кассационного суда общей юрисдикции от 13.04.2023 N 16-1841/2023 </vt:lpstr>
      <vt:lpstr>Постановление Восьмого кассационного суда общей юрисдикции от 13.04.2023 N 16-1841/2023 </vt:lpstr>
      <vt:lpstr>Суд признал ненадлежащим субъектом должностное лицо, не уполномоченное на внесение изменений в план проверок</vt:lpstr>
      <vt:lpstr>Поручение президента рф на проведение контрольных мероприятий может быть оформлено различным образом</vt:lpstr>
      <vt:lpstr> Постановление Восьмого кассационного суда общей юрисдикции от 14.07.2022 N 16-4703/2022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Административная ответственность должностных лиц, осуществляющих муниципальный контроль за нарушения порядка проведения контрольных мероприятий</dc:title>
  <dc:creator>Сергей Хазанов</dc:creator>
  <cp:lastModifiedBy>Сергей Хазанов</cp:lastModifiedBy>
  <cp:revision>3</cp:revision>
  <dcterms:created xsi:type="dcterms:W3CDTF">2023-07-17T07:45:00Z</dcterms:created>
  <dcterms:modified xsi:type="dcterms:W3CDTF">2023-07-17T18:14:10Z</dcterms:modified>
</cp:coreProperties>
</file>