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05" r:id="rId18"/>
    <p:sldId id="306" r:id="rId19"/>
    <p:sldId id="307" r:id="rId20"/>
    <p:sldId id="308" r:id="rId21"/>
    <p:sldId id="309"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1253"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C0A204E-1EE6-480A-B23C-B436E229EF36}" type="datetimeFigureOut">
              <a:rPr lang="ru-RU" smtClean="0"/>
              <a:t>16.07.2023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1847976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84182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43425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D18350B9-9C25-4FD1-AB4C-F94673025460}"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47481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4167460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7C0A204E-1EE6-480A-B23C-B436E229EF36}" type="datetimeFigureOut">
              <a:rPr lang="ru-RU" smtClean="0"/>
              <a:t>16.07.2023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1820566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7C0A204E-1EE6-480A-B23C-B436E229EF36}" type="datetimeFigureOut">
              <a:rPr lang="ru-RU" smtClean="0"/>
              <a:t>16.07.2023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3250029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C0A204E-1EE6-480A-B23C-B436E229EF36}" type="datetimeFigureOut">
              <a:rPr lang="ru-RU" smtClean="0"/>
              <a:t>16.07.2023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208868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C0A204E-1EE6-480A-B23C-B436E229EF36}" type="datetimeFigureOut">
              <a:rPr lang="ru-RU" smtClean="0"/>
              <a:t>16.07.2023</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18350B9-9C25-4FD1-AB4C-F94673025460}" type="slidenum">
              <a:rPr lang="ru-RU" smtClean="0"/>
              <a:t>‹#›</a:t>
            </a:fld>
            <a:endParaRPr lang="ru-RU"/>
          </a:p>
        </p:txBody>
      </p:sp>
    </p:spTree>
    <p:extLst>
      <p:ext uri="{BB962C8B-B14F-4D97-AF65-F5344CB8AC3E}">
        <p14:creationId xmlns:p14="http://schemas.microsoft.com/office/powerpoint/2010/main" val="206456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C0A204E-1EE6-480A-B23C-B436E229EF36}" type="datetimeFigureOut">
              <a:rPr lang="ru-RU" smtClean="0"/>
              <a:t>16.07.2023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268866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0A204E-1EE6-480A-B23C-B436E229EF36}" type="datetimeFigureOut">
              <a:rPr lang="ru-RU" smtClean="0"/>
              <a:t>16.07.2023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150795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251647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C0A204E-1EE6-480A-B23C-B436E229EF36}" type="datetimeFigureOut">
              <a:rPr lang="ru-RU" smtClean="0"/>
              <a:t>16.07.2023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368290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C0A204E-1EE6-480A-B23C-B436E229EF36}" type="datetimeFigureOut">
              <a:rPr lang="ru-RU" smtClean="0"/>
              <a:t>16.07.2023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322733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C0A204E-1EE6-480A-B23C-B436E229EF36}" type="datetimeFigureOut">
              <a:rPr lang="ru-RU" smtClean="0"/>
              <a:t>16.07.2023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132745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261037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0A204E-1EE6-480A-B23C-B436E229EF36}" type="datetimeFigureOut">
              <a:rPr lang="ru-RU" smtClean="0"/>
              <a:t>16.07.2023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8350B9-9C25-4FD1-AB4C-F94673025460}" type="slidenum">
              <a:rPr lang="ru-RU" smtClean="0"/>
              <a:t>‹#›</a:t>
            </a:fld>
            <a:endParaRPr lang="ru-RU"/>
          </a:p>
        </p:txBody>
      </p:sp>
    </p:spTree>
    <p:extLst>
      <p:ext uri="{BB962C8B-B14F-4D97-AF65-F5344CB8AC3E}">
        <p14:creationId xmlns:p14="http://schemas.microsoft.com/office/powerpoint/2010/main" val="198624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C0A204E-1EE6-480A-B23C-B436E229EF36}" type="datetimeFigureOut">
              <a:rPr lang="ru-RU" smtClean="0"/>
              <a:t>16.07.2023</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18350B9-9C25-4FD1-AB4C-F94673025460}" type="slidenum">
              <a:rPr lang="ru-RU" smtClean="0"/>
              <a:t>‹#›</a:t>
            </a:fld>
            <a:endParaRPr lang="ru-RU"/>
          </a:p>
        </p:txBody>
      </p:sp>
    </p:spTree>
    <p:extLst>
      <p:ext uri="{BB962C8B-B14F-4D97-AF65-F5344CB8AC3E}">
        <p14:creationId xmlns:p14="http://schemas.microsoft.com/office/powerpoint/2010/main" val="3923567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consultantplus://offline/ref=2F911476BB2C27A54740E0B96A9B5E2D7A4AF685D117720DDF10F94765AB293F776FC187A314A52EFF999FCC8035B731EC01CB2EDD9D2C94t8oAI" TargetMode="External"/><Relationship Id="rId2" Type="http://schemas.openxmlformats.org/officeDocument/2006/relationships/hyperlink" Target="consultantplus://offline/ref=2F911476BB2C27A54740E0B96A9B5E2D7A4BFE81DA1C720DDF10F94765AB293F776FC183A512AC23ABC38FC8C961BC2EEA18D52BC39Dt2oFI" TargetMode="External"/><Relationship Id="rId1" Type="http://schemas.openxmlformats.org/officeDocument/2006/relationships/slideLayout" Target="../slideLayouts/slideLayout2.xml"/><Relationship Id="rId4" Type="http://schemas.openxmlformats.org/officeDocument/2006/relationships/hyperlink" Target="consultantplus://offline/ref=2F911476BB2C27A54740E0B96A9B5E2D7A4AF685D117720DDF10F94765AB293F776FC187A314A52DFC999FCC8035B731EC01CB2EDD9D2C94t8oAI"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consultantplus://offline/ref=2F911476BB2C27A54740E0B96A9B5E2D7A4AFC85DB13720DDF10F94765AB293F656F998BA212BB28F88CC99DC6t6o3I" TargetMode="External"/><Relationship Id="rId7" Type="http://schemas.openxmlformats.org/officeDocument/2006/relationships/hyperlink" Target="consultantplus://offline/ref=2F911476BB2C27A54740E0B96A9B5E2D7A4BFE81DA1C720DDF10F94765AB293F776FC18EA41DAE7CAED69E90C566A430ED01C929C1t9oCI" TargetMode="External"/><Relationship Id="rId2" Type="http://schemas.openxmlformats.org/officeDocument/2006/relationships/hyperlink" Target="consultantplus://offline/ref=2F911476BB2C27A54740E7AB72EA00207F43A089D217705D854DFF103AFB2F6A372FC7D2E050A829FF92CB9CC56BEE61AE4AC628C5812C9197A1E45Dt8oAI" TargetMode="External"/><Relationship Id="rId1" Type="http://schemas.openxmlformats.org/officeDocument/2006/relationships/slideLayout" Target="../slideLayouts/slideLayout2.xml"/><Relationship Id="rId6" Type="http://schemas.openxmlformats.org/officeDocument/2006/relationships/hyperlink" Target="consultantplus://offline/ref=2F911476BB2C27A54740E0B96A9B5E2D7A4BFE81DA1C720DDF10F94765AB293F656F998BA212BB28F88CC99DC6t6o3I" TargetMode="External"/><Relationship Id="rId5" Type="http://schemas.openxmlformats.org/officeDocument/2006/relationships/hyperlink" Target="consultantplus://offline/ref=2F911476BB2C27A54740E0B96A9B5E2D7A4AF685D117720DDF10F94765AB293F776FC187A314A52EFF999FCC8035B731EC01CB2EDD9D2C94t8oAI" TargetMode="External"/><Relationship Id="rId4" Type="http://schemas.openxmlformats.org/officeDocument/2006/relationships/hyperlink" Target="consultantplus://offline/ref=2F911476BB2C27A54740E0B96A9B5E2D7A49FF85D012720DDF10F94765AB293F656F998BA212BB28F88CC99DC6t6o3I"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consultantplus://offline/ref=E9927DD77718BC7EDC37D7E4CF5A2514E5A663DAFF0EC900417483662171F893AE77C7B4424744A3DCCBF83D54BCA3D02848B359190C85EE64CBF" TargetMode="External"/><Relationship Id="rId2" Type="http://schemas.openxmlformats.org/officeDocument/2006/relationships/hyperlink" Target="consultantplus://offline/ref=E9927DD77718BC7EDC37D7E4CF5A2514E5A768DBF803C900417483662171F893BC779FB843405AABDDDEAE6C126ECAF" TargetMode="External"/><Relationship Id="rId1" Type="http://schemas.openxmlformats.org/officeDocument/2006/relationships/slideLayout" Target="../slideLayouts/slideLayout2.xml"/><Relationship Id="rId4" Type="http://schemas.openxmlformats.org/officeDocument/2006/relationships/hyperlink" Target="consultantplus://offline/ref=E9927DD77718BC7EDC37D7E4CF5A2514E5A663DAFF0EC900417483662171F893BC779FB843405AABDDDEAE6C126ECAF"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consultantplus://offline/ref=DCF5A41D68CA791582BE038E75C5633D55C0AA8E36C43691229862DDD826C0B4AF1C0AD8C00EE166F91640429ECDH1F" TargetMode="External"/><Relationship Id="rId3" Type="http://schemas.openxmlformats.org/officeDocument/2006/relationships/hyperlink" Target="consultantplus://offline/ref=DCF5A41D68CA791582BE038E75C5633D55C1AD8F37C23691229862DDD826C0B4AF1C0AD8C00EE166F91640429ECDH1F" TargetMode="External"/><Relationship Id="rId7" Type="http://schemas.openxmlformats.org/officeDocument/2006/relationships/hyperlink" Target="consultantplus://offline/ref=DCF5A41D68CA791582BE038E75C5633D55C1AD8F37C23691229862DDD826C0B4BD1C52D4C109FF60FE031613D88718C1FF019B4295B9A113C6H2F" TargetMode="External"/><Relationship Id="rId2" Type="http://schemas.openxmlformats.org/officeDocument/2006/relationships/hyperlink" Target="consultantplus://offline/ref=DCF5A41D68CA791582BE038E75C5633D55C1AF8A30C33691229862DDD826C0B4AF1C0AD8C00EE166F91640429ECDH1F" TargetMode="External"/><Relationship Id="rId1" Type="http://schemas.openxmlformats.org/officeDocument/2006/relationships/slideLayout" Target="../slideLayouts/slideLayout2.xml"/><Relationship Id="rId6" Type="http://schemas.openxmlformats.org/officeDocument/2006/relationships/hyperlink" Target="consultantplus://offline/ref=DCF5A41D68CA791582BE038E75C5633D55C1A88836C43691229862DDD826C0B4AF1C0AD8C00EE166F91640429ECDH1F" TargetMode="External"/><Relationship Id="rId5" Type="http://schemas.openxmlformats.org/officeDocument/2006/relationships/hyperlink" Target="consultantplus://offline/ref=DCF5A41D68CA791582BE038E75C5633D55C1A88836C43691229862DDD826C0B4BD1C52D4C108FD67FB031613D88718C1FF019B4295B9A113C6H2F" TargetMode="External"/><Relationship Id="rId4" Type="http://schemas.openxmlformats.org/officeDocument/2006/relationships/hyperlink" Target="consultantplus://offline/ref=DCF5A41D68CA791582BE038E75C5633D55C1A88836C43691229862DDD826C0B4BD1C52D3C30EF76DAA59061791D312DEF81885478BB9CAH2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consultantplus://offline/ref=54D5B58C2476F071AACB9407C1EEE387E602F6976936120820418F82B228B738C90F934578E8819F017A2C7998FDL1F" TargetMode="External"/><Relationship Id="rId2" Type="http://schemas.openxmlformats.org/officeDocument/2006/relationships/hyperlink" Target="consultantplus://offline/ref=54D5B58C2476F071AACB9407C1EEE387E602FC976332120820418F82B228B738C90F934578E8819F017A2C7998FDL1F" TargetMode="External"/><Relationship Id="rId1" Type="http://schemas.openxmlformats.org/officeDocument/2006/relationships/slideLayout" Target="../slideLayouts/slideLayout2.xml"/><Relationship Id="rId6" Type="http://schemas.openxmlformats.org/officeDocument/2006/relationships/hyperlink" Target="consultantplus://offline/ref=54D5B58C2476F071AACB9407C1EEE387E602F8966E37120820418F82B228B738C90F934578E8819F017A2C7998FDL1F" TargetMode="External"/><Relationship Id="rId5" Type="http://schemas.openxmlformats.org/officeDocument/2006/relationships/hyperlink" Target="consultantplus://offline/ref=54D5B58C2476F071AACB9407C1EEE387E602F9926A32120820418F82B228B738C90F934578E8819F017A2C7998FDL1F" TargetMode="External"/><Relationship Id="rId4" Type="http://schemas.openxmlformats.org/officeDocument/2006/relationships/hyperlink" Target="consultantplus://offline/ref=54D5B58C2476F071AACB9407C1EEE387E602F9926A32120820418F82B228B738DB0FCB4979ED9D97066F7A28DE8738FA47B03ACB80BF5BDEF6L0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consultantplus://offline/ref=7A20A52D28C62ABEBC691674F43827431A36DA53527442A4A8DEC4493EFCC5A35A0C6234FC539B58F25C390DD40B9841B1D06FC280A45CBDcBO0F" TargetMode="External"/><Relationship Id="rId2" Type="http://schemas.openxmlformats.org/officeDocument/2006/relationships/hyperlink" Target="consultantplus://offline/ref=7A20A52D28C62ABEBC691674F43827431A36DD51547342A4A8DEC4493EFCC5A3480C3A38FD548258F5496F5C92c5ODF" TargetMode="External"/><Relationship Id="rId1" Type="http://schemas.openxmlformats.org/officeDocument/2006/relationships/slideLayout" Target="../slideLayouts/slideLayout2.xml"/><Relationship Id="rId5" Type="http://schemas.openxmlformats.org/officeDocument/2006/relationships/hyperlink" Target="consultantplus://offline/ref=7A20A52D28C62ABEBC691674F43827431A37DF57547342A4A8DEC4493EFCC5A3480C3A38FD548258F5496F5C92c5ODF" TargetMode="External"/><Relationship Id="rId4" Type="http://schemas.openxmlformats.org/officeDocument/2006/relationships/hyperlink" Target="consultantplus://offline/ref=7A20A52D28C62ABEBC691674F43827431A36DA53527442A4A8DEC4493EFCC5A35A0C6234FC539451FB5C390DD40B9841B1D06FC280A45CBDcBO0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consultantplus://offline/ref=7690065FF294B9B5B9FFDAA5A8392E9EAA111630F5B8ECEC3E227CC945C28B72A3961AA0937BA4641154E3F4FDT4xB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consultantplus://offline/ref=6990A124281474D564A7B6654EA26FFBA047FCAC4353E1FF9B6FC1BDC9F985380618BEA784BDBA780816B05064CDBBF00C5848B5180659ABnDU4J"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consultantplus://offline/ref=CD0719DBBC936898B8C7E98D07646011485D867CB51C60513D8927213C035BF3ED81FDD125B5072040F86D8D17z9YEJ" TargetMode="External"/><Relationship Id="rId2" Type="http://schemas.openxmlformats.org/officeDocument/2006/relationships/hyperlink" Target="consultantplus://offline/ref=CD0719DBBC936898B8C7E98D07646011485D867CB51C60513D8927213C035BF3FF81A5DD24B3102846ED3BDC51C89C98FD2CC2C565A3B1BCz0YCJ" TargetMode="External"/><Relationship Id="rId1" Type="http://schemas.openxmlformats.org/officeDocument/2006/relationships/slideLayout" Target="../slideLayouts/slideLayout2.xml"/><Relationship Id="rId4" Type="http://schemas.openxmlformats.org/officeDocument/2006/relationships/hyperlink" Target="consultantplus://offline/ref=CD0719DBBC936898B8C7E98D07646011485D867CB51C60513D8927213C035BF3FF81A5DD24B310294FED3BDC51C89C98FD2CC2C565A3B1BCz0YCJ"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consultantplus://offline/ref=FA36AE67400C1C5C058FE43E4B1295086AE8C2BDF267E2ABF7148104B05BD0C53C720AE1FBA93619616F7E071EA41940E4EB31E72434BF6BqAb7J" TargetMode="External"/><Relationship Id="rId2" Type="http://schemas.openxmlformats.org/officeDocument/2006/relationships/hyperlink" Target="consultantplus://offline/ref=FA36AE67400C1C5C058FE32C5363CB056AEB95B5FA66EEFDA34BDA59E752DA927B3D53A3BFA5361C6164285451A54505B7F830E62436B877A67457q4bCJ"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consultantplus://offline/ref=F67D7B4C63B48955A7A1CD2AA820C7394A0A7D8B46F232E90238CD38D47B465FB29C0CF81E2957E4A38C24AA4987A2B8BAD6BFF167BC0948t0f4J" TargetMode="External"/><Relationship Id="rId2" Type="http://schemas.openxmlformats.org/officeDocument/2006/relationships/hyperlink" Target="consultantplus://offline/ref=F67D7B4C63B48955A7A1CD2AA820C7394A0A7D8B46F232E90238CD38D47B465FB29C0CF81E285DE7A08C24AA4987A2B8BAD6BFF167BC0948t0f4J"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consultantplus://offline/ref=47EA963EB7C1BA28477498194109FEC92284065E75451BFED31256CCAC14B59F5575CA038069854DE9D36CCA7BV2c2G" TargetMode="External"/><Relationship Id="rId2" Type="http://schemas.openxmlformats.org/officeDocument/2006/relationships/hyperlink" Target="consultantplus://offline/ref=47EA963EB7C1BA28477498194109FEC9228409527D451BFED31256CCAC14B59F5575CA038069854DE9D36CCA7BV2c2G" TargetMode="External"/><Relationship Id="rId1" Type="http://schemas.openxmlformats.org/officeDocument/2006/relationships/slideLayout" Target="../slideLayouts/slideLayout2.xml"/><Relationship Id="rId6" Type="http://schemas.openxmlformats.org/officeDocument/2006/relationships/hyperlink" Target="consultantplus://offline/ref=47EA963EB7C1BA28477498194109FEC9228409527D451BFED31256CCAC14B59F4775920F826F9019B1893BC77B246C278A5A580191V1cDG" TargetMode="External"/><Relationship Id="rId5" Type="http://schemas.openxmlformats.org/officeDocument/2006/relationships/hyperlink" Target="consultantplus://offline/ref=47EA963EB7C1BA28477498194109FEC922850A5B72431BFED31256CCAC14B59F4775920F826D9B4DE9C63A9B3D757F25875A5A088D1D9C77V7c6G" TargetMode="External"/><Relationship Id="rId4" Type="http://schemas.openxmlformats.org/officeDocument/2006/relationships/hyperlink" Target="consultantplus://offline/ref=47EA963EB7C1BA28477498194109FEC92284065E75451BFED31256CCAC14B59F4775920F826D9D4BE5C63A9B3D757F25875A5A088D1D9C77V7c6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consultantplus://offline/ref=0A230EC701C7A73A348AADAC5D085E32982B644D3922010B0D013BE8DBDFDC88031EC7ACB65DD98391EBBA0628A417ED61BF3BC8BBA97426S8j0G" TargetMode="External"/><Relationship Id="rId2" Type="http://schemas.openxmlformats.org/officeDocument/2006/relationships/hyperlink" Target="consultantplus://offline/ref=0A230EC701C7A73A348AADAC5D085E32982B644D3922010B0D013BE8DBDFDC88111E9FA0B459CF849BFEEC576ESFj3G" TargetMode="External"/><Relationship Id="rId1" Type="http://schemas.openxmlformats.org/officeDocument/2006/relationships/slideLayout" Target="../slideLayouts/slideLayout2.xml"/><Relationship Id="rId5" Type="http://schemas.openxmlformats.org/officeDocument/2006/relationships/hyperlink" Target="consultantplus://offline/ref=0A230EC701C7A73A348AADAC5D085E32982B644D3427010B0D013BE8DBDFDC88031EC7ACB75EDAD0C3A4BB5A6EF504EF6CBF39C1A7SAj9G" TargetMode="External"/><Relationship Id="rId4" Type="http://schemas.openxmlformats.org/officeDocument/2006/relationships/hyperlink" Target="consultantplus://offline/ref=0A230EC701C7A73A348AADAC5D085E32982B644D3922010B0D013BE8DBDFDC88031EC7ACB65DD98296EBBA0628A417ED61BF3BC8BBA97426S8j0G"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consultantplus://offline/ref=EE94D112B45EC38922193F6201A41F6A6C9A2AE7490DE3CAD02C86E3D4423908FC22645935BFE290C9CD48BAD9D159DBFD316CC1459C824Dq6oBN" TargetMode="External"/><Relationship Id="rId3" Type="http://schemas.openxmlformats.org/officeDocument/2006/relationships/hyperlink" Target="consultantplus://offline/ref=EE94D112B45EC38922193F6201A41F6A6C9A2AE7490DE3CAD02C86E3D4423908FC22645935BFE79DCFCD48BAD9D159DBFD316CC1459C824Dq6oBN" TargetMode="External"/><Relationship Id="rId7" Type="http://schemas.openxmlformats.org/officeDocument/2006/relationships/hyperlink" Target="consultantplus://offline/ref=EE94D112B45EC38922193F6201A41F6A6C9A2AE7490DE3CAD02C86E3D4423908FC22645935BFE29DC2CD48BAD9D159DBFD316CC1459C824Dq6oBN" TargetMode="External"/><Relationship Id="rId2" Type="http://schemas.openxmlformats.org/officeDocument/2006/relationships/hyperlink" Target="consultantplus://offline/ref=EE94D112B45EC38922193F6201A41F6A6B9D2BE54A03E3CAD02C86E3D4423908FC22645935BFE6939F9758BE908651C7F82672CA5B9Cq8o0N" TargetMode="External"/><Relationship Id="rId1" Type="http://schemas.openxmlformats.org/officeDocument/2006/relationships/slideLayout" Target="../slideLayouts/slideLayout2.xml"/><Relationship Id="rId6" Type="http://schemas.openxmlformats.org/officeDocument/2006/relationships/hyperlink" Target="consultantplus://offline/ref=EE94D112B45EC38922193F6201A41F6A6C9A2AE7490DE3CAD02C86E3D4423908FC22645935BFE29CCACD48BAD9D159DBFD316CC1459C824Dq6oBN" TargetMode="External"/><Relationship Id="rId5" Type="http://schemas.openxmlformats.org/officeDocument/2006/relationships/hyperlink" Target="consultantplus://offline/ref=EE94D112B45EC38922193F6201A41F6A6C9A2AE7490DE3CAD02C86E3D4423908FC22645935BFE29BC9CD48BAD9D159DBFD316CC1459C824Dq6oBN" TargetMode="External"/><Relationship Id="rId10" Type="http://schemas.openxmlformats.org/officeDocument/2006/relationships/hyperlink" Target="consultantplus://offline/ref=EE94D112B45EC38922193F6201A41F6A6C9A2AE7490DE3CAD02C86E3D4423908FC22645935BEE590CCCD48BAD9D159DBFD316CC1459C824Dq6oBN" TargetMode="External"/><Relationship Id="rId4" Type="http://schemas.openxmlformats.org/officeDocument/2006/relationships/hyperlink" Target="consultantplus://offline/ref=EE94D112B45EC38922193F6201A41F6A6C9A2AE7490DE3CAD02C86E3D4423908FC22645935BFE299CCCD48BAD9D159DBFD316CC1459C824Dq6oBN" TargetMode="External"/><Relationship Id="rId9" Type="http://schemas.openxmlformats.org/officeDocument/2006/relationships/hyperlink" Target="consultantplus://offline/ref=EE94D112B45EC38922193F6201A41F6A6C9A2AE7490DE3CAD02C86E3D4423908FC22645935BFE39AC3CD48BAD9D159DBFD316CC1459C824Dq6oBN"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consultantplus://offline/ref=EB46747CFFBC445E5369DBEB3479614121E3052F3149B88C702CB4E1ECD1B1EA76576C8A135BB254C4E05077456BB7F05CE294F9F459E337S6CAO" TargetMode="External"/><Relationship Id="rId2" Type="http://schemas.openxmlformats.org/officeDocument/2006/relationships/hyperlink" Target="consultantplus://offline/ref=EB46747CFFBC445E5369DBEB3479614121EA08223348B88C702CB4E1ECD1B1EA76576C8A135BB754C7E05077456BB7F05CE294F9F459E337S6CAO"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consultantplus://offline/ref=7BBC400F1302C8BE27213E4805A2DE377FC6A433EB0956AF5B433DC50EFFB3DD3705971AB7E0A78807393C0D7A3800677F80EBE98656EC9AI4t0K"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consultantplus://offline/ref=7BBC400F1302C8BE27213E4805A2DE3778CFAD35EB0E56AF5B433DC50EFFB3DD37059718B3E9A4DB54763D513C6513657E80E9E09AI5t6K" TargetMode="External"/><Relationship Id="rId2" Type="http://schemas.openxmlformats.org/officeDocument/2006/relationships/hyperlink" Target="consultantplus://offline/ref=7BBC400F1302C8BE27213E4805A2DE3778CFAD35EB0E56AF5B433DC50EFFB3DD3705971AB7E8A78D0E6639186B600F6D699EE2FE9A54EEI9tA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consultantplus://offline/ref=EB163D5F17FDD4EBDD377A22B3706F6F5097C771412E19482CCBE6C0D933920F4A63CFC63B50BF484AD4859DBCB386A5611A02003Ev4G9O" TargetMode="External"/><Relationship Id="rId2" Type="http://schemas.openxmlformats.org/officeDocument/2006/relationships/hyperlink" Target="consultantplus://offline/ref=EB163D5F17FDD4EBDD377A22B3706F6F5097C07D442F19482CCBE6C0D933920F4A63CFC0375CBC174FC194C5B3B69FBB680D1E023C49v2GEO"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consultantplus://offline/ref=278B545CF2EB341E909C78B3069B850E742636290743EEAA7DE2A48B5698845FCF6943878C21DCC6EC5A98B110p6a9O" TargetMode="External"/><Relationship Id="rId2" Type="http://schemas.openxmlformats.org/officeDocument/2006/relationships/hyperlink" Target="consultantplus://offline/ref=278B545CF2EB341E909C78B3069B850E7426372D074BEEAA7DE2A48B5698845FCF6943878C21DCC6EC5A98B110p6a9O" TargetMode="External"/><Relationship Id="rId1" Type="http://schemas.openxmlformats.org/officeDocument/2006/relationships/slideLayout" Target="../slideLayouts/slideLayout2.xml"/><Relationship Id="rId4" Type="http://schemas.openxmlformats.org/officeDocument/2006/relationships/hyperlink" Target="consultantplus://offline/ref=278B545CF2EB341E909C78B3069B850E732E36280E4CEEAA7DE2A48B5698845FDD691B828E26C2CDB115DEE41F6929117355C1B4F426p9a3O"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consultantplus://offline/ref=92A9DF8C02BF15CF2001913A911B6EF399E4AC5006130D05C95A71043C74917E5D5CBA074413F5A4E0322A0804o2lBK" TargetMode="External"/><Relationship Id="rId3" Type="http://schemas.openxmlformats.org/officeDocument/2006/relationships/hyperlink" Target="consultantplus://offline/ref=92A9DF8C02BF15CF2001913A911B6EF399E5A85906160D05C95A71043C74917E4F5CE20B461BEAA7E0277C59427C0369ED66F42FFFE0666CoFl8K" TargetMode="External"/><Relationship Id="rId7" Type="http://schemas.openxmlformats.org/officeDocument/2006/relationships/hyperlink" Target="consultantplus://offline/ref=92A9DF8C02BF15CF2001913A911B6EF399E4AC5006130D05C95A71043C74917E4F5CE2084F1FE0F0B8687D050421106BEC66F626E3oEl0K" TargetMode="External"/><Relationship Id="rId2" Type="http://schemas.openxmlformats.org/officeDocument/2006/relationships/hyperlink" Target="consultantplus://offline/ref=92A9DF8C02BF15CF2001913A911B6EF399E4A95902170D05C95A71043C74917E4F5CE20B461BEAA3E1277C59427C0369ED66F42FFFE0666CoFl8K" TargetMode="External"/><Relationship Id="rId1" Type="http://schemas.openxmlformats.org/officeDocument/2006/relationships/slideLayout" Target="../slideLayouts/slideLayout2.xml"/><Relationship Id="rId6" Type="http://schemas.openxmlformats.org/officeDocument/2006/relationships/hyperlink" Target="consultantplus://offline/ref=92A9DF8C02BF15CF2001913A911B6EF399E4AC5006130D05C95A71043C74917E4F5CE20B461BEBA4E0277C59427C0369ED66F42FFFE0666CoFl8K" TargetMode="External"/><Relationship Id="rId5" Type="http://schemas.openxmlformats.org/officeDocument/2006/relationships/hyperlink" Target="consultantplus://offline/ref=92A9DF8C02BF15CF2001913A911B6EF399E5A85906160D05C95A71043C74917E4F5CE2084012E0F0B8687D050421106BEC66F626E3oEl0K" TargetMode="External"/><Relationship Id="rId4" Type="http://schemas.openxmlformats.org/officeDocument/2006/relationships/hyperlink" Target="consultantplus://offline/ref=92A9DF8C02BF15CF2001913A911B6EF399E5A85906160D05C95A71043C74917E4F5CE20B461AE8A1EF277C59427C0369ED66F42FFFE0666CoFl8K" TargetMode="External"/><Relationship Id="rId9" Type="http://schemas.openxmlformats.org/officeDocument/2006/relationships/hyperlink" Target="consultantplus://offline/ref=92A9DF8C02BF15CF2001913A911B6EF39EEDA45405150D05C95A71043C74917E4F5CE20B461BEBA5EE277C59427C0369ED66F42FFFE0666CoFl8K"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consultantplus://offline/ref=CDA1A62FCFA06925984FDBC91BCEC993695049C4A51F2AD2D1341D85E31F897ED377B9FE8358566294BBDC23E9g8XEG" TargetMode="External"/><Relationship Id="rId3" Type="http://schemas.openxmlformats.org/officeDocument/2006/relationships/hyperlink" Target="consultantplus://offline/ref=CDA1A62FCFA06925984FDBC91BCEC993695E43C6A51D2AD2D1341D85E31F897EC177E1F2825F49619AAE8A72AFD8F1BB1BC4AE5CE5064146g6X6G" TargetMode="External"/><Relationship Id="rId7" Type="http://schemas.openxmlformats.org/officeDocument/2006/relationships/hyperlink" Target="consultantplus://offline/ref=CDA1A62FCFA06925984FDBC91BCEC993695049C4A51F2AD2D1341D85E31F897EC177E1F18B5B4336C2E18B2EEA8AE2BA1BC4AC5BF9g0X7G" TargetMode="External"/><Relationship Id="rId2" Type="http://schemas.openxmlformats.org/officeDocument/2006/relationships/hyperlink" Target="consultantplus://offline/ref=CDA1A62FCFA06925984FDBC91BCEC993695E43C4A5122AD2D1341D85E31F897EC177E1F2825F49659BAE8A72AFD8F1BB1BC4AE5CE5064146g6X6G" TargetMode="External"/><Relationship Id="rId1" Type="http://schemas.openxmlformats.org/officeDocument/2006/relationships/slideLayout" Target="../slideLayouts/slideLayout2.xml"/><Relationship Id="rId6" Type="http://schemas.openxmlformats.org/officeDocument/2006/relationships/hyperlink" Target="consultantplus://offline/ref=CDA1A62FCFA06925984FDBC91BCEC993695049C4A51F2AD2D1341D85E31F897EC177E1F2825F48629AAE8A72AFD8F1BB1BC4AE5CE5064146g6X6G" TargetMode="External"/><Relationship Id="rId5" Type="http://schemas.openxmlformats.org/officeDocument/2006/relationships/hyperlink" Target="consultantplus://offline/ref=CDA1A62FCFA06925984FDBC91BCEC993695E43C6A51D2AD2D1341D85E31F897EC177E1F184564336C2E18B2EEA8AE2BA1BC4AC5BF9g0X7G" TargetMode="External"/><Relationship Id="rId4" Type="http://schemas.openxmlformats.org/officeDocument/2006/relationships/hyperlink" Target="consultantplus://offline/ref=CDA1A62FCFA06925984FDBC91BCEC993695E43C6A51D2AD2D1341D85E31F897EC177E1F2825E4B6795AE8A72AFD8F1BB1BC4AE5CE5064146g6X6G"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consultantplus://offline/ref=6A0CA452AB7F5776456135EA2395432923C1DB6B4AF26EF686F95412E62C1B59B160A2F1D13D32D863FA4AB5E6F55B7FB18650E7055AD2BAy7W8L" TargetMode="External"/><Relationship Id="rId7" Type="http://schemas.openxmlformats.org/officeDocument/2006/relationships/hyperlink" Target="consultantplus://offline/ref=6A0CA452AB7F5776456138F93695432926CAD86A4AFF6EF686F95412E62C1B59A360FAFDD13925D16FEF1CE4A0yAW2L" TargetMode="External"/><Relationship Id="rId2" Type="http://schemas.openxmlformats.org/officeDocument/2006/relationships/hyperlink" Target="consultantplus://offline/ref=6A0CA452AB7F5776456135EA2395432923C1DB6B4AF26EF686F95412E62C1B59A360FAFDD13925D16FEF1CE4A0yAW2L" TargetMode="External"/><Relationship Id="rId1" Type="http://schemas.openxmlformats.org/officeDocument/2006/relationships/slideLayout" Target="../slideLayouts/slideLayout2.xml"/><Relationship Id="rId6" Type="http://schemas.openxmlformats.org/officeDocument/2006/relationships/hyperlink" Target="consultantplus://offline/ref=6A0CA452AB7F5776456138F93695432926CAD86A4AFE6EF686F95412E62C1B59A360FAFDD13925D16FEF1CE4A0yAW2L" TargetMode="External"/><Relationship Id="rId5" Type="http://schemas.openxmlformats.org/officeDocument/2006/relationships/hyperlink" Target="consultantplus://offline/ref=6A0CA452AB7F5776456138F93695432926CAD86A4AF16EF686F95412E62C1B59A360FAFDD13925D16FEF1CE4A0yAW2L" TargetMode="External"/><Relationship Id="rId4" Type="http://schemas.openxmlformats.org/officeDocument/2006/relationships/hyperlink" Target="consultantplus://offline/ref=6A0CA452AB7F5776456138F93695432926CAD86A4AF06EF686F95412E62C1B59A360FAFDD13925D16FEF1CE4A0yAW2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1B7C2F-E4FB-B611-BC57-83FB979125FC}"/>
              </a:ext>
            </a:extLst>
          </p:cNvPr>
          <p:cNvSpPr>
            <a:spLocks noGrp="1"/>
          </p:cNvSpPr>
          <p:nvPr>
            <p:ph type="ctrTitle"/>
          </p:nvPr>
        </p:nvSpPr>
        <p:spPr/>
        <p:txBody>
          <a:bodyPr>
            <a:normAutofit fontScale="90000"/>
          </a:bodyPr>
          <a:lstStyle/>
          <a:p>
            <a:r>
              <a:rPr lang="ru-RU" sz="3600" dirty="0"/>
              <a:t>Судебная практика по применению законодательства о государственном контроле и надзоре</a:t>
            </a:r>
          </a:p>
        </p:txBody>
      </p:sp>
      <p:sp>
        <p:nvSpPr>
          <p:cNvPr id="3" name="Подзаголовок 2">
            <a:extLst>
              <a:ext uri="{FF2B5EF4-FFF2-40B4-BE49-F238E27FC236}">
                <a16:creationId xmlns:a16="http://schemas.microsoft.com/office/drawing/2014/main" id="{E61AD91C-7A99-AA85-C76B-539738B6CA43}"/>
              </a:ext>
            </a:extLst>
          </p:cNvPr>
          <p:cNvSpPr>
            <a:spLocks noGrp="1"/>
          </p:cNvSpPr>
          <p:nvPr>
            <p:ph type="subTitle" idx="1"/>
          </p:nvPr>
        </p:nvSpPr>
        <p:spPr/>
        <p:txBody>
          <a:bodyPr/>
          <a:lstStyle/>
          <a:p>
            <a:r>
              <a:rPr lang="ru-RU" dirty="0"/>
              <a:t>ХАЗАНОВ СЕРГЕЙ ДМИТРИЕВИЧ</a:t>
            </a:r>
          </a:p>
          <a:p>
            <a:r>
              <a:rPr lang="ru-RU" dirty="0"/>
              <a:t>Заведующий кафедрой административного права </a:t>
            </a:r>
            <a:r>
              <a:rPr lang="ru-RU" dirty="0" err="1"/>
              <a:t>УрГЮУ</a:t>
            </a:r>
            <a:r>
              <a:rPr lang="ru-RU" dirty="0"/>
              <a:t> им. В.Ф. Яковлева</a:t>
            </a:r>
          </a:p>
        </p:txBody>
      </p:sp>
    </p:spTree>
    <p:extLst>
      <p:ext uri="{BB962C8B-B14F-4D97-AF65-F5344CB8AC3E}">
        <p14:creationId xmlns:p14="http://schemas.microsoft.com/office/powerpoint/2010/main" val="389126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77AB3D-AE71-78AC-03ED-74BDBC6E6B51}"/>
              </a:ext>
            </a:extLst>
          </p:cNvPr>
          <p:cNvSpPr>
            <a:spLocks noGrp="1"/>
          </p:cNvSpPr>
          <p:nvPr>
            <p:ph type="title"/>
          </p:nvPr>
        </p:nvSpPr>
        <p:spPr/>
        <p:txBody>
          <a:bodyPr>
            <a:normAutofit/>
          </a:bodyPr>
          <a:lstStyle/>
          <a:p>
            <a:r>
              <a:rPr lang="ru-RU" sz="2400" dirty="0"/>
              <a:t>Девятый арбитражный апелляционный суд— ​ Постановление от 26.10.2022 по делу № А40–60869/22</a:t>
            </a:r>
          </a:p>
        </p:txBody>
      </p:sp>
      <p:sp>
        <p:nvSpPr>
          <p:cNvPr id="3" name="Объект 2">
            <a:extLst>
              <a:ext uri="{FF2B5EF4-FFF2-40B4-BE49-F238E27FC236}">
                <a16:creationId xmlns:a16="http://schemas.microsoft.com/office/drawing/2014/main" id="{489E5547-F507-8D97-0D65-54381FE12710}"/>
              </a:ext>
            </a:extLst>
          </p:cNvPr>
          <p:cNvSpPr>
            <a:spLocks noGrp="1"/>
          </p:cNvSpPr>
          <p:nvPr>
            <p:ph idx="1"/>
          </p:nvPr>
        </p:nvSpPr>
        <p:spPr/>
        <p:txBody>
          <a:bodyPr>
            <a:normAutofit/>
          </a:bodyPr>
          <a:lstStyle/>
          <a:p>
            <a:pPr marL="0" indent="0" algn="just">
              <a:buNone/>
            </a:pPr>
            <a:r>
              <a:rPr lang="ru-RU" sz="3200" dirty="0"/>
              <a:t>Установление в Российской Федерации нерабочих дней не может служить основанием для приостановления или продления сроков проведения контрольного мероприятия</a:t>
            </a:r>
          </a:p>
        </p:txBody>
      </p:sp>
    </p:spTree>
    <p:extLst>
      <p:ext uri="{BB962C8B-B14F-4D97-AF65-F5344CB8AC3E}">
        <p14:creationId xmlns:p14="http://schemas.microsoft.com/office/powerpoint/2010/main" val="1408729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C9FCD4-FA38-AB09-A665-E287BB7398D3}"/>
              </a:ext>
            </a:extLst>
          </p:cNvPr>
          <p:cNvSpPr>
            <a:spLocks noGrp="1"/>
          </p:cNvSpPr>
          <p:nvPr>
            <p:ph type="title"/>
          </p:nvPr>
        </p:nvSpPr>
        <p:spPr/>
        <p:txBody>
          <a:bodyPr>
            <a:normAutofit/>
          </a:bodyPr>
          <a:lstStyle/>
          <a:p>
            <a:r>
              <a:rPr lang="ru-RU" sz="2800" dirty="0"/>
              <a:t>Двадцать первый арбитражный апелляционный суд— ​ Постановление от 28.06.2022 по делу № А83–18024/2021</a:t>
            </a:r>
          </a:p>
        </p:txBody>
      </p:sp>
      <p:sp>
        <p:nvSpPr>
          <p:cNvPr id="3" name="Объект 2">
            <a:extLst>
              <a:ext uri="{FF2B5EF4-FFF2-40B4-BE49-F238E27FC236}">
                <a16:creationId xmlns:a16="http://schemas.microsoft.com/office/drawing/2014/main" id="{69329FF0-D93D-4651-B673-D87E49CB3578}"/>
              </a:ext>
            </a:extLst>
          </p:cNvPr>
          <p:cNvSpPr>
            <a:spLocks noGrp="1"/>
          </p:cNvSpPr>
          <p:nvPr>
            <p:ph idx="1"/>
          </p:nvPr>
        </p:nvSpPr>
        <p:spPr/>
        <p:txBody>
          <a:bodyPr>
            <a:normAutofit/>
          </a:bodyPr>
          <a:lstStyle/>
          <a:p>
            <a:pPr marL="0" indent="0" algn="just">
              <a:buNone/>
            </a:pPr>
            <a:r>
              <a:rPr lang="ru-RU" sz="2800" dirty="0"/>
              <a:t>Несвоевременное уведомление о проведении проверки, если оно является обязательным,—это грубое нарушение требований к организации и осуществлению государственного контроля, влечет недействительность результатов проверки</a:t>
            </a:r>
          </a:p>
        </p:txBody>
      </p:sp>
    </p:spTree>
    <p:extLst>
      <p:ext uri="{BB962C8B-B14F-4D97-AF65-F5344CB8AC3E}">
        <p14:creationId xmlns:p14="http://schemas.microsoft.com/office/powerpoint/2010/main" val="1898892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EF468-6E06-FA8D-970E-702A931F51F1}"/>
              </a:ext>
            </a:extLst>
          </p:cNvPr>
          <p:cNvSpPr>
            <a:spLocks noGrp="1"/>
          </p:cNvSpPr>
          <p:nvPr>
            <p:ph type="title"/>
          </p:nvPr>
        </p:nvSpPr>
        <p:spPr/>
        <p:txBody>
          <a:bodyPr/>
          <a:lstStyle/>
          <a:p>
            <a:r>
              <a:rPr lang="ru-RU" dirty="0"/>
              <a:t>Доклад МЭР России за 2022 год</a:t>
            </a:r>
          </a:p>
        </p:txBody>
      </p:sp>
      <p:sp>
        <p:nvSpPr>
          <p:cNvPr id="3" name="Объект 2">
            <a:extLst>
              <a:ext uri="{FF2B5EF4-FFF2-40B4-BE49-F238E27FC236}">
                <a16:creationId xmlns:a16="http://schemas.microsoft.com/office/drawing/2014/main" id="{4E2F8761-0E9D-69F1-EF99-CD11352C9679}"/>
              </a:ext>
            </a:extLst>
          </p:cNvPr>
          <p:cNvSpPr>
            <a:spLocks noGrp="1"/>
          </p:cNvSpPr>
          <p:nvPr>
            <p:ph idx="1"/>
          </p:nvPr>
        </p:nvSpPr>
        <p:spPr>
          <a:xfrm>
            <a:off x="680321" y="2336872"/>
            <a:ext cx="9613861" cy="4305149"/>
          </a:xfrm>
        </p:spPr>
        <p:txBody>
          <a:bodyPr>
            <a:normAutofit fontScale="92500" lnSpcReduction="20000"/>
          </a:bodyPr>
          <a:lstStyle/>
          <a:p>
            <a:pPr algn="just"/>
            <a:r>
              <a:rPr lang="ru-RU" dirty="0"/>
              <a:t>Технические опечатки и неточности, допущенные в решении о проведении проверки, сами по себе не свидетельствуют о незаконности проведения проверки. Девятый арбитражный апелляционный суд (Постановление от 26.04.2022 по делу № 09ап‑15765/2022) </a:t>
            </a:r>
          </a:p>
          <a:p>
            <a:pPr algn="just"/>
            <a:r>
              <a:rPr lang="ru-RU" dirty="0"/>
              <a:t>Отсутствие сведений о проверке в Едином реестре контрольных мероприятий в силу законодательства о государственной тайне не является нарушением порядка осуществления государственного контроля. Девятый арбитражный апелляционный суд (​ Постановление от 26.04.2022 по делу № 09ап‑15657/2022) </a:t>
            </a:r>
          </a:p>
          <a:p>
            <a:pPr algn="just"/>
            <a:r>
              <a:rPr lang="ru-RU" dirty="0"/>
              <a:t>Совершение всех контрольных действий в ходе проверки осуществляется с участием контролируемого лица (его представителя) последовательно, а при его отсутствии— ​с применением видеозаписи для каждого совершаемого действия (Третий арбитражный апелляционный суд— ​ Постановление от 28.07.2022 по делу № А33–29313/2021)</a:t>
            </a:r>
          </a:p>
        </p:txBody>
      </p:sp>
    </p:spTree>
    <p:extLst>
      <p:ext uri="{BB962C8B-B14F-4D97-AF65-F5344CB8AC3E}">
        <p14:creationId xmlns:p14="http://schemas.microsoft.com/office/powerpoint/2010/main" val="2526534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F64175-3502-8795-7969-D194640A64DD}"/>
              </a:ext>
            </a:extLst>
          </p:cNvPr>
          <p:cNvSpPr>
            <a:spLocks noGrp="1"/>
          </p:cNvSpPr>
          <p:nvPr>
            <p:ph type="title"/>
          </p:nvPr>
        </p:nvSpPr>
        <p:spPr/>
        <p:txBody>
          <a:bodyPr/>
          <a:lstStyle/>
          <a:p>
            <a:r>
              <a:rPr lang="ru-RU" dirty="0"/>
              <a:t>Доклад МЭР России за 2022 год</a:t>
            </a:r>
          </a:p>
        </p:txBody>
      </p:sp>
      <p:sp>
        <p:nvSpPr>
          <p:cNvPr id="3" name="Объект 2">
            <a:extLst>
              <a:ext uri="{FF2B5EF4-FFF2-40B4-BE49-F238E27FC236}">
                <a16:creationId xmlns:a16="http://schemas.microsoft.com/office/drawing/2014/main" id="{2939F5F6-2917-020A-4E94-963F8CAE24DD}"/>
              </a:ext>
            </a:extLst>
          </p:cNvPr>
          <p:cNvSpPr>
            <a:spLocks noGrp="1"/>
          </p:cNvSpPr>
          <p:nvPr>
            <p:ph idx="1"/>
          </p:nvPr>
        </p:nvSpPr>
        <p:spPr>
          <a:xfrm>
            <a:off x="680321" y="2336873"/>
            <a:ext cx="9613861" cy="4209782"/>
          </a:xfrm>
        </p:spPr>
        <p:txBody>
          <a:bodyPr>
            <a:normAutofit fontScale="92500"/>
          </a:bodyPr>
          <a:lstStyle/>
          <a:p>
            <a:pPr algn="just"/>
            <a:r>
              <a:rPr lang="ru-RU" dirty="0"/>
              <a:t>Обращение органа контроля в суд с требованием о запрете эксплуатации (пользования) транспортных средств возможно только в случае, если соответствующие нарушения выявлены при проведении проверки (Арбитражный суд Центрального округа— ​ Постановление от 23.11.2022 по делу № А14–20767/2021)</a:t>
            </a:r>
          </a:p>
          <a:p>
            <a:pPr algn="just"/>
            <a:r>
              <a:rPr lang="ru-RU" dirty="0"/>
              <a:t>Технические проблемы с доступом к информации о размещении сведений о проверке в Едином реестре контрольных мероприятий, считыванием QR-кода на момент проведения проверки не являются достаточным основанием для ее обжалования, если своевременное внесение сведений впоследствии подтверждено письмом Генеральной прокуратуры Российской Федерации (Четырнадцатый арбитражный апелляционный суд— ​ Постановление от 01.03.2022 по делу № А66–12225/20)</a:t>
            </a:r>
          </a:p>
        </p:txBody>
      </p:sp>
    </p:spTree>
    <p:extLst>
      <p:ext uri="{BB962C8B-B14F-4D97-AF65-F5344CB8AC3E}">
        <p14:creationId xmlns:p14="http://schemas.microsoft.com/office/powerpoint/2010/main" val="3156548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2C81FD-ED55-1836-A375-9A9BD3CB52C8}"/>
              </a:ext>
            </a:extLst>
          </p:cNvPr>
          <p:cNvSpPr>
            <a:spLocks noGrp="1"/>
          </p:cNvSpPr>
          <p:nvPr>
            <p:ph type="title"/>
          </p:nvPr>
        </p:nvSpPr>
        <p:spPr/>
        <p:txBody>
          <a:bodyPr/>
          <a:lstStyle/>
          <a:p>
            <a:r>
              <a:rPr lang="ru-RU" dirty="0"/>
              <a:t>Доклад МЭР России за 2022 год</a:t>
            </a:r>
          </a:p>
        </p:txBody>
      </p:sp>
      <p:sp>
        <p:nvSpPr>
          <p:cNvPr id="3" name="Объект 2">
            <a:extLst>
              <a:ext uri="{FF2B5EF4-FFF2-40B4-BE49-F238E27FC236}">
                <a16:creationId xmlns:a16="http://schemas.microsoft.com/office/drawing/2014/main" id="{8C1318BA-23E7-2D21-0077-7D34A1845ACB}"/>
              </a:ext>
            </a:extLst>
          </p:cNvPr>
          <p:cNvSpPr>
            <a:spLocks noGrp="1"/>
          </p:cNvSpPr>
          <p:nvPr>
            <p:ph idx="1"/>
          </p:nvPr>
        </p:nvSpPr>
        <p:spPr>
          <a:xfrm>
            <a:off x="680321" y="2336872"/>
            <a:ext cx="9613861" cy="4058317"/>
          </a:xfrm>
        </p:spPr>
        <p:txBody>
          <a:bodyPr>
            <a:normAutofit lnSpcReduction="10000"/>
          </a:bodyPr>
          <a:lstStyle/>
          <a:p>
            <a:pPr algn="just"/>
            <a:r>
              <a:rPr lang="ru-RU" dirty="0"/>
              <a:t>Совершение контролируемым лицом всех зависящих от него действий по выданному предписанию является достаточным основанием для продления срока исполнения предписания, если дальнейшее его исполнение зависит от действий третьих лиц. Девятый арбитражный апелляционный суд (Постановление от 09.03.2022 по делу № 09АП‑6212/2022)</a:t>
            </a:r>
          </a:p>
          <a:p>
            <a:pPr algn="just"/>
            <a:r>
              <a:rPr lang="ru-RU" dirty="0"/>
              <a:t>Отсутствие в акте проверки и предписании сведений о том, какие именно нарушения пунктов нормативного правового акта были допущены, и в чем выражено их нарушение, может послужить основанием для признании предписания не советующим закону (Второй арбитражный апелляционный суд— ​ Постановление от 23.06.2022 по делу № А28–15863/2021)</a:t>
            </a:r>
          </a:p>
        </p:txBody>
      </p:sp>
    </p:spTree>
    <p:extLst>
      <p:ext uri="{BB962C8B-B14F-4D97-AF65-F5344CB8AC3E}">
        <p14:creationId xmlns:p14="http://schemas.microsoft.com/office/powerpoint/2010/main" val="2545866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D0437A-0E2C-6A8F-CF93-861913FE5C8B}"/>
              </a:ext>
            </a:extLst>
          </p:cNvPr>
          <p:cNvSpPr>
            <a:spLocks noGrp="1"/>
          </p:cNvSpPr>
          <p:nvPr>
            <p:ph type="title"/>
          </p:nvPr>
        </p:nvSpPr>
        <p:spPr/>
        <p:txBody>
          <a:bodyPr/>
          <a:lstStyle/>
          <a:p>
            <a:r>
              <a:rPr lang="ru-RU" dirty="0"/>
              <a:t>Доклад МЭР России за 2022 год</a:t>
            </a:r>
          </a:p>
        </p:txBody>
      </p:sp>
      <p:sp>
        <p:nvSpPr>
          <p:cNvPr id="3" name="Объект 2">
            <a:extLst>
              <a:ext uri="{FF2B5EF4-FFF2-40B4-BE49-F238E27FC236}">
                <a16:creationId xmlns:a16="http://schemas.microsoft.com/office/drawing/2014/main" id="{31F79C4F-DB85-61C7-ACF6-9CD009D277EB}"/>
              </a:ext>
            </a:extLst>
          </p:cNvPr>
          <p:cNvSpPr>
            <a:spLocks noGrp="1"/>
          </p:cNvSpPr>
          <p:nvPr>
            <p:ph idx="1"/>
          </p:nvPr>
        </p:nvSpPr>
        <p:spPr>
          <a:xfrm>
            <a:off x="680321" y="2336872"/>
            <a:ext cx="9613861" cy="4355637"/>
          </a:xfrm>
        </p:spPr>
        <p:txBody>
          <a:bodyPr>
            <a:normAutofit lnSpcReduction="10000"/>
          </a:bodyPr>
          <a:lstStyle/>
          <a:p>
            <a:pPr algn="just"/>
            <a:r>
              <a:rPr lang="ru-RU" dirty="0"/>
              <a:t>Отсутствие указания на конкретный способ исполнения предписания не свидетельствует о его неисполнимости и незаконности. Способ исполнения выданного предписания заявитель должен определить самостоятельно в соответствии с возложенными на него законодательством обязанностями. Двенадцатый арбитражный апелляционный суд (Постановление от 03.06.2022 по делу № А12–37456/2021)</a:t>
            </a:r>
          </a:p>
          <a:p>
            <a:pPr algn="just"/>
            <a:r>
              <a:rPr lang="ru-RU" dirty="0"/>
              <a:t>Выдача предписания по результатам проверки без взаимодействия с проверяемым лицом, не предусматривающим такого решения по его итогам, в силу положений Закона о Контроле незаконна и необоснованна (Арбитражный суд Дальневосточного округа— ​ Постановление от 26 августа 2022 г. по делу № Ф03–3492/2022)</a:t>
            </a:r>
          </a:p>
        </p:txBody>
      </p:sp>
    </p:spTree>
    <p:extLst>
      <p:ext uri="{BB962C8B-B14F-4D97-AF65-F5344CB8AC3E}">
        <p14:creationId xmlns:p14="http://schemas.microsoft.com/office/powerpoint/2010/main" val="4099391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EA8489-E64C-6A44-6F7E-D9B7C8CA0A0E}"/>
              </a:ext>
            </a:extLst>
          </p:cNvPr>
          <p:cNvSpPr>
            <a:spLocks noGrp="1"/>
          </p:cNvSpPr>
          <p:nvPr>
            <p:ph type="title"/>
          </p:nvPr>
        </p:nvSpPr>
        <p:spPr/>
        <p:txBody>
          <a:bodyPr/>
          <a:lstStyle/>
          <a:p>
            <a:r>
              <a:rPr lang="ru-RU" dirty="0"/>
              <a:t>Доклад МЭР России за 2022 год</a:t>
            </a:r>
          </a:p>
        </p:txBody>
      </p:sp>
      <p:sp>
        <p:nvSpPr>
          <p:cNvPr id="3" name="Объект 2">
            <a:extLst>
              <a:ext uri="{FF2B5EF4-FFF2-40B4-BE49-F238E27FC236}">
                <a16:creationId xmlns:a16="http://schemas.microsoft.com/office/drawing/2014/main" id="{7851D396-1A1F-1DF0-0E51-00FFEAAAC421}"/>
              </a:ext>
            </a:extLst>
          </p:cNvPr>
          <p:cNvSpPr>
            <a:spLocks noGrp="1"/>
          </p:cNvSpPr>
          <p:nvPr>
            <p:ph idx="1"/>
          </p:nvPr>
        </p:nvSpPr>
        <p:spPr>
          <a:xfrm>
            <a:off x="680321" y="2336872"/>
            <a:ext cx="9613861" cy="4260271"/>
          </a:xfrm>
        </p:spPr>
        <p:txBody>
          <a:bodyPr>
            <a:normAutofit fontScale="92500" lnSpcReduction="10000"/>
          </a:bodyPr>
          <a:lstStyle/>
          <a:p>
            <a:pPr algn="just"/>
            <a:r>
              <a:rPr lang="ru-RU" dirty="0"/>
              <a:t>Понуждение органом контроля контролируемого лица к исполнению предписания, заключающегося в восстановлении нарушенных прав и свобод третьих лиц, не является допустимым (Шестой кассационный суд общей юрисдикции— ​Определение от 27.10.2022 по делу № 88– 22791/2022)</a:t>
            </a:r>
          </a:p>
          <a:p>
            <a:pPr algn="just"/>
            <a:r>
              <a:rPr lang="ru-RU" dirty="0"/>
              <a:t>Предписание с заведомо неисполнимыми сроками его выполнения нарушает права контролируемого лица и является не соответствующим закону (Девятый арбитражный апелляционный суд— ​ Постановление от 22.11.2022 по делу № А40–91633/22 )</a:t>
            </a:r>
          </a:p>
          <a:p>
            <a:pPr algn="just"/>
            <a:r>
              <a:rPr lang="ru-RU" dirty="0"/>
              <a:t>Указание в предписании на конкретный способ его исполнения не нарушает прав контролируемого лица, поскольку не препятствует его выполнению иными способами (Арбитражный суд Западно-­Сибирского округа— ​ Постановление от 20.12.2022 по делу № А70–2033/2022)</a:t>
            </a:r>
          </a:p>
        </p:txBody>
      </p:sp>
    </p:spTree>
    <p:extLst>
      <p:ext uri="{BB962C8B-B14F-4D97-AF65-F5344CB8AC3E}">
        <p14:creationId xmlns:p14="http://schemas.microsoft.com/office/powerpoint/2010/main" val="250696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5A00-8359-6BC9-AFD0-53C7287C5D0E}"/>
              </a:ext>
            </a:extLst>
          </p:cNvPr>
          <p:cNvSpPr>
            <a:spLocks noGrp="1"/>
          </p:cNvSpPr>
          <p:nvPr>
            <p:ph type="title"/>
          </p:nvPr>
        </p:nvSpPr>
        <p:spPr/>
        <p:txBody>
          <a:bodyPr/>
          <a:lstStyle/>
          <a:p>
            <a:r>
              <a:rPr lang="ru-RU" dirty="0"/>
              <a:t>Обращение в суд с требованием о принудительном исполнении предписания </a:t>
            </a:r>
          </a:p>
        </p:txBody>
      </p:sp>
      <p:sp>
        <p:nvSpPr>
          <p:cNvPr id="3" name="Объект 2">
            <a:extLst>
              <a:ext uri="{FF2B5EF4-FFF2-40B4-BE49-F238E27FC236}">
                <a16:creationId xmlns:a16="http://schemas.microsoft.com/office/drawing/2014/main" id="{08B5837A-A36C-B7A1-CCCD-5135AFB02092}"/>
              </a:ext>
            </a:extLst>
          </p:cNvPr>
          <p:cNvSpPr>
            <a:spLocks noGrp="1"/>
          </p:cNvSpPr>
          <p:nvPr>
            <p:ph idx="1"/>
          </p:nvPr>
        </p:nvSpPr>
        <p:spPr/>
        <p:txBody>
          <a:bodyPr>
            <a:normAutofit lnSpcReduction="10000"/>
          </a:bodyPr>
          <a:lstStyle/>
          <a:p>
            <a:r>
              <a:rPr lang="ru-RU" dirty="0"/>
              <a:t>Обращение в суд с иском об обязании контролируемого лица исполнить выданное предписание не относится к способам защиты прав, предусмотренным действующим законодательством (Арбитражный суд Северо-кавказского округа— ​ Постановление от 21.12.2021 по делу № А32–9382/2021)</a:t>
            </a:r>
          </a:p>
          <a:p>
            <a:r>
              <a:rPr lang="ru-RU" dirty="0"/>
              <a:t>Требование о принудительном исполнении предписания может быть заявлено в суд, если такое право контрольного органа предусмотрено специальным законодательством о виде контроля (Арбитражный суд Западно-Сибирского округа— ​ Постановление от 19.12.2022 по делу № А70–10716/202)</a:t>
            </a:r>
          </a:p>
          <a:p>
            <a:endParaRPr lang="ru-RU" dirty="0"/>
          </a:p>
        </p:txBody>
      </p:sp>
    </p:spTree>
    <p:extLst>
      <p:ext uri="{BB962C8B-B14F-4D97-AF65-F5344CB8AC3E}">
        <p14:creationId xmlns:p14="http://schemas.microsoft.com/office/powerpoint/2010/main" val="395727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7ED89A-5F0F-E0CF-CDE4-2B8AA6BE42A9}"/>
              </a:ext>
            </a:extLst>
          </p:cNvPr>
          <p:cNvSpPr>
            <a:spLocks noGrp="1"/>
          </p:cNvSpPr>
          <p:nvPr>
            <p:ph type="title"/>
          </p:nvPr>
        </p:nvSpPr>
        <p:spPr/>
        <p:txBody>
          <a:bodyPr>
            <a:noAutofit/>
          </a:bodyPr>
          <a:lstStyle/>
          <a:p>
            <a:r>
              <a:rPr lang="ru-RU" sz="1800" dirty="0"/>
              <a:t>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 (</a:t>
            </a:r>
            <a:r>
              <a:rPr lang="ru-RU" sz="1800" dirty="0">
                <a:effectLst/>
                <a:latin typeface="Calibri" panose="020F0502020204030204" pitchFamily="34" charset="0"/>
                <a:ea typeface="Calibri" panose="020F0502020204030204" pitchFamily="34" charset="0"/>
                <a:cs typeface="Times New Roman" panose="02020603050405020304" pitchFamily="18" charset="0"/>
              </a:rPr>
              <a:t>Постановление Арбитражного суда Западно-Сибирского округа от 16.12.2020 N Ф04-4880/2020 по делу N А03-16796/2019</a:t>
            </a:r>
            <a:r>
              <a:rPr lang="ru-RU" sz="1800" dirty="0"/>
              <a:t>(1)</a:t>
            </a:r>
          </a:p>
        </p:txBody>
      </p:sp>
      <p:sp>
        <p:nvSpPr>
          <p:cNvPr id="3" name="Объект 2">
            <a:extLst>
              <a:ext uri="{FF2B5EF4-FFF2-40B4-BE49-F238E27FC236}">
                <a16:creationId xmlns:a16="http://schemas.microsoft.com/office/drawing/2014/main" id="{8D5757CD-D0B9-89E1-0EC6-A9E0872D8A41}"/>
              </a:ext>
            </a:extLst>
          </p:cNvPr>
          <p:cNvSpPr>
            <a:spLocks noGrp="1"/>
          </p:cNvSpPr>
          <p:nvPr>
            <p:ph idx="1"/>
          </p:nvPr>
        </p:nvSpPr>
        <p:spPr>
          <a:xfrm>
            <a:off x="680321" y="2336872"/>
            <a:ext cx="10668337" cy="4316369"/>
          </a:xfrm>
        </p:spPr>
        <p:txBody>
          <a:bodyPr>
            <a:normAutofit fontScale="62500" lnSpcReduction="20000"/>
          </a:bodyPr>
          <a:lstStyle/>
          <a:p>
            <a:pPr algn="just"/>
            <a:r>
              <a:rPr lang="ru-RU" dirty="0"/>
              <a:t>В ходе проведения рейдовых мероприятий по соблюдению и исполнению требований Правил благоустройства территории городского округа - города Барнаула Администрацией в ходе визуального осмотра выявлено, что фасад здания, расположенного по адресу: г. Барнаул, </a:t>
            </a:r>
            <a:r>
              <a:rPr lang="ru-RU" dirty="0" err="1"/>
              <a:t>пр-кт</a:t>
            </a:r>
            <a:r>
              <a:rPr lang="ru-RU" dirty="0"/>
              <a:t> Строителей, 25, находится в неудовлетворительном состоянии.</a:t>
            </a:r>
          </a:p>
          <a:p>
            <a:pPr algn="just"/>
            <a:r>
              <a:rPr lang="ru-RU" dirty="0"/>
              <a:t>Согласно акту от 20.06.2019, составленному главными специалистами управления коммунального хозяйства Администрации </a:t>
            </a:r>
            <a:r>
              <a:rPr lang="ru-RU" dirty="0" err="1"/>
              <a:t>Фроленковым</a:t>
            </a:r>
            <a:r>
              <a:rPr lang="ru-RU" dirty="0"/>
              <a:t> О.М. и Пономаревой Т.А., по адресу: г. Барнаул, </a:t>
            </a:r>
            <a:r>
              <a:rPr lang="ru-RU" dirty="0" err="1"/>
              <a:t>пр-кт</a:t>
            </a:r>
            <a:r>
              <a:rPr lang="ru-RU" dirty="0"/>
              <a:t> Строителей, 25, на фасаде здания выявлено отслоение штукатурного слоя на карнизе, а также на фасаде со стороны проспекта Строителей и торца дома, дефекты зафиксированы в фототаблице, приложенной к данному акту.</a:t>
            </a:r>
          </a:p>
          <a:p>
            <a:pPr algn="just"/>
            <a:r>
              <a:rPr lang="ru-RU" dirty="0"/>
              <a:t>Администрацией письмом от 27.06.2019 N 955 в адрес ООО УК "Первая" направлено требование об устранении выявленных нарушений по приведению фасадов зданий, в том числе здания по </a:t>
            </a:r>
            <a:r>
              <a:rPr lang="ru-RU" dirty="0" err="1"/>
              <a:t>пр</a:t>
            </a:r>
            <a:r>
              <a:rPr lang="ru-RU" dirty="0"/>
              <a:t>-ту Строителей, 25, в надлежащее состояние, устранив выявленные дефекты внешнего облика в срок до 27.08.2019.</a:t>
            </a:r>
          </a:p>
          <a:p>
            <a:pPr algn="just"/>
            <a:r>
              <a:rPr lang="ru-RU" dirty="0"/>
              <a:t>В соответствии с актом от 24.09.2019, составленным главным специалистом управления коммунального хозяйства Администрации Пономаревой Т.А. указано, что по адресу: г. Барнаул, </a:t>
            </a:r>
            <a:r>
              <a:rPr lang="ru-RU" dirty="0" err="1"/>
              <a:t>пр-кт</a:t>
            </a:r>
            <a:r>
              <a:rPr lang="ru-RU" dirty="0"/>
              <a:t> Строителей, 25, ранее выявленные замечания не устранены.</a:t>
            </a:r>
          </a:p>
          <a:p>
            <a:pPr algn="just"/>
            <a:r>
              <a:rPr lang="ru-RU" dirty="0"/>
              <a:t>Ссылаясь на то, что ООО "УК "Первая" не исполняет требования Администрации по устранению недостатков фасада здания, Администрация обратилась в арбитражный суд с настоящим иском об обязании ООО "УК "Первая" до 01.06.2020 привести фасад здания в надлежащее состояние путем выполнения с сохранением цветового решения фасада здания работ по восстановлению штукатурного слоя, а также о взыскании с общества в пользу Администрации на случай неисполнения решения суда до 01.06.2020 неустойки в размере 200 000 руб. за первый месяц неисполнения и в дальнейшем по 50 000 руб. ежемесячно до момента фактического исполнения решения суда.</a:t>
            </a:r>
          </a:p>
          <a:p>
            <a:endParaRPr lang="ru-RU" dirty="0"/>
          </a:p>
        </p:txBody>
      </p:sp>
    </p:spTree>
    <p:extLst>
      <p:ext uri="{BB962C8B-B14F-4D97-AF65-F5344CB8AC3E}">
        <p14:creationId xmlns:p14="http://schemas.microsoft.com/office/powerpoint/2010/main" val="3055181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8E806A-AFB7-BD89-D0FE-3EDB5ABC4D21}"/>
              </a:ext>
            </a:extLst>
          </p:cNvPr>
          <p:cNvSpPr>
            <a:spLocks noGrp="1"/>
          </p:cNvSpPr>
          <p:nvPr>
            <p:ph type="title"/>
          </p:nvPr>
        </p:nvSpPr>
        <p:spPr/>
        <p:txBody>
          <a:bodyPr>
            <a:normAutofit/>
          </a:bodyPr>
          <a:lstStyle/>
          <a:p>
            <a:r>
              <a:rPr lang="ru-RU" sz="2400" dirty="0"/>
              <a:t>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a:t>
            </a:r>
          </a:p>
        </p:txBody>
      </p:sp>
      <p:sp>
        <p:nvSpPr>
          <p:cNvPr id="3" name="Объект 2">
            <a:extLst>
              <a:ext uri="{FF2B5EF4-FFF2-40B4-BE49-F238E27FC236}">
                <a16:creationId xmlns:a16="http://schemas.microsoft.com/office/drawing/2014/main" id="{54BECBFF-04A2-B537-91D3-6D0D2F535AEF}"/>
              </a:ext>
            </a:extLst>
          </p:cNvPr>
          <p:cNvSpPr>
            <a:spLocks noGrp="1"/>
          </p:cNvSpPr>
          <p:nvPr>
            <p:ph idx="1"/>
          </p:nvPr>
        </p:nvSpPr>
        <p:spPr>
          <a:xfrm>
            <a:off x="680321" y="2336872"/>
            <a:ext cx="10763704" cy="4282711"/>
          </a:xfrm>
        </p:spPr>
        <p:txBody>
          <a:bodyPr>
            <a:normAutofit fontScale="70000" lnSpcReduction="20000"/>
          </a:bodyPr>
          <a:lstStyle/>
          <a:p>
            <a:pPr algn="just"/>
            <a:r>
              <a:rPr lang="ru-RU" dirty="0"/>
              <a:t>Основываясь на изложенном, суды обеих инстанций обоснованно исходили из того, что к полномочиям Администрации отнесены функции контроля за соблюдением Правил благоустройства в пределах территории муниципального образования (района), и истец вправе требовать устранения их нарушений. Обращаясь с настоящим иском, администрация действует в пределах возложенных на нее полномочий (пункт 2 статьи 125 Гражданского кодекса Российской Федерации).</a:t>
            </a:r>
          </a:p>
          <a:p>
            <a:pPr algn="just"/>
            <a:r>
              <a:rPr lang="ru-RU" dirty="0"/>
              <a:t>Учитывая, что факт нарушений Правил благоустройства ответчиком не оспаривается, как и необходимость их устранения посредством совершения действия по приданию фасаду МКД необходимого облика, отвечающего требованиям данных Правил, установив, что подлежащий выполнению объем работ и их характер определяются работами по текущему содержанию общего имущества собственников МКД, принимая во внимание неисполнение ответчиком требований вынесенного ему администрацией предписания, суды обоснованно удовлетворили заявленные исковые требования.</a:t>
            </a:r>
          </a:p>
          <a:p>
            <a:pPr algn="just"/>
            <a:r>
              <a:rPr lang="ru-RU" dirty="0"/>
              <a:t>При этом судами правомерно учтено, что собранные по делу доказательства не указывают на наличие обстоятельств, свидетельствующих о направленности действий общества на исполнение предписания, совершение необходимых работ, тогда как устранение имеющихся отслоений штукатурного слоя и предотвращение их отпадания и расползания направлено также и на предотвращение угрозы жизни и здоровью граждан (неопределенного круга лиц).</a:t>
            </a:r>
          </a:p>
          <a:p>
            <a:pPr algn="just"/>
            <a:r>
              <a:rPr lang="ru-RU" dirty="0"/>
              <a:t>На основании изложенного доводы общества об отсутствии у истца права на обращение с требованиями, заявленными в настоящем деле, являются ошибочными.</a:t>
            </a:r>
          </a:p>
          <a:p>
            <a:endParaRPr lang="ru-RU" dirty="0"/>
          </a:p>
        </p:txBody>
      </p:sp>
    </p:spTree>
    <p:extLst>
      <p:ext uri="{BB962C8B-B14F-4D97-AF65-F5344CB8AC3E}">
        <p14:creationId xmlns:p14="http://schemas.microsoft.com/office/powerpoint/2010/main" val="36877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AFA2A5-1F7E-C8D3-2D78-AD93B7C64772}"/>
              </a:ext>
            </a:extLst>
          </p:cNvPr>
          <p:cNvSpPr>
            <a:spLocks noGrp="1"/>
          </p:cNvSpPr>
          <p:nvPr>
            <p:ph type="title"/>
          </p:nvPr>
        </p:nvSpPr>
        <p:spPr>
          <a:xfrm>
            <a:off x="302930" y="365125"/>
            <a:ext cx="11050870" cy="1620750"/>
          </a:xfrm>
        </p:spPr>
        <p:txBody>
          <a:bodyPr>
            <a:normAutofit/>
          </a:bodyPr>
          <a:lstStyle/>
          <a:p>
            <a:r>
              <a:rPr lang="ru-RU" sz="2000" dirty="0"/>
              <a:t>Девятый арбитражный апелляционный суд— ​ Постановление № 09АП‑6289/2022</a:t>
            </a:r>
          </a:p>
        </p:txBody>
      </p:sp>
      <p:sp>
        <p:nvSpPr>
          <p:cNvPr id="3" name="Объект 2">
            <a:extLst>
              <a:ext uri="{FF2B5EF4-FFF2-40B4-BE49-F238E27FC236}">
                <a16:creationId xmlns:a16="http://schemas.microsoft.com/office/drawing/2014/main" id="{60DD7D71-452F-035C-FBFE-9095C95A32D1}"/>
              </a:ext>
            </a:extLst>
          </p:cNvPr>
          <p:cNvSpPr>
            <a:spLocks noGrp="1"/>
          </p:cNvSpPr>
          <p:nvPr>
            <p:ph idx="1"/>
          </p:nvPr>
        </p:nvSpPr>
        <p:spPr/>
        <p:txBody>
          <a:bodyPr>
            <a:normAutofit/>
          </a:bodyPr>
          <a:lstStyle/>
          <a:p>
            <a:pPr marL="0" indent="0" algn="just">
              <a:buNone/>
            </a:pPr>
            <a:r>
              <a:rPr lang="ru-RU" sz="2800" dirty="0"/>
              <a:t>Досудебный порядок может быть признан соблюденным, если контролируемое лицо подало жалобу в письменном виде в нарушение порядка, предусмотренного Законом о Контроле, и орган контроля ответил на нее письменно по существу</a:t>
            </a:r>
          </a:p>
        </p:txBody>
      </p:sp>
    </p:spTree>
    <p:extLst>
      <p:ext uri="{BB962C8B-B14F-4D97-AF65-F5344CB8AC3E}">
        <p14:creationId xmlns:p14="http://schemas.microsoft.com/office/powerpoint/2010/main" val="472458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501501-E06F-941E-377F-CF4F4457410D}"/>
              </a:ext>
            </a:extLst>
          </p:cNvPr>
          <p:cNvSpPr>
            <a:spLocks noGrp="1"/>
          </p:cNvSpPr>
          <p:nvPr>
            <p:ph type="title"/>
          </p:nvPr>
        </p:nvSpPr>
        <p:spPr/>
        <p:txBody>
          <a:bodyPr>
            <a:normAutofit/>
          </a:bodyPr>
          <a:lstStyle/>
          <a:p>
            <a:r>
              <a:rPr lang="ru-RU" sz="2400" dirty="0"/>
              <a:t>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 (3)</a:t>
            </a:r>
          </a:p>
        </p:txBody>
      </p:sp>
      <p:sp>
        <p:nvSpPr>
          <p:cNvPr id="3" name="Объект 2">
            <a:extLst>
              <a:ext uri="{FF2B5EF4-FFF2-40B4-BE49-F238E27FC236}">
                <a16:creationId xmlns:a16="http://schemas.microsoft.com/office/drawing/2014/main" id="{7FDD879A-A6DC-D1C9-5A95-95EDAD843D2A}"/>
              </a:ext>
            </a:extLst>
          </p:cNvPr>
          <p:cNvSpPr>
            <a:spLocks noGrp="1"/>
          </p:cNvSpPr>
          <p:nvPr>
            <p:ph idx="1"/>
          </p:nvPr>
        </p:nvSpPr>
        <p:spPr>
          <a:xfrm>
            <a:off x="680321" y="2187828"/>
            <a:ext cx="10455164" cy="4347607"/>
          </a:xfrm>
        </p:spPr>
        <p:txBody>
          <a:bodyPr>
            <a:normAutofit fontScale="62500" lnSpcReduction="20000"/>
          </a:bodyPr>
          <a:lstStyle/>
          <a:p>
            <a:pPr algn="just"/>
            <a:r>
              <a:rPr lang="ru-RU" sz="2600" dirty="0"/>
              <a:t>Согласно акту осмотра места от 17.11.2020 НТО, расположенного по адресу: г. Сорочинск, ул. Геологов, д. 10, составленному главным специалистом по административной работе муниципального об Сорочинский городской округ Оренбургской области Кротовой А.И., произведен осмотр НТО, принадлежащего обществу "Новосергиевский маслозавод", в ходе которого выявлены нарушения Правил благоустройства.</a:t>
            </a:r>
          </a:p>
          <a:p>
            <a:pPr algn="just"/>
            <a:r>
              <a:rPr lang="ru-RU" sz="2600" dirty="0"/>
              <a:t>В отношении общества "Новосергиевский маслозавод", в соответствии с частью 1 статьи 14 Закона Оренбургской области от 01.10.2003 N 489/55-III-ОЗ "Об административных правонарушениях в Оренбургской области" (далее - Закон Оренбургской области N 489/55-III-ОЗ) составлен протокол об административном правонарушении от 17.11.2020 N 143, на основании которого Административной комиссией муниципального образования Сорочинский городской округ Оренбургской области вынесено постановление от 07.12.2020 N 193 о назначении обществу "Новосергиевский маслозавод" административного наказания в виде предупреждения за совершение правонарушения, которое выразилось в том, что цветовое решение киоска не учитывает окружающую окраску здания, имеет разную ширину и высоту с объектами, расположенными на расстоянии менее 15 м.</a:t>
            </a:r>
          </a:p>
          <a:p>
            <a:pPr algn="just"/>
            <a:r>
              <a:rPr lang="ru-RU" sz="2600" dirty="0"/>
              <a:t>Администрация направила обществу "Новосергиевский маслозавод" требование 29.03.2021 N 01-01-1576 о приведении внешнего вида фасада НТО и его размера в соответствие с Правилами благоустройства.</a:t>
            </a:r>
          </a:p>
          <a:p>
            <a:pPr algn="just"/>
            <a:r>
              <a:rPr lang="ru-RU" sz="2600" dirty="0"/>
              <a:t>Ссылаясь на то, что ответчиком допущено нарушение Правил благоустройства, не устранены замечания, выявленные в ходе осмотра фасада НТО по адресу: г. Сорочинск, ул. Геологов, д. 10, администрация обратилась в арбитражный суд с рассматриваемым иском.</a:t>
            </a:r>
          </a:p>
          <a:p>
            <a:endParaRPr lang="ru-RU" dirty="0"/>
          </a:p>
        </p:txBody>
      </p:sp>
    </p:spTree>
    <p:extLst>
      <p:ext uri="{BB962C8B-B14F-4D97-AF65-F5344CB8AC3E}">
        <p14:creationId xmlns:p14="http://schemas.microsoft.com/office/powerpoint/2010/main" val="402540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3F0E63-5046-4689-11A5-65E79EF5C7D1}"/>
              </a:ext>
            </a:extLst>
          </p:cNvPr>
          <p:cNvSpPr>
            <a:spLocks noGrp="1"/>
          </p:cNvSpPr>
          <p:nvPr>
            <p:ph type="title"/>
          </p:nvPr>
        </p:nvSpPr>
        <p:spPr/>
        <p:txBody>
          <a:bodyPr>
            <a:normAutofit fontScale="90000"/>
          </a:bodyPr>
          <a:lstStyle/>
          <a:p>
            <a:r>
              <a:rPr lang="ru-RU" sz="2000" dirty="0"/>
              <a:t>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 (4) - </a:t>
            </a:r>
            <a:r>
              <a:rPr lang="ru-RU" sz="1800" dirty="0">
                <a:effectLst/>
                <a:latin typeface="Calibri" panose="020F0502020204030204" pitchFamily="34" charset="0"/>
                <a:ea typeface="Calibri" panose="020F0502020204030204" pitchFamily="34" charset="0"/>
                <a:cs typeface="Times New Roman" panose="02020603050405020304" pitchFamily="18" charset="0"/>
              </a:rPr>
              <a:t>Постановление Арбитражного суда Уральского округа от 23.06.2022 N Ф09-2919/22 по делу N А47-7033/2021</a:t>
            </a:r>
            <a:endParaRPr lang="ru-RU" sz="2000" dirty="0"/>
          </a:p>
        </p:txBody>
      </p:sp>
      <p:sp>
        <p:nvSpPr>
          <p:cNvPr id="3" name="Объект 2">
            <a:extLst>
              <a:ext uri="{FF2B5EF4-FFF2-40B4-BE49-F238E27FC236}">
                <a16:creationId xmlns:a16="http://schemas.microsoft.com/office/drawing/2014/main" id="{9C6FEC82-7EA8-6630-90C3-748D711ADC21}"/>
              </a:ext>
            </a:extLst>
          </p:cNvPr>
          <p:cNvSpPr>
            <a:spLocks noGrp="1"/>
          </p:cNvSpPr>
          <p:nvPr>
            <p:ph idx="1"/>
          </p:nvPr>
        </p:nvSpPr>
        <p:spPr>
          <a:xfrm>
            <a:off x="680321" y="2336872"/>
            <a:ext cx="10758094" cy="4350029"/>
          </a:xfrm>
        </p:spPr>
        <p:txBody>
          <a:bodyPr>
            <a:normAutofit fontScale="55000" lnSpcReduction="20000"/>
          </a:bodyPr>
          <a:lstStyle/>
          <a:p>
            <a:pPr algn="just"/>
            <a:r>
              <a:rPr lang="ru-RU" dirty="0"/>
              <a:t>В ходе осмотра земельного участка с кадастровым номером 56:45:0102029:42 установлено, что нестационарный торговый объект общества "Новосергиевский маслозавод" не соответствует пункту 3.2.10.4. Правил благоустройства (Требования к внешнему облику и параметрам нестационарных объектов):</a:t>
            </a:r>
          </a:p>
          <a:p>
            <a:pPr algn="just"/>
            <a:r>
              <a:rPr lang="ru-RU" dirty="0"/>
              <a:t>- цветовое решение фасада нестационарного торгового объекта не соответствует цветовому решению торгового центра, а также размещенным на земельном участке другим нестационарным торговым объектам;</a:t>
            </a:r>
          </a:p>
          <a:p>
            <a:pPr algn="just"/>
            <a:r>
              <a:rPr lang="ru-RU" dirty="0"/>
              <a:t>- высота и ширина (размер) нестационарного торгового объекта не соответствует размещенному нестационарному объекту "Свежее мясо", принадлежащему предпринимателю Михайловой Н.И.</a:t>
            </a:r>
          </a:p>
          <a:p>
            <a:pPr algn="just"/>
            <a:r>
              <a:rPr lang="ru-RU" dirty="0"/>
              <a:t>Действительно, согласно части 7 статьи 10 Федерального закона от 28.12.2009 N 381-ФЗ "Об основах регулирования торговой деятельности в Российской Федерации" (далее - Закон N 381-ФЗ) порядок размещения и использования нестационарных торговых объектов на земельном участке, находящихся в частной собственности, устанавливается собственником земельного участка, но с учетом требований, определенных законодательством Российской Федерации.</a:t>
            </a:r>
          </a:p>
          <a:p>
            <a:pPr algn="just"/>
            <a:r>
              <a:rPr lang="ru-RU" dirty="0"/>
              <a:t>Содержащиеся в абзаце двадцать втором части 1 статьи 2, пункте 25 части 1 статьи 16 и пункте 3 части 2 статьи 45.1 Закона N 131-ФЗ положения в их взаимосвязи устанавливают, что принимаемые органами местного самоуправления правила благоустройства территории муниципального образования включают, в том числе требования к размещению элементов благоустройства.</a:t>
            </a:r>
          </a:p>
          <a:p>
            <a:pPr algn="just"/>
            <a:r>
              <a:rPr lang="ru-RU" dirty="0"/>
              <a:t>При этом действующим законодательством к элементам благоустройства отнесены и нестационарные торговые объекты (пункт 38 статьи 1 Градостроительного кодекса Российской Федерации, пункт 6 статьи 2 Закона N 381-ФЗ).</a:t>
            </a:r>
          </a:p>
          <a:p>
            <a:pPr algn="just"/>
            <a:r>
              <a:rPr lang="ru-RU" dirty="0"/>
              <a:t>Бесконтрольное размещение конструкций с изображением товарных знаков, иных информационных конструкций, малых архитектурных форм без ограничения, в том числе их размеров, ведет не только к нарушению эстетического, архитектурного облика города в целом, но и к созданию угрозы жизни и здоровья граждан в связи с их установкой, а также в отдельных случаях к невозможности осуществления работ по благоустройству и уборке территорий, фасадов зданий (сооружений), что не может быть признано правомерным поведением хозяйствующего субъекта, с учетом наличия действующих Правил благоустройства территории муниципального образования Сорочинский городской округ.</a:t>
            </a:r>
          </a:p>
          <a:p>
            <a:endParaRPr lang="ru-RU" dirty="0"/>
          </a:p>
        </p:txBody>
      </p:sp>
    </p:spTree>
    <p:extLst>
      <p:ext uri="{BB962C8B-B14F-4D97-AF65-F5344CB8AC3E}">
        <p14:creationId xmlns:p14="http://schemas.microsoft.com/office/powerpoint/2010/main" val="4260210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851D6A-A522-07DA-3F8A-791ECBCA2E36}"/>
              </a:ext>
            </a:extLst>
          </p:cNvPr>
          <p:cNvSpPr>
            <a:spLocks noGrp="1"/>
          </p:cNvSpPr>
          <p:nvPr>
            <p:ph type="title"/>
          </p:nvPr>
        </p:nvSpPr>
        <p:spPr/>
        <p:txBody>
          <a:bodyPr>
            <a:normAutofit fontScale="90000"/>
          </a:bodyPr>
          <a:lstStyle/>
          <a:p>
            <a:r>
              <a:rPr lang="ru-RU" dirty="0"/>
              <a:t>О невозможности возбуждения дела об административном правонарушении в период моратория</a:t>
            </a:r>
          </a:p>
        </p:txBody>
      </p:sp>
      <p:sp>
        <p:nvSpPr>
          <p:cNvPr id="3" name="Объект 2">
            <a:extLst>
              <a:ext uri="{FF2B5EF4-FFF2-40B4-BE49-F238E27FC236}">
                <a16:creationId xmlns:a16="http://schemas.microsoft.com/office/drawing/2014/main" id="{F919DDFC-6C0B-2FBD-22B2-B01E69DC5047}"/>
              </a:ext>
            </a:extLst>
          </p:cNvPr>
          <p:cNvSpPr>
            <a:spLocks noGrp="1"/>
          </p:cNvSpPr>
          <p:nvPr>
            <p:ph idx="1"/>
          </p:nvPr>
        </p:nvSpPr>
        <p:spPr/>
        <p:txBody>
          <a:bodyPr>
            <a:normAutofit fontScale="85000" lnSpcReduction="10000"/>
          </a:bodyPr>
          <a:lstStyle/>
          <a:p>
            <a:pPr indent="342900" algn="just"/>
            <a:r>
              <a:rPr lang="ru-RU" sz="1800" kern="100" dirty="0">
                <a:effectLst/>
                <a:latin typeface="Calibri" panose="020F0502020204030204" pitchFamily="34" charset="0"/>
                <a:ea typeface="Times New Roman" panose="02020603050405020304" pitchFamily="18" charset="0"/>
              </a:rPr>
              <a:t>Из материалов дела об административном правонарушении усматривается, что 27 июня 2022 года в государственную жилищную инспекцию Воронежской области (далее ГЖИ Воронежской области) поступило обращение М. в котором содержалось требование о привлечении к административной ответственности по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2"/>
              </a:rPr>
              <a:t>части 1 статьи 7.23.3</a:t>
            </a:r>
            <a:r>
              <a:rPr lang="ru-RU" sz="1800" kern="100" dirty="0">
                <a:effectLst/>
                <a:latin typeface="Calibri" panose="020F0502020204030204" pitchFamily="34" charset="0"/>
                <a:ea typeface="Times New Roman" panose="02020603050405020304" pitchFamily="18" charset="0"/>
              </a:rPr>
              <a:t> Кодекса Российской Федерации об административных правонарушениях ООО УК "Качество плюс" и руководителя общества, осуществляющих управление многоквартирным домом, собственником жилого помещения в котором является М., за непредоставление в установленный срок ответа на ее обращение о выдаче акта оказания услуг ненадлежащего качества.</a:t>
            </a:r>
          </a:p>
          <a:p>
            <a:pPr indent="342900" algn="just">
              <a:spcBef>
                <a:spcPts val="1100"/>
              </a:spcBef>
            </a:pPr>
            <a:r>
              <a:rPr lang="ru-RU" sz="1800" kern="100" dirty="0">
                <a:effectLst/>
                <a:latin typeface="Calibri" panose="020F0502020204030204" pitchFamily="34" charset="0"/>
                <a:ea typeface="Times New Roman" panose="02020603050405020304" pitchFamily="18" charset="0"/>
              </a:rPr>
              <a:t>Отказывая определением от 12 июля 2022 года в возбуждении дела об административном правонарушении, должностное лицо административного органа указало, что в 2022 году внеплановые контрольные (надзорные) мероприятия, внеплановые проверки проводятся исключительно по основаниям, перечисленным в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3"/>
              </a:rPr>
              <a:t>пункте 3</a:t>
            </a:r>
            <a:r>
              <a:rPr lang="ru-RU" sz="1800" kern="100" dirty="0">
                <a:effectLst/>
                <a:latin typeface="Calibri" panose="020F0502020204030204" pitchFamily="34" charset="0"/>
                <a:ea typeface="Times New Roman" panose="02020603050405020304" pitchFamily="18" charset="0"/>
              </a:rPr>
              <a:t> постановления Правительства Российской Федерации от 10 марта 2022 года N 336 "Об особенностях организации и осуществления государственного контроля (надзора), муниципального контроля" (далее также постановление Правительства Российской Федерации N 336). Также указано, что в соответствии с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4"/>
              </a:rPr>
              <a:t>пунктом 9</a:t>
            </a:r>
            <a:r>
              <a:rPr lang="ru-RU" sz="1800" kern="100" dirty="0">
                <a:effectLst/>
                <a:latin typeface="Calibri" panose="020F0502020204030204" pitchFamily="34" charset="0"/>
                <a:ea typeface="Times New Roman" panose="02020603050405020304" pitchFamily="18" charset="0"/>
              </a:rPr>
              <a:t> названного постановления должностное лицо вправе возбудить дело об административном правонарушении только по результатам контрольных (надзорных) мероприятий (проверки). Вопросы непредоставления ответа на обращение М., отраженные в заявлении, к таким основаниям не относятся, оснований для проведения проверки не имеется.</a:t>
            </a:r>
          </a:p>
          <a:p>
            <a:endParaRPr lang="ru-RU" dirty="0"/>
          </a:p>
        </p:txBody>
      </p:sp>
    </p:spTree>
    <p:extLst>
      <p:ext uri="{BB962C8B-B14F-4D97-AF65-F5344CB8AC3E}">
        <p14:creationId xmlns:p14="http://schemas.microsoft.com/office/powerpoint/2010/main" val="557885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D272B0-72A2-8A05-4E5E-BE771B4AA08D}"/>
              </a:ext>
            </a:extLst>
          </p:cNvPr>
          <p:cNvSpPr>
            <a:spLocks noGrp="1"/>
          </p:cNvSpPr>
          <p:nvPr>
            <p:ph type="title"/>
          </p:nvPr>
        </p:nvSpPr>
        <p:spPr/>
        <p:txBody>
          <a:bodyPr>
            <a:normAutofit fontScale="90000"/>
          </a:bodyPr>
          <a:lstStyle/>
          <a:p>
            <a:br>
              <a:rPr lang="ru-RU" sz="3600" i="1"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br>
            <a:r>
              <a:rPr lang="ru-RU" sz="3600" i="1"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Постановление Первого кассационного суда общей юрисдикции от 26.05.2023 N 16-2604/2023 </a:t>
            </a:r>
            <a:endParaRPr lang="ru-RU" dirty="0"/>
          </a:p>
        </p:txBody>
      </p:sp>
      <p:sp>
        <p:nvSpPr>
          <p:cNvPr id="3" name="Объект 2">
            <a:extLst>
              <a:ext uri="{FF2B5EF4-FFF2-40B4-BE49-F238E27FC236}">
                <a16:creationId xmlns:a16="http://schemas.microsoft.com/office/drawing/2014/main" id="{EFF0E81E-D58C-2F76-D78B-AF3E93C36978}"/>
              </a:ext>
            </a:extLst>
          </p:cNvPr>
          <p:cNvSpPr>
            <a:spLocks noGrp="1"/>
          </p:cNvSpPr>
          <p:nvPr>
            <p:ph idx="1"/>
          </p:nvPr>
        </p:nvSpPr>
        <p:spPr>
          <a:xfrm>
            <a:off x="680321" y="2336873"/>
            <a:ext cx="9613861" cy="4170514"/>
          </a:xfrm>
        </p:spPr>
        <p:txBody>
          <a:bodyPr>
            <a:normAutofit fontScale="92500" lnSpcReduction="20000"/>
          </a:bodyPr>
          <a:lstStyle/>
          <a:p>
            <a:pPr indent="342900" algn="just">
              <a:spcBef>
                <a:spcPts val="1100"/>
              </a:spcBef>
            </a:pPr>
            <a:r>
              <a:rPr lang="ru-RU" sz="1800" kern="100" dirty="0">
                <a:effectLst/>
                <a:latin typeface="Calibri" panose="020F0502020204030204" pitchFamily="34" charset="0"/>
                <a:ea typeface="Times New Roman" panose="02020603050405020304" pitchFamily="18" charset="0"/>
              </a:rPr>
              <a:t>Проверка содержащихся в обращении физического лица данных, указывающих на событие административного правонарушения, в целях установления наличия или отсутствия оснований для возбуждения дела об административном правонарушении может осуществляться путем проведения мероприятий по контролю, предусмотренных Федеральным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3"/>
              </a:rPr>
              <a:t>законом</a:t>
            </a:r>
            <a:r>
              <a:rPr lang="ru-RU" sz="1800" kern="100" dirty="0">
                <a:effectLst/>
                <a:latin typeface="Calibri" panose="020F0502020204030204" pitchFamily="34" charset="0"/>
                <a:ea typeface="Times New Roman" panose="02020603050405020304" pitchFamily="18" charset="0"/>
              </a:rPr>
              <a:t> от 31 июля 2020 года N 248-ФЗ и Федеральным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4"/>
              </a:rPr>
              <a:t>законом</a:t>
            </a:r>
            <a:r>
              <a:rPr lang="ru-RU" sz="1800" kern="100" dirty="0">
                <a:effectLst/>
                <a:latin typeface="Calibri" panose="020F0502020204030204" pitchFamily="34" charset="0"/>
                <a:ea typeface="Times New Roman" panose="02020603050405020304" pitchFamily="18" charset="0"/>
              </a:rPr>
              <a:t> от 26 декабря 2008 года N 294-ФЗ, при наличии закрепленных в них оснований для контрольных мероприятий.</a:t>
            </a:r>
          </a:p>
          <a:p>
            <a:pPr indent="342900" algn="just">
              <a:spcBef>
                <a:spcPts val="1100"/>
              </a:spcBef>
            </a:pPr>
            <a:r>
              <a:rPr lang="ru-RU" sz="1800" kern="100" dirty="0">
                <a:effectLst/>
                <a:latin typeface="Calibri" panose="020F0502020204030204" pitchFamily="34" charset="0"/>
                <a:ea typeface="Times New Roman" panose="02020603050405020304" pitchFamily="18" charset="0"/>
              </a:rPr>
              <a:t>Поскольку осуществление полномочий ГЖИ Воронежской области, связанных с необходимостью оценки нарушений обязательных требований, являющихся предметом государственного контроля (надзора), муниципального контроля, ограничены исключительно видами государственного контроля (надзора), установленными в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5"/>
              </a:rPr>
              <a:t>пункте 3</a:t>
            </a:r>
            <a:r>
              <a:rPr lang="ru-RU" sz="1800" kern="100" dirty="0">
                <a:effectLst/>
                <a:latin typeface="Calibri" panose="020F0502020204030204" pitchFamily="34" charset="0"/>
                <a:ea typeface="Times New Roman" panose="02020603050405020304" pitchFamily="18" charset="0"/>
              </a:rPr>
              <a:t> постановления Правительства Российской Федерации N 336, указанные в заявлении М. обстоятельства к таковым не относятся, выводы должностного лица ГЖИ Воронежской области и судебных инстанций, изложенные в соответствующих актах, являются обоснованными.</a:t>
            </a:r>
          </a:p>
          <a:p>
            <a:pPr indent="342900" algn="just">
              <a:spcBef>
                <a:spcPts val="1100"/>
              </a:spcBef>
            </a:pPr>
            <a:r>
              <a:rPr lang="ru-RU" sz="1800" kern="100" dirty="0">
                <a:effectLst/>
                <a:latin typeface="Calibri" panose="020F0502020204030204" pitchFamily="34" charset="0"/>
                <a:ea typeface="Times New Roman" panose="02020603050405020304" pitchFamily="18" charset="0"/>
              </a:rPr>
              <a:t>Из вышеприведенных положений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6"/>
              </a:rPr>
              <a:t>Кодекса</a:t>
            </a:r>
            <a:r>
              <a:rPr lang="ru-RU" sz="1800" kern="100" dirty="0">
                <a:effectLst/>
                <a:latin typeface="Calibri" panose="020F0502020204030204" pitchFamily="34" charset="0"/>
                <a:ea typeface="Times New Roman" panose="02020603050405020304" pitchFamily="18" charset="0"/>
              </a:rPr>
              <a:t> Российской Федерации об административных правонарушениях следует, что если отсутствуют достаточные данные, подтверждающие совершение лицом административного правонарушения, либо имеются предусмотренные </a:t>
            </a:r>
            <a:r>
              <a:rPr lang="ru-RU" sz="1800" u="none" strike="noStrike" kern="100" dirty="0">
                <a:solidFill>
                  <a:srgbClr val="0000FF"/>
                </a:solidFill>
                <a:effectLst/>
                <a:latin typeface="Calibri" panose="020F0502020204030204" pitchFamily="34" charset="0"/>
                <a:ea typeface="Times New Roman" panose="02020603050405020304" pitchFamily="18" charset="0"/>
                <a:hlinkClick r:id="rId7"/>
              </a:rPr>
              <a:t>частью 1 статьи 24.5</a:t>
            </a:r>
            <a:r>
              <a:rPr lang="ru-RU" sz="1800" kern="100" dirty="0">
                <a:effectLst/>
                <a:latin typeface="Calibri" panose="020F0502020204030204" pitchFamily="34" charset="0"/>
                <a:ea typeface="Times New Roman" panose="02020603050405020304" pitchFamily="18" charset="0"/>
              </a:rPr>
              <a:t> названного Кодекса обстоятельства, исключающие производство по делу об административном правонарушении, по сообщению, заявлению физического или юридического лица выносится определение об отказе в возбуждении дела об административном правонарушении.</a:t>
            </a:r>
          </a:p>
          <a:p>
            <a:endParaRPr lang="ru-RU" dirty="0"/>
          </a:p>
        </p:txBody>
      </p:sp>
    </p:spTree>
    <p:extLst>
      <p:ext uri="{BB962C8B-B14F-4D97-AF65-F5344CB8AC3E}">
        <p14:creationId xmlns:p14="http://schemas.microsoft.com/office/powerpoint/2010/main" val="2802891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E5BE59-18AB-E9F0-6AAA-0144F3B7B76E}"/>
              </a:ext>
            </a:extLst>
          </p:cNvPr>
          <p:cNvSpPr>
            <a:spLocks noGrp="1"/>
          </p:cNvSpPr>
          <p:nvPr>
            <p:ph type="title"/>
          </p:nvPr>
        </p:nvSpPr>
        <p:spPr/>
        <p:txBody>
          <a:bodyPr>
            <a:normAutofit/>
          </a:bodyPr>
          <a:lstStyle/>
          <a:p>
            <a:r>
              <a:rPr lang="ru-RU" sz="2000" dirty="0">
                <a:effectLst/>
                <a:latin typeface="Calibri" panose="020F0502020204030204" pitchFamily="34" charset="0"/>
                <a:ea typeface="Calibri" panose="020F0502020204030204" pitchFamily="34" charset="0"/>
                <a:cs typeface="Times New Roman" panose="02020603050405020304" pitchFamily="18" charset="0"/>
              </a:rPr>
              <a:t>Постановление Арбитражного суда Уральского округа от 23.06.2023 N Ф09-3665/23 по делу N А71-18080/2022 – Другая позиция в отношении возбуждения дела об административном правонарушении в период моратория</a:t>
            </a:r>
            <a:endParaRPr lang="ru-RU" sz="2000" dirty="0"/>
          </a:p>
        </p:txBody>
      </p:sp>
      <p:sp>
        <p:nvSpPr>
          <p:cNvPr id="3" name="Объект 2">
            <a:extLst>
              <a:ext uri="{FF2B5EF4-FFF2-40B4-BE49-F238E27FC236}">
                <a16:creationId xmlns:a16="http://schemas.microsoft.com/office/drawing/2014/main" id="{18CA090E-C144-2317-1AEE-36C92089BD17}"/>
              </a:ext>
            </a:extLst>
          </p:cNvPr>
          <p:cNvSpPr>
            <a:spLocks noGrp="1"/>
          </p:cNvSpPr>
          <p:nvPr>
            <p:ph idx="1"/>
          </p:nvPr>
        </p:nvSpPr>
        <p:spPr>
          <a:xfrm>
            <a:off x="680321" y="2103682"/>
            <a:ext cx="9613861" cy="4532730"/>
          </a:xfrm>
        </p:spPr>
        <p:txBody>
          <a:bodyPr>
            <a:normAutofit fontScale="85000" lnSpcReduction="20000"/>
          </a:bodyPr>
          <a:lstStyle/>
          <a:p>
            <a:pPr algn="just"/>
            <a:r>
              <a:rPr lang="ru-RU" sz="1800" b="0" u="none" strike="noStrike" baseline="0" dirty="0">
                <a:latin typeface="Calibri" panose="020F0502020204030204" pitchFamily="34" charset="0"/>
              </a:rPr>
              <a:t>Созонова М.А. 11.10.2022 обратилась в Управление с жалобой на незаконные действия общества при заключении кредитного договора, повлекшие нарушение прав потребителя на получение необходимой и достоверной информации о реализуемой услуге кредитования, включение в договор условий, вводящих потребителя в заблуждение относительно потребительских свойств финансовых услуг. К обращению Созоновой М.А. были приложены документы, на которых основаны доводы жалобы, в том числе индивидуальные условия договора потребительского кредита, график платежей, заявление на получение кредита наличными, полис-оферта по программе 1.02, полис-оферта по программе 1.3.3, заявление на добровольное оформление услуги страхования.</a:t>
            </a:r>
          </a:p>
          <a:p>
            <a:pPr algn="just"/>
            <a:r>
              <a:rPr lang="ru-RU" sz="1800" b="0" u="none" strike="noStrike" baseline="0" dirty="0">
                <a:latin typeface="Calibri" panose="020F0502020204030204" pitchFamily="34" charset="0"/>
              </a:rPr>
              <a:t>По результатам рассмотрения обращения Созоновой М.А. Управлением 08.11.2022 вынесено определение об отказе в возбуждении в отношении общества дела об административном правонарушении.</a:t>
            </a:r>
          </a:p>
          <a:p>
            <a:pPr algn="just"/>
            <a:r>
              <a:rPr lang="ru-RU" sz="1800" b="0" u="none" strike="noStrike" baseline="0" dirty="0">
                <a:latin typeface="Calibri" panose="020F0502020204030204" pitchFamily="34" charset="0"/>
              </a:rPr>
              <a:t>Судами установлено и материалами дела подтверждено, что Управлением оспариваемым определением отказано в возбуждении дела об административном правонарушении со ссылкой на отсутствие оснований для проведения внеплановых контрольных (надзорных) мероприятий, предусмотренных Федеральным </a:t>
            </a:r>
            <a:r>
              <a:rPr lang="ru-RU" sz="1800" b="0" u="none" strike="noStrike" baseline="0" dirty="0">
                <a:solidFill>
                  <a:srgbClr val="0000FF"/>
                </a:solidFill>
                <a:latin typeface="Calibri" panose="020F0502020204030204" pitchFamily="34" charset="0"/>
                <a:hlinkClick r:id="rId2"/>
              </a:rPr>
              <a:t>законом от 31.07.2020 N 248 "О государственном контроле (надзоре) и муниципальном контроле в Российской Федерации", в связи с отсутствием исключительных оснований, предусмотренных </a:t>
            </a:r>
            <a:r>
              <a:rPr lang="ru-RU" sz="1800" b="0" u="none" strike="noStrike" baseline="0" dirty="0">
                <a:solidFill>
                  <a:srgbClr val="0000FF"/>
                </a:solidFill>
                <a:latin typeface="Calibri" panose="020F0502020204030204" pitchFamily="34" charset="0"/>
                <a:hlinkClick r:id="rId3"/>
              </a:rPr>
              <a:t>пунктом 3 Постановления Правительства Российской Федерации от 10.03.2022 N 336 "Об особенностях организации и осуществления государственного контроля (надзора), муниципального контроля" (далее - Постановление N 336)</a:t>
            </a:r>
          </a:p>
          <a:p>
            <a:pPr algn="just"/>
            <a:r>
              <a:rPr lang="ru-RU" sz="1800" b="0" u="none" strike="noStrike" baseline="0" dirty="0">
                <a:latin typeface="Calibri" panose="020F0502020204030204" pitchFamily="34" charset="0"/>
              </a:rPr>
              <a:t>При этом в обращении Созоновой М.А. содержались данные, указывающие на наличие в действиях общества признаков события административного правонарушения, были приложены доказательства, при исследовании которых у административного органа имелась возможность сделать вывод о наличии либо отсутствии в действиях общества объективной стороны административного правонарушения. Таким образом, судами верно указано, что необходимости в проведении контрольных (надзорных) мероприятий не имелось, у административного органа отсутствовали правовые основания для отказа в возбуждении дела об административном правонарушении со ссылкой лишь на </a:t>
            </a:r>
            <a:r>
              <a:rPr lang="ru-RU" sz="1800" b="0" u="none" strike="noStrike" baseline="0" dirty="0">
                <a:solidFill>
                  <a:srgbClr val="0000FF"/>
                </a:solidFill>
                <a:latin typeface="Calibri" panose="020F0502020204030204" pitchFamily="34" charset="0"/>
                <a:hlinkClick r:id="rId4"/>
              </a:rPr>
              <a:t>Постановление N 336, без анализа представленных документов.</a:t>
            </a:r>
          </a:p>
          <a:p>
            <a:endParaRPr lang="ru-RU" dirty="0"/>
          </a:p>
        </p:txBody>
      </p:sp>
    </p:spTree>
    <p:extLst>
      <p:ext uri="{BB962C8B-B14F-4D97-AF65-F5344CB8AC3E}">
        <p14:creationId xmlns:p14="http://schemas.microsoft.com/office/powerpoint/2010/main" val="2912038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7348D3-2FBD-AEBB-A530-D21BD590B0D1}"/>
              </a:ext>
            </a:extLst>
          </p:cNvPr>
          <p:cNvSpPr>
            <a:spLocks noGrp="1"/>
          </p:cNvSpPr>
          <p:nvPr>
            <p:ph type="title"/>
          </p:nvPr>
        </p:nvSpPr>
        <p:spPr/>
        <p:txBody>
          <a:bodyPr>
            <a:normAutofit/>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О возможности возбуждения дела об административном правонарушении в период моратория - Постановление Арбитражного суда Уральского округа от 01.06.2023 N Ф09-2906/23 по делу N А71-14603/2022</a:t>
            </a:r>
            <a:endParaRPr lang="ru-RU" sz="1800" dirty="0"/>
          </a:p>
        </p:txBody>
      </p:sp>
      <p:sp>
        <p:nvSpPr>
          <p:cNvPr id="3" name="Объект 2">
            <a:extLst>
              <a:ext uri="{FF2B5EF4-FFF2-40B4-BE49-F238E27FC236}">
                <a16:creationId xmlns:a16="http://schemas.microsoft.com/office/drawing/2014/main" id="{26D13723-128D-0EEB-7BA6-45E2C31B95E0}"/>
              </a:ext>
            </a:extLst>
          </p:cNvPr>
          <p:cNvSpPr>
            <a:spLocks noGrp="1"/>
          </p:cNvSpPr>
          <p:nvPr>
            <p:ph idx="1"/>
          </p:nvPr>
        </p:nvSpPr>
        <p:spPr>
          <a:xfrm>
            <a:off x="680321" y="1985876"/>
            <a:ext cx="9613861" cy="4872124"/>
          </a:xfrm>
        </p:spPr>
        <p:txBody>
          <a:bodyPr>
            <a:normAutofit fontScale="92500" lnSpcReduction="20000"/>
          </a:bodyPr>
          <a:lstStyle/>
          <a:p>
            <a:pPr algn="just"/>
            <a:r>
              <a:rPr lang="ru-RU" sz="1800" b="0" u="none" strike="noStrike" baseline="0" dirty="0">
                <a:latin typeface="Calibri" panose="020F0502020204030204" pitchFamily="34" charset="0"/>
              </a:rPr>
              <a:t>Как правильно установлено судами в ходе рассмотрения дела по существу, из оспариваемого определения от 19.09.2022 следует, что основанием для отказа в возбуждении дела об административном правонарушении явился вывод управления об отсутствии оснований для проведения контрольно-надзорных мероприятий, предусмотренных Федеральным </a:t>
            </a:r>
            <a:r>
              <a:rPr lang="ru-RU" sz="1800" b="0" u="none" strike="noStrike" baseline="0" dirty="0">
                <a:latin typeface="Calibri" panose="020F0502020204030204" pitchFamily="34" charset="0"/>
                <a:hlinkClick r:id="rId2">
                  <a:extLst>
                    <a:ext uri="{A12FA001-AC4F-418D-AE19-62706E023703}">
                      <ahyp:hlinkClr xmlns:ahyp="http://schemas.microsoft.com/office/drawing/2018/hyperlinkcolor" val="tx"/>
                    </a:ext>
                  </a:extLst>
                </a:hlinkClick>
              </a:rPr>
              <a:t>законом от 31.07.2020 N 248-ФЗ "О государственном контроле (надзоре) и муниципальном контроле в Российской Федерации" (далее - Закон N 248-ФЗ), поскольку в обращении потребителя не содержалось данных, свидетельствующих о наличии исключительных оснований, предусмотренных </a:t>
            </a:r>
            <a:r>
              <a:rPr lang="ru-RU" sz="1800" b="0"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постановлением N 336, для их проведения.</a:t>
            </a:r>
          </a:p>
          <a:p>
            <a:pPr algn="just"/>
            <a:r>
              <a:rPr lang="ru-RU" sz="1800" b="0" u="none" strike="noStrike" baseline="0" dirty="0">
                <a:latin typeface="Calibri" panose="020F0502020204030204" pitchFamily="34" charset="0"/>
              </a:rPr>
              <a:t>Суды обоснованно признали применение административным органом </a:t>
            </a:r>
            <a:r>
              <a:rPr lang="ru-RU" sz="1800" b="0"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постановления N 336 при рассмотрении вопроса о возбуждении дела об административном правонарушении по </a:t>
            </a:r>
            <a:r>
              <a:rPr lang="ru-RU" sz="1800" b="0" u="none" strike="noStrike" baseline="0" dirty="0">
                <a:latin typeface="Calibri" panose="020F0502020204030204" pitchFamily="34" charset="0"/>
                <a:hlinkClick r:id="rId4">
                  <a:extLst>
                    <a:ext uri="{A12FA001-AC4F-418D-AE19-62706E023703}">
                      <ahyp:hlinkClr xmlns:ahyp="http://schemas.microsoft.com/office/drawing/2018/hyperlinkcolor" val="tx"/>
                    </a:ext>
                  </a:extLst>
                </a:hlinkClick>
              </a:rPr>
              <a:t>статьям 14.7, </a:t>
            </a:r>
            <a:r>
              <a:rPr lang="ru-RU" sz="1800" b="0" u="none" strike="noStrike" baseline="0" dirty="0">
                <a:latin typeface="Calibri" panose="020F0502020204030204" pitchFamily="34" charset="0"/>
                <a:hlinkClick r:id="rId5">
                  <a:extLst>
                    <a:ext uri="{A12FA001-AC4F-418D-AE19-62706E023703}">
                      <ahyp:hlinkClr xmlns:ahyp="http://schemas.microsoft.com/office/drawing/2018/hyperlinkcolor" val="tx"/>
                    </a:ext>
                  </a:extLst>
                </a:hlinkClick>
              </a:rPr>
              <a:t>14.8 КоАП РФ в отношении банка по жалобе потребителя противоречащим нормам </a:t>
            </a:r>
            <a:r>
              <a:rPr lang="ru-RU" sz="1800" b="0" u="none" strike="noStrike" baseline="0" dirty="0">
                <a:latin typeface="Calibri" panose="020F0502020204030204" pitchFamily="34" charset="0"/>
                <a:hlinkClick r:id="rId6">
                  <a:extLst>
                    <a:ext uri="{A12FA001-AC4F-418D-AE19-62706E023703}">
                      <ahyp:hlinkClr xmlns:ahyp="http://schemas.microsoft.com/office/drawing/2018/hyperlinkcolor" val="tx"/>
                    </a:ext>
                  </a:extLst>
                </a:hlinkClick>
              </a:rPr>
              <a:t>КоАП РФ, </a:t>
            </a:r>
            <a:r>
              <a:rPr lang="ru-RU" sz="1800" b="0" u="none" strike="noStrike" baseline="0" dirty="0">
                <a:latin typeface="Calibri" panose="020F0502020204030204" pitchFamily="34" charset="0"/>
              </a:rPr>
              <a:t>С учетом изложенного, установление </a:t>
            </a:r>
            <a:r>
              <a:rPr lang="ru-RU" sz="1800" b="0" u="none" strike="noStrike" baseline="0" dirty="0">
                <a:latin typeface="Calibri" panose="020F0502020204030204" pitchFamily="34" charset="0"/>
                <a:hlinkClick r:id="rId7">
                  <a:extLst>
                    <a:ext uri="{A12FA001-AC4F-418D-AE19-62706E023703}">
                      <ahyp:hlinkClr xmlns:ahyp="http://schemas.microsoft.com/office/drawing/2018/hyperlinkcolor" val="tx"/>
                    </a:ext>
                  </a:extLst>
                </a:hlinkClick>
              </a:rPr>
              <a:t>пунктом 3 постановления N 336 в 2022 году исключительных оснований для проведения контрольно-надзорных мероприятий не препятствует возбуждению административного дела, в том числе, по заявлениям физических и юридических лиц, в соответствии с правилами, предусмотренными </a:t>
            </a:r>
            <a:r>
              <a:rPr lang="ru-RU" sz="1800" b="0" u="none" strike="noStrike" baseline="0" dirty="0">
                <a:latin typeface="Calibri" panose="020F0502020204030204" pitchFamily="34" charset="0"/>
                <a:hlinkClick r:id="rId6">
                  <a:extLst>
                    <a:ext uri="{A12FA001-AC4F-418D-AE19-62706E023703}">
                      <ahyp:hlinkClr xmlns:ahyp="http://schemas.microsoft.com/office/drawing/2018/hyperlinkcolor" val="tx"/>
                    </a:ext>
                  </a:extLst>
                </a:hlinkClick>
              </a:rPr>
              <a:t>КоАП РФ за исключением тех случаев, о которых указано в названном </a:t>
            </a:r>
            <a:r>
              <a:rPr lang="ru-RU" sz="1800" b="0"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постановлении.</a:t>
            </a:r>
          </a:p>
          <a:p>
            <a:pPr algn="just"/>
            <a:r>
              <a:rPr lang="ru-RU" sz="1800" b="0" u="none" strike="noStrike" baseline="0" dirty="0">
                <a:latin typeface="Calibri" panose="020F0502020204030204" pitchFamily="34" charset="0"/>
              </a:rPr>
              <a:t>Данная позиция согласуется с толкованием Верховного Суда Российской Федерации, отраженным в </a:t>
            </a:r>
            <a:r>
              <a:rPr lang="ru-RU" sz="1800" b="0" u="none" strike="noStrike" baseline="0" dirty="0">
                <a:latin typeface="Calibri" panose="020F0502020204030204" pitchFamily="34" charset="0"/>
                <a:hlinkClick r:id="rId8">
                  <a:extLst>
                    <a:ext uri="{A12FA001-AC4F-418D-AE19-62706E023703}">
                      <ahyp:hlinkClr xmlns:ahyp="http://schemas.microsoft.com/office/drawing/2018/hyperlinkcolor" val="tx"/>
                    </a:ext>
                  </a:extLst>
                </a:hlinkClick>
              </a:rPr>
              <a:t>решении от 30.08.2022 N АКПИ22-494 в отношении </a:t>
            </a:r>
            <a:r>
              <a:rPr lang="ru-RU" sz="1800" b="0" u="none" strike="noStrike" baseline="0" dirty="0">
                <a:latin typeface="Calibri" panose="020F0502020204030204" pitchFamily="34" charset="0"/>
                <a:hlinkClick r:id="rId7">
                  <a:extLst>
                    <a:ext uri="{A12FA001-AC4F-418D-AE19-62706E023703}">
                      <ahyp:hlinkClr xmlns:ahyp="http://schemas.microsoft.com/office/drawing/2018/hyperlinkcolor" val="tx"/>
                    </a:ext>
                  </a:extLst>
                </a:hlinkClick>
              </a:rPr>
              <a:t>пункта 3 указанного постановления Правительства Российской Федерации.</a:t>
            </a:r>
          </a:p>
          <a:p>
            <a:pPr algn="just"/>
            <a:r>
              <a:rPr lang="ru-RU" sz="1800" b="0" u="none" strike="noStrike" baseline="0" dirty="0">
                <a:latin typeface="Calibri" panose="020F0502020204030204" pitchFamily="34" charset="0"/>
              </a:rPr>
              <a:t>Таким образом, отказ в возбуждении дела об административном правонарушении, мотивированный введением моратория, установленного </a:t>
            </a:r>
            <a:r>
              <a:rPr lang="ru-RU" sz="1800" b="0"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постановлением N 336, обоснованно признан судами не соответствующим закону.</a:t>
            </a:r>
          </a:p>
          <a:p>
            <a:endParaRPr lang="ru-RU" dirty="0"/>
          </a:p>
        </p:txBody>
      </p:sp>
    </p:spTree>
    <p:extLst>
      <p:ext uri="{BB962C8B-B14F-4D97-AF65-F5344CB8AC3E}">
        <p14:creationId xmlns:p14="http://schemas.microsoft.com/office/powerpoint/2010/main" val="304840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6BB705-D832-AACE-E74F-816E4E3278DD}"/>
              </a:ext>
            </a:extLst>
          </p:cNvPr>
          <p:cNvSpPr>
            <a:spLocks noGrp="1"/>
          </p:cNvSpPr>
          <p:nvPr>
            <p:ph type="title"/>
          </p:nvPr>
        </p:nvSpPr>
        <p:spPr/>
        <p:txBody>
          <a:bodyPr>
            <a:normAutofit fontScale="90000"/>
          </a:bodyPr>
          <a:lstStyle/>
          <a:p>
            <a:r>
              <a:rPr lang="ru-RU" sz="2400" dirty="0">
                <a:effectLst/>
                <a:latin typeface="Calibri" panose="020F0502020204030204" pitchFamily="34" charset="0"/>
                <a:ea typeface="Calibri" panose="020F0502020204030204" pitchFamily="34" charset="0"/>
                <a:cs typeface="Times New Roman" panose="02020603050405020304" pitchFamily="18" charset="0"/>
              </a:rPr>
              <a:t>О возможности возбуждения дела об административном правонарушении в период моратория - Постановление Арбитражного суда Московского округа от 31.03.2023 N Ф05-1094/2023 по делу N А40-124779/2022</a:t>
            </a:r>
            <a:endParaRPr lang="ru-RU" sz="2400" dirty="0"/>
          </a:p>
        </p:txBody>
      </p:sp>
      <p:sp>
        <p:nvSpPr>
          <p:cNvPr id="3" name="Объект 2">
            <a:extLst>
              <a:ext uri="{FF2B5EF4-FFF2-40B4-BE49-F238E27FC236}">
                <a16:creationId xmlns:a16="http://schemas.microsoft.com/office/drawing/2014/main" id="{2DDC0699-7132-FACD-5485-2CDC319EAE31}"/>
              </a:ext>
            </a:extLst>
          </p:cNvPr>
          <p:cNvSpPr>
            <a:spLocks noGrp="1"/>
          </p:cNvSpPr>
          <p:nvPr>
            <p:ph idx="1"/>
          </p:nvPr>
        </p:nvSpPr>
        <p:spPr>
          <a:xfrm>
            <a:off x="680321" y="2098070"/>
            <a:ext cx="9613861" cy="4358827"/>
          </a:xfrm>
        </p:spPr>
        <p:txBody>
          <a:bodyPr>
            <a:normAutofit/>
          </a:bodyPr>
          <a:lstStyle/>
          <a:p>
            <a:pPr algn="just"/>
            <a:r>
              <a:rPr lang="ru-RU" sz="1800" b="1" u="none" strike="noStrike" baseline="0" dirty="0">
                <a:latin typeface="Calibri" panose="020F0502020204030204" pitchFamily="34" charset="0"/>
              </a:rPr>
              <a:t>Федеральный </a:t>
            </a:r>
            <a:r>
              <a:rPr lang="ru-RU" sz="1800" b="1" u="none" strike="noStrike" baseline="0" dirty="0">
                <a:latin typeface="Calibri" panose="020F0502020204030204" pitchFamily="34" charset="0"/>
                <a:hlinkClick r:id="rId2">
                  <a:extLst>
                    <a:ext uri="{A12FA001-AC4F-418D-AE19-62706E023703}">
                      <ahyp:hlinkClr xmlns:ahyp="http://schemas.microsoft.com/office/drawing/2018/hyperlinkcolor" val="tx"/>
                    </a:ext>
                  </a:extLst>
                </a:hlinkClick>
              </a:rPr>
              <a:t>закон от 31.07.2020 N 248-ФЗ "О государственном контроле (надзоре) и муниципальном контроле в Российской Федерации" (далее - Закон N 248-ФЗ) и </a:t>
            </a:r>
            <a:r>
              <a:rPr lang="ru-RU" sz="1800" b="1"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Постановление N 336 в редакции, применимой к отношениям сторон, не относятся к обстоятельствам, исключающим производство по делу об административном правонарушении в силу </a:t>
            </a:r>
            <a:r>
              <a:rPr lang="ru-RU" sz="1800" b="1" u="none" strike="noStrike" baseline="0" dirty="0">
                <a:latin typeface="Calibri" panose="020F0502020204030204" pitchFamily="34" charset="0"/>
                <a:hlinkClick r:id="rId4">
                  <a:extLst>
                    <a:ext uri="{A12FA001-AC4F-418D-AE19-62706E023703}">
                      <ahyp:hlinkClr xmlns:ahyp="http://schemas.microsoft.com/office/drawing/2018/hyperlinkcolor" val="tx"/>
                    </a:ext>
                  </a:extLst>
                </a:hlinkClick>
              </a:rPr>
              <a:t>ст. 24.5 КоАП РФ</a:t>
            </a:r>
          </a:p>
          <a:p>
            <a:pPr algn="just"/>
            <a:r>
              <a:rPr lang="ru-RU" sz="1800" b="1" u="none" strike="noStrike" baseline="0" dirty="0">
                <a:latin typeface="Calibri" panose="020F0502020204030204" pitchFamily="34" charset="0"/>
              </a:rPr>
              <a:t>Введение Правительством Российской Федерации в </a:t>
            </a:r>
            <a:r>
              <a:rPr lang="ru-RU" sz="1800" b="1"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Постановлении N 336 ограничений для возбуждения дел об административных правонарушениях по результатам государственного контроля (надзора), муниципального контроля не отменяет предусмотренные </a:t>
            </a:r>
            <a:r>
              <a:rPr lang="ru-RU" sz="1800" b="1" u="none" strike="noStrike" baseline="0" dirty="0">
                <a:latin typeface="Calibri" panose="020F0502020204030204" pitchFamily="34" charset="0"/>
                <a:hlinkClick r:id="rId5">
                  <a:extLst>
                    <a:ext uri="{A12FA001-AC4F-418D-AE19-62706E023703}">
                      <ahyp:hlinkClr xmlns:ahyp="http://schemas.microsoft.com/office/drawing/2018/hyperlinkcolor" val="tx"/>
                    </a:ext>
                  </a:extLst>
                </a:hlinkClick>
              </a:rPr>
              <a:t>КоАП РФ процессуальные механизмы получения доказательств по делу и производства по нему (</a:t>
            </a:r>
            <a:r>
              <a:rPr lang="ru-RU" sz="1800" b="1" u="none" strike="noStrike" baseline="0" dirty="0">
                <a:latin typeface="Calibri" panose="020F0502020204030204" pitchFamily="34" charset="0"/>
                <a:hlinkClick r:id="rId6">
                  <a:extLst>
                    <a:ext uri="{A12FA001-AC4F-418D-AE19-62706E023703}">
                      <ahyp:hlinkClr xmlns:ahyp="http://schemas.microsoft.com/office/drawing/2018/hyperlinkcolor" val="tx"/>
                    </a:ext>
                  </a:extLst>
                </a:hlinkClick>
              </a:rPr>
              <a:t>Решение Судебной коллегии по административным делам Верховного Суда РФ от 30.08.2022 N АКПИ22-494)</a:t>
            </a:r>
          </a:p>
          <a:p>
            <a:pPr algn="just"/>
            <a:r>
              <a:rPr lang="ru-RU" sz="1800" b="1" u="none" strike="noStrike" baseline="0" dirty="0">
                <a:latin typeface="Calibri" panose="020F0502020204030204" pitchFamily="34" charset="0"/>
              </a:rPr>
              <a:t>Процедура рассмотрения указанных материалов (выявление признаков правонарушения, составления протокола об административном правонарушении, рассмотрения дела об административном правонарушении) регулируется только </a:t>
            </a:r>
            <a:r>
              <a:rPr lang="ru-RU" sz="1800" b="1" u="none" strike="noStrike" baseline="0" dirty="0">
                <a:latin typeface="Calibri" panose="020F0502020204030204" pitchFamily="34" charset="0"/>
                <a:hlinkClick r:id="rId5">
                  <a:extLst>
                    <a:ext uri="{A12FA001-AC4F-418D-AE19-62706E023703}">
                      <ahyp:hlinkClr xmlns:ahyp="http://schemas.microsoft.com/office/drawing/2018/hyperlinkcolor" val="tx"/>
                    </a:ext>
                  </a:extLst>
                </a:hlinkClick>
              </a:rPr>
              <a:t>КоАП РФ.</a:t>
            </a:r>
          </a:p>
          <a:p>
            <a:endParaRPr lang="ru-RU" dirty="0"/>
          </a:p>
        </p:txBody>
      </p:sp>
    </p:spTree>
    <p:extLst>
      <p:ext uri="{BB962C8B-B14F-4D97-AF65-F5344CB8AC3E}">
        <p14:creationId xmlns:p14="http://schemas.microsoft.com/office/powerpoint/2010/main" val="1414150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476BD2-1CB1-5975-BDEE-2BBCEEBC0070}"/>
              </a:ext>
            </a:extLst>
          </p:cNvPr>
          <p:cNvSpPr>
            <a:spLocks noGrp="1"/>
          </p:cNvSpPr>
          <p:nvPr>
            <p:ph type="title"/>
          </p:nvPr>
        </p:nvSpPr>
        <p:spPr/>
        <p:txBody>
          <a:bodyPr>
            <a:normAutofit fontScale="90000"/>
          </a:bodyPr>
          <a:lstStyle/>
          <a:p>
            <a:r>
              <a:rPr lang="ru-RU" sz="2400" dirty="0">
                <a:effectLst/>
                <a:latin typeface="Calibri" panose="020F0502020204030204" pitchFamily="34" charset="0"/>
                <a:ea typeface="Calibri" panose="020F0502020204030204" pitchFamily="34" charset="0"/>
                <a:cs typeface="Times New Roman" panose="02020603050405020304" pitchFamily="18" charset="0"/>
              </a:rPr>
              <a:t>О возможности возбуждения дела об административном правонарушении в период моратория - постановление Арбитражного суда Поволжского округа от 22.06.2023 N Ф06-4515/2023 по делу N А65-28439/2022</a:t>
            </a:r>
            <a:endParaRPr lang="ru-RU" sz="2400" dirty="0"/>
          </a:p>
        </p:txBody>
      </p:sp>
      <p:sp>
        <p:nvSpPr>
          <p:cNvPr id="3" name="Объект 2">
            <a:extLst>
              <a:ext uri="{FF2B5EF4-FFF2-40B4-BE49-F238E27FC236}">
                <a16:creationId xmlns:a16="http://schemas.microsoft.com/office/drawing/2014/main" id="{70706DD7-CA7E-1379-AEBC-E8E3E26878E1}"/>
              </a:ext>
            </a:extLst>
          </p:cNvPr>
          <p:cNvSpPr>
            <a:spLocks noGrp="1"/>
          </p:cNvSpPr>
          <p:nvPr>
            <p:ph idx="1"/>
          </p:nvPr>
        </p:nvSpPr>
        <p:spPr>
          <a:xfrm>
            <a:off x="680321" y="2336872"/>
            <a:ext cx="9613861" cy="4192953"/>
          </a:xfrm>
        </p:spPr>
        <p:txBody>
          <a:bodyPr>
            <a:normAutofit/>
          </a:bodyPr>
          <a:lstStyle/>
          <a:p>
            <a:pPr algn="just"/>
            <a:r>
              <a:rPr lang="ru-RU" sz="1800" b="0" u="none" strike="noStrike" baseline="0" dirty="0">
                <a:latin typeface="Calibri" panose="020F0502020204030204" pitchFamily="34" charset="0"/>
              </a:rPr>
              <a:t>Введение Правительством Российской Федерации ограничений для возбуждения дел об административных правонарушениях по результатам государственного контроля (надзора), муниципального контроля не отменяет предусмотренные </a:t>
            </a:r>
            <a:r>
              <a:rPr lang="ru-RU" sz="1800" b="0" u="none" strike="noStrike" baseline="0" dirty="0">
                <a:latin typeface="Calibri" panose="020F0502020204030204" pitchFamily="34" charset="0"/>
                <a:hlinkClick r:id="rId2">
                  <a:extLst>
                    <a:ext uri="{A12FA001-AC4F-418D-AE19-62706E023703}">
                      <ahyp:hlinkClr xmlns:ahyp="http://schemas.microsoft.com/office/drawing/2018/hyperlinkcolor" val="tx"/>
                    </a:ext>
                  </a:extLst>
                </a:hlinkClick>
              </a:rPr>
              <a:t>КоАП РФ процессуальные механизмы получения доказательств по делу и производства по нему, включая возможность проведения административного расследования, которое представляет собой комплекс требующих значительных временных затрат процессуальных действий уполномоченных лиц, направленных на выяснение всех обстоятельств административного правонарушения, их фиксирование, юридическую квалификацию и процессуальное оформление</a:t>
            </a:r>
          </a:p>
          <a:p>
            <a:pPr algn="just"/>
            <a:r>
              <a:rPr lang="ru-RU" sz="1800" b="0" u="none" strike="noStrike" baseline="0" dirty="0">
                <a:latin typeface="Calibri" panose="020F0502020204030204" pitchFamily="34" charset="0"/>
                <a:hlinkClick r:id="rId2">
                  <a:extLst>
                    <a:ext uri="{A12FA001-AC4F-418D-AE19-62706E023703}">
                      <ahyp:hlinkClr xmlns:ahyp="http://schemas.microsoft.com/office/drawing/2018/hyperlinkcolor" val="tx"/>
                    </a:ext>
                  </a:extLst>
                </a:hlinkClick>
              </a:rPr>
              <a:t> Комплекс контрольных (надзорных) мероприятий и действий, осуществляемых в соответствии с </a:t>
            </a:r>
            <a:r>
              <a:rPr lang="ru-RU" sz="1800" b="0" u="none" strike="noStrike" baseline="0" dirty="0">
                <a:latin typeface="Calibri" panose="020F0502020204030204" pitchFamily="34" charset="0"/>
                <a:hlinkClick r:id="rId3">
                  <a:extLst>
                    <a:ext uri="{A12FA001-AC4F-418D-AE19-62706E023703}">
                      <ahyp:hlinkClr xmlns:ahyp="http://schemas.microsoft.com/office/drawing/2018/hyperlinkcolor" val="tx"/>
                    </a:ext>
                  </a:extLst>
                </a:hlinkClick>
              </a:rPr>
              <a:t>главами 13, </a:t>
            </a:r>
            <a:r>
              <a:rPr lang="ru-RU" sz="1800" b="0" u="none" strike="noStrike" baseline="0" dirty="0">
                <a:latin typeface="Calibri" panose="020F0502020204030204" pitchFamily="34" charset="0"/>
                <a:hlinkClick r:id="rId4">
                  <a:extLst>
                    <a:ext uri="{A12FA001-AC4F-418D-AE19-62706E023703}">
                      <ahyp:hlinkClr xmlns:ahyp="http://schemas.microsoft.com/office/drawing/2018/hyperlinkcolor" val="tx"/>
                    </a:ext>
                  </a:extLst>
                </a:hlinkClick>
              </a:rPr>
              <a:t>14 Федерального закона от 31.07.2020 N 248-ФЗ при проведении государственного контроля (надзора), муниципального контроля, не подменяет собой порядок возбуждения и рассмотрения дел об административных правонарушениях, предусмотренный </a:t>
            </a:r>
            <a:r>
              <a:rPr lang="ru-RU" sz="1800" b="0" u="none" strike="noStrike" baseline="0" dirty="0">
                <a:latin typeface="Calibri" panose="020F0502020204030204" pitchFamily="34" charset="0"/>
                <a:hlinkClick r:id="rId2">
                  <a:extLst>
                    <a:ext uri="{A12FA001-AC4F-418D-AE19-62706E023703}">
                      <ahyp:hlinkClr xmlns:ahyp="http://schemas.microsoft.com/office/drawing/2018/hyperlinkcolor" val="tx"/>
                    </a:ext>
                  </a:extLst>
                </a:hlinkClick>
              </a:rPr>
              <a:t>КоАП РФ (</a:t>
            </a:r>
            <a:r>
              <a:rPr lang="ru-RU" sz="1800" b="0" u="none" strike="noStrike" baseline="0" dirty="0">
                <a:latin typeface="Calibri" panose="020F0502020204030204" pitchFamily="34" charset="0"/>
                <a:hlinkClick r:id="rId5">
                  <a:extLst>
                    <a:ext uri="{A12FA001-AC4F-418D-AE19-62706E023703}">
                      <ahyp:hlinkClr xmlns:ahyp="http://schemas.microsoft.com/office/drawing/2018/hyperlinkcolor" val="tx"/>
                    </a:ext>
                  </a:extLst>
                </a:hlinkClick>
              </a:rPr>
              <a:t>Решение Судебной коллегии по административным делам Верховного Суда РФ от 30.08.2022 N АКПИ22-494).</a:t>
            </a:r>
          </a:p>
          <a:p>
            <a:endParaRPr lang="ru-RU" dirty="0"/>
          </a:p>
        </p:txBody>
      </p:sp>
    </p:spTree>
    <p:extLst>
      <p:ext uri="{BB962C8B-B14F-4D97-AF65-F5344CB8AC3E}">
        <p14:creationId xmlns:p14="http://schemas.microsoft.com/office/powerpoint/2010/main" val="3866109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764443-6F37-224A-698B-7654D70234F8}"/>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Первого кассационного суда общей юрисдикции от 12.05.2023 N 88а-13882/2023</a:t>
            </a:r>
            <a:endParaRPr lang="ru-RU" dirty="0"/>
          </a:p>
        </p:txBody>
      </p:sp>
      <p:sp>
        <p:nvSpPr>
          <p:cNvPr id="3" name="Объект 2">
            <a:extLst>
              <a:ext uri="{FF2B5EF4-FFF2-40B4-BE49-F238E27FC236}">
                <a16:creationId xmlns:a16="http://schemas.microsoft.com/office/drawing/2014/main" id="{ED168443-3D47-CD00-D2C8-0E0154BA550E}"/>
              </a:ext>
            </a:extLst>
          </p:cNvPr>
          <p:cNvSpPr>
            <a:spLocks noGrp="1"/>
          </p:cNvSpPr>
          <p:nvPr>
            <p:ph idx="1"/>
          </p:nvPr>
        </p:nvSpPr>
        <p:spPr>
          <a:xfrm>
            <a:off x="680321" y="2336872"/>
            <a:ext cx="10713215" cy="4069537"/>
          </a:xfrm>
        </p:spPr>
        <p:txBody>
          <a:bodyPr>
            <a:normAutofit fontScale="92500" lnSpcReduction="20000"/>
          </a:bodyPr>
          <a:lstStyle/>
          <a:p>
            <a:pPr indent="342900" algn="just">
              <a:lnSpc>
                <a:spcPct val="91000"/>
              </a:lnSpc>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Федеральное государственное автономное образовательное учреждение высшего образования "Национальный исследовательский Нижегородский государственный университет им. Н.И. Лобачевского" (далее также - ННГУ, Университет) обратилось в суд с административным исковым заявлением, в котором просило признать незаконным предостережение о недопустимости нарушения обязательных требований от 10 февраля 2022 года N 3, учетный номер контрольного (надзорного) мероприятия в едином реестре контрольных (надзорных) мероприятий N.</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Удовлетворяя административные исковые требования, суд первой инстанции исходил из того, что оспариваемое предостережение носит не профилактический характер и тем самым нарушает права и законные интересы заявителя, поскольку возлагает на него определенную обязанность - а именно обязанность совершения действий по обеспечению наличия не менее двух рассредоточенных заездов для пожарных автомобилей на дворовую территорию (на стилобат) жилого комплекса "Атлант-Сити". Кроме того, пришел к выводу, что оспариваемое предостережение содержит властно-распорядительные предписания, возлагает на административного истца конкретную обязанность, может повлечь негативные юридические последствия, то есть противоречит нормам права и в этой связи является незаконным.</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Отменяя решение суда и отказывая в удовлетворении заявленных требований, суд апелляционной инстанции указал на то, что предостережение надзорного органа выдано надлежащему субъекту, при этом выявленные нарушения требований пожарной безопасности касаются, прежде всего, безопасности граждан и могут привести к угрозе жизни или здоровью людей, или порче их имущества при возможном возникновении пожара.</a:t>
            </a:r>
          </a:p>
          <a:p>
            <a:endParaRPr lang="ru-RU" dirty="0"/>
          </a:p>
        </p:txBody>
      </p:sp>
    </p:spTree>
    <p:extLst>
      <p:ext uri="{BB962C8B-B14F-4D97-AF65-F5344CB8AC3E}">
        <p14:creationId xmlns:p14="http://schemas.microsoft.com/office/powerpoint/2010/main" val="3173777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9558F0-E985-74E2-EE29-A245FCE2F541}"/>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Первого кассационного суда общей юрисдикции от 20.03.2023 N 88а-9188/2023</a:t>
            </a:r>
            <a:endParaRPr lang="ru-RU" dirty="0"/>
          </a:p>
        </p:txBody>
      </p:sp>
      <p:sp>
        <p:nvSpPr>
          <p:cNvPr id="3" name="Объект 2">
            <a:extLst>
              <a:ext uri="{FF2B5EF4-FFF2-40B4-BE49-F238E27FC236}">
                <a16:creationId xmlns:a16="http://schemas.microsoft.com/office/drawing/2014/main" id="{B07A1BAE-70D0-2B1B-548D-836AD964D22A}"/>
              </a:ext>
            </a:extLst>
          </p:cNvPr>
          <p:cNvSpPr>
            <a:spLocks noGrp="1"/>
          </p:cNvSpPr>
          <p:nvPr>
            <p:ph idx="1"/>
          </p:nvPr>
        </p:nvSpPr>
        <p:spPr>
          <a:xfrm>
            <a:off x="680321" y="2336873"/>
            <a:ext cx="10724435" cy="4467834"/>
          </a:xfrm>
        </p:spPr>
        <p:txBody>
          <a:bodyPr>
            <a:normAutofit fontScale="85000" lnSpcReduction="20000"/>
          </a:bodyPr>
          <a:lstStyle/>
          <a:p>
            <a:pPr indent="342900" algn="just">
              <a:lnSpc>
                <a:spcPct val="91000"/>
              </a:lnSpc>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Судом установлено и из материалов административного дела следует, что 21 апреля 2022 года главным государственным инспектором Лысковского муниципального округа Нижегородской области по пожарному надзору в отношении администрации вынесено распоряжение N 40 о проведении внеплановой выездной проверки. Срок проведения проверки установлен с 26 апреля по 27 мая 2022 года.</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Проверка проводилась с целью контроля за соблюдением требований пожарной безопасности во исполнение протокола оперативного совещания Совета Безопасности Российской Федерации по вопросу "О дополнительных мерах по повышению пожарной безопасности и снижению рисков возникновения чрезвычайных ситуаций в паводковый период" от 19 января 2022 года, утвержденного Президентом Российской Федерации 27 января 2022 года N ПР-195, в соответствии с указанием МЧС России от 1 марта 2022 года N М-АМ-31.</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По результатам проведенной проверки составлен акт, выдано предписание от 27 мая 2022 года N 40/1, 3 об устранении нарушений требований пожарной безопасности и главным государственным инспектором Лысковского муниципального округа Нижегородской области по пожарному надзору составлен протокол от 8 июня 2022 года N 57 об административном правонарушении в области пожарной безопасности.</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Постановлением главного государственного инспектора Лысковского муниципального округа Нижегородской области по пожарному надзору от 21 июля 2022 года N 57 администрация привлечена к административной ответственности за совершение административного правонарушения, предусмотренного частью N статьи N </a:t>
            </a:r>
            <a:r>
              <a:rPr lang="ru-RU" sz="18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Кодекса</a:t>
            </a: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 Российской Федерации об административных правонарушениях, с назначением штрафа в размере &lt;данные изъяты&gt; рублей.</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По настоящему делу судами принято во внимание, что утвержденное Президентом Российской Федерации 27 января 2022 года N Пр-195 решение Совета Безопасности Российской Федерации по вопросу о дополнительных мерах по повышению пожарной безопасности и снижению возникновения чрезвычайных ситуаций в </a:t>
            </a:r>
            <a:r>
              <a:rPr lang="ru-RU" sz="1800" kern="100" dirty="0" err="1">
                <a:effectLst/>
                <a:latin typeface="Calibri" panose="020F0502020204030204" pitchFamily="34" charset="0"/>
                <a:ea typeface="Calibri" panose="020F0502020204030204" pitchFamily="34" charset="0"/>
                <a:cs typeface="Times New Roman" panose="02020603050405020304" pitchFamily="18" charset="0"/>
              </a:rPr>
              <a:t>паводкоопасный</a:t>
            </a: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 период имеет статус поручения Президента Российской Федерации и в данном случае проведение внеплановой проверки административного истца не требовало согласования с органами прокуратуры.</a:t>
            </a:r>
          </a:p>
          <a:p>
            <a:endParaRPr lang="ru-RU" dirty="0"/>
          </a:p>
        </p:txBody>
      </p:sp>
    </p:spTree>
    <p:extLst>
      <p:ext uri="{BB962C8B-B14F-4D97-AF65-F5344CB8AC3E}">
        <p14:creationId xmlns:p14="http://schemas.microsoft.com/office/powerpoint/2010/main" val="164293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3E2B54-69E6-7E5D-626C-1B2F97C0E92A}"/>
              </a:ext>
            </a:extLst>
          </p:cNvPr>
          <p:cNvSpPr>
            <a:spLocks noGrp="1"/>
          </p:cNvSpPr>
          <p:nvPr>
            <p:ph type="title"/>
          </p:nvPr>
        </p:nvSpPr>
        <p:spPr/>
        <p:txBody>
          <a:bodyPr/>
          <a:lstStyle/>
          <a:p>
            <a:r>
              <a:rPr lang="ru-RU" dirty="0"/>
              <a:t>Дело № А24–3950/2021 Арбитражный суд Камчатского края</a:t>
            </a:r>
          </a:p>
        </p:txBody>
      </p:sp>
      <p:sp>
        <p:nvSpPr>
          <p:cNvPr id="3" name="Объект 2">
            <a:extLst>
              <a:ext uri="{FF2B5EF4-FFF2-40B4-BE49-F238E27FC236}">
                <a16:creationId xmlns:a16="http://schemas.microsoft.com/office/drawing/2014/main" id="{81F9D302-CB11-BB6F-8811-476E3A0E88E5}"/>
              </a:ext>
            </a:extLst>
          </p:cNvPr>
          <p:cNvSpPr>
            <a:spLocks noGrp="1"/>
          </p:cNvSpPr>
          <p:nvPr>
            <p:ph idx="1"/>
          </p:nvPr>
        </p:nvSpPr>
        <p:spPr/>
        <p:txBody>
          <a:bodyPr>
            <a:normAutofit/>
          </a:bodyPr>
          <a:lstStyle/>
          <a:p>
            <a:pPr algn="just"/>
            <a:r>
              <a:rPr lang="ru-RU" sz="3200" dirty="0"/>
              <a:t>Досудебный порядок может быть признан судом соблюденным, если жалобу не смогли подать по техническим причинам</a:t>
            </a:r>
          </a:p>
        </p:txBody>
      </p:sp>
    </p:spTree>
    <p:extLst>
      <p:ext uri="{BB962C8B-B14F-4D97-AF65-F5344CB8AC3E}">
        <p14:creationId xmlns:p14="http://schemas.microsoft.com/office/powerpoint/2010/main" val="272604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3080EE-71AD-F48A-815E-DEC55AE73C18}"/>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Первого кассационного суда общей юрисдикции от 12.04.2022 N 88а-10154/2022 по делу N 2а-649/2021</a:t>
            </a:r>
            <a:endParaRPr lang="ru-RU" dirty="0"/>
          </a:p>
        </p:txBody>
      </p:sp>
      <p:sp>
        <p:nvSpPr>
          <p:cNvPr id="3" name="Объект 2">
            <a:extLst>
              <a:ext uri="{FF2B5EF4-FFF2-40B4-BE49-F238E27FC236}">
                <a16:creationId xmlns:a16="http://schemas.microsoft.com/office/drawing/2014/main" id="{31F32634-1222-C441-8F00-FA0059361E27}"/>
              </a:ext>
            </a:extLst>
          </p:cNvPr>
          <p:cNvSpPr>
            <a:spLocks noGrp="1"/>
          </p:cNvSpPr>
          <p:nvPr>
            <p:ph idx="1"/>
          </p:nvPr>
        </p:nvSpPr>
        <p:spPr>
          <a:xfrm>
            <a:off x="680321" y="2336872"/>
            <a:ext cx="11044194" cy="4237831"/>
          </a:xfrm>
        </p:spPr>
        <p:txBody>
          <a:bodyPr>
            <a:normAutofit fontScale="92500" lnSpcReduction="10000"/>
          </a:bodyPr>
          <a:lstStyle/>
          <a:p>
            <a:pPr indent="342900" algn="just">
              <a:lnSpc>
                <a:spcPct val="91000"/>
              </a:lnSpc>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Таким образом, федеральное законодательство, законодательство субъекта Российской Федерации и нормы актов органов местного самоуправления предусматривают осуществление муниципального земельного контроля в отношении граждан с составлением акта проверки и не исключают возможность выдачи предписания об устранении выявленных нарушений в области земельных отношений.</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Вместе с тем в силу закона в отличие от органов, осуществляющих государственный земельный надзор, должностные лица органов, осуществляющих муниципальный земельный контроль в отношении земельных участков, расположенных в границах входящих в состав Татищевского района Саратовской области сельских поселений, не имеют права составлять протоколы об административных правонарушениях и привлекать к административной ответственности, а равно и выносить в отношении граждан обязательные для исполнения предписания.</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Соответственно, акт проверки соблюдения земельного законодательства, являясь результатом проверки муниципального земельного контроля, никаких негативных последствий для административного истца не порождает, поскольку фактически не является актом властно-распорядительного характера, не содержит обязательных распоряжений, влекущих какие-либо юридические последствия, не устанавливает, не изменяет и не прекращает прав и обязанностей административного истца, не определяет их меру ответственности. Указанный акт имеет целью информирование лица, в отношении которого он вынесен, о возможных неблагоприятных последствиях в случае неустранения нарушений земельного законодательства в добровольном порядке.</a:t>
            </a:r>
          </a:p>
          <a:p>
            <a:endParaRPr lang="ru-RU" dirty="0"/>
          </a:p>
        </p:txBody>
      </p:sp>
    </p:spTree>
    <p:extLst>
      <p:ext uri="{BB962C8B-B14F-4D97-AF65-F5344CB8AC3E}">
        <p14:creationId xmlns:p14="http://schemas.microsoft.com/office/powerpoint/2010/main" val="3004533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C9E7B7-450F-C698-ACDE-3B24FAC4867E}"/>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Первого кассационного суда общей юрисдикции от 05.04.2022 N 88а-8594/2022 по делу N 2а-748/202</a:t>
            </a:r>
            <a:endParaRPr lang="ru-RU" dirty="0"/>
          </a:p>
        </p:txBody>
      </p:sp>
      <p:sp>
        <p:nvSpPr>
          <p:cNvPr id="3" name="Объект 2">
            <a:extLst>
              <a:ext uri="{FF2B5EF4-FFF2-40B4-BE49-F238E27FC236}">
                <a16:creationId xmlns:a16="http://schemas.microsoft.com/office/drawing/2014/main" id="{6A5B6522-C23F-DE68-7822-09E8CED748DB}"/>
              </a:ext>
            </a:extLst>
          </p:cNvPr>
          <p:cNvSpPr>
            <a:spLocks noGrp="1"/>
          </p:cNvSpPr>
          <p:nvPr>
            <p:ph idx="1"/>
          </p:nvPr>
        </p:nvSpPr>
        <p:spPr>
          <a:xfrm>
            <a:off x="680321" y="2336873"/>
            <a:ext cx="10533701" cy="4221002"/>
          </a:xfrm>
        </p:spPr>
        <p:txBody>
          <a:bodyPr>
            <a:normAutofit lnSpcReduction="10000"/>
          </a:bodyPr>
          <a:lstStyle/>
          <a:p>
            <a:pPr algn="just"/>
            <a:r>
              <a:rPr lang="ru-RU" kern="100" dirty="0">
                <a:effectLst/>
                <a:latin typeface="Calibri" panose="020F0502020204030204" pitchFamily="34" charset="0"/>
                <a:ea typeface="Calibri" panose="020F0502020204030204" pitchFamily="34" charset="0"/>
                <a:cs typeface="Times New Roman" panose="02020603050405020304" pitchFamily="18" charset="0"/>
              </a:rPr>
              <a:t>При этом, суд апелляционной инстанции указал, что отсутствие согласования надзорным органом проведения внеплановой выездной проверки с органами прокуратуры обязательным не являлось ввиду того, что данное требование применимо исключительно при проведении проверки в отношении субъекта предпринимательской деятельности</a:t>
            </a:r>
          </a:p>
          <a:p>
            <a:pPr algn="just"/>
            <a:r>
              <a:rPr lang="ru-RU" kern="100" dirty="0">
                <a:effectLst/>
                <a:latin typeface="Calibri" panose="020F0502020204030204" pitchFamily="34" charset="0"/>
                <a:ea typeface="Calibri" panose="020F0502020204030204" pitchFamily="34" charset="0"/>
                <a:cs typeface="Times New Roman" panose="02020603050405020304" pitchFamily="18" charset="0"/>
              </a:rPr>
              <a:t> Однако, как следует из материалов дела, нежилые помещения по адресу: &lt;адрес&gt;, являвшиеся предметом проверки на предмет соблюдения требований пожарной безопасности, принадлежат на праве собственности административным истцам как физическим лицам. Наличие у административных истцов статуса индивидуальных предпринимателей само по себе не может свидетельствовать об осуществлении проверки принадлежащих им помещений в связи с осуществлением ими предпринимательской деятельности</a:t>
            </a:r>
          </a:p>
          <a:p>
            <a:endParaRPr lang="ru-RU" dirty="0"/>
          </a:p>
        </p:txBody>
      </p:sp>
    </p:spTree>
    <p:extLst>
      <p:ext uri="{BB962C8B-B14F-4D97-AF65-F5344CB8AC3E}">
        <p14:creationId xmlns:p14="http://schemas.microsoft.com/office/powerpoint/2010/main" val="3424897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CAB6A7-D038-70EE-CB67-818F5EC08394}"/>
              </a:ext>
            </a:extLst>
          </p:cNvPr>
          <p:cNvSpPr>
            <a:spLocks noGrp="1"/>
          </p:cNvSpPr>
          <p:nvPr>
            <p:ph type="title"/>
          </p:nvPr>
        </p:nvSpPr>
        <p:spPr/>
        <p:txBody>
          <a:bodyPr>
            <a:normAutofit/>
          </a:bodyPr>
          <a:lstStyle/>
          <a:p>
            <a:r>
              <a:rPr lang="ru-RU" sz="24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Третьего кассационного суда общей юрисдикции от 01.02.2023 N 88а-1561/2023 по делу N 2а-705/2022</a:t>
            </a:r>
            <a:endParaRPr lang="ru-RU" sz="2400" dirty="0"/>
          </a:p>
        </p:txBody>
      </p:sp>
      <p:sp>
        <p:nvSpPr>
          <p:cNvPr id="3" name="Объект 2">
            <a:extLst>
              <a:ext uri="{FF2B5EF4-FFF2-40B4-BE49-F238E27FC236}">
                <a16:creationId xmlns:a16="http://schemas.microsoft.com/office/drawing/2014/main" id="{BAA9192F-DCAF-EDD7-4F90-9A29CB97C5E4}"/>
              </a:ext>
            </a:extLst>
          </p:cNvPr>
          <p:cNvSpPr>
            <a:spLocks noGrp="1"/>
          </p:cNvSpPr>
          <p:nvPr>
            <p:ph idx="1"/>
          </p:nvPr>
        </p:nvSpPr>
        <p:spPr>
          <a:xfrm>
            <a:off x="680321" y="2336873"/>
            <a:ext cx="10819802" cy="4344418"/>
          </a:xfrm>
        </p:spPr>
        <p:txBody>
          <a:bodyPr>
            <a:normAutofit/>
          </a:bodyPr>
          <a:lstStyle/>
          <a:p>
            <a:pPr indent="342900" algn="just">
              <a:lnSpc>
                <a:spcPct val="91000"/>
              </a:lnSpc>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Отменяя решение и оставляя без рассмотрения требования ФГУП "ВГСЧ" об оспаривании предписания N 11/7-3217-21-ОБ/121-470-И/2020-04 от 7 февраля 2022 года об устранении нарушений трудового законодательства, суд апелляционной инстанции исходил из того, что указанное предписание может быть оспорено в судебном порядке только после его досудебного обжалования в Государственную инспекцию труда в Республике Коми, в то время как указанный обязательный досудебный порядок урегулирования спора административным истцом не соблюден.</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Прекращая производство по делу в части оспаривания ФГУП "ВГСЧ" акта документарной проверки N 11/7-3217-21-ОБ/121-470-И/2020-04 от 7 февраля 2022 года и уведомления надзорного органа N 11/10-443-22-И от 7 февраля 2022 года о составлении в отношении него протоколов об административных правонарушениях, суд апелляционной инстанции исходил из того, что они не подлежат самостоятельному обжалованию в суде в порядке </a:t>
            </a:r>
            <a:r>
              <a:rPr lang="ru-RU" sz="18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главы 22</a:t>
            </a: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 Кодекса административного судопроизводства Российской Федерации, поскольку прав и обязанностей для административного истца не порождают, препятствий в реализации им своих прав и исполнения обязанностей не создаю и нормам материального и процессуального права выводы суда апелляционной инстанции, исходя из установленных им обстоятельств, не противоречат.</a:t>
            </a:r>
          </a:p>
          <a:p>
            <a:endParaRPr lang="ru-RU" dirty="0"/>
          </a:p>
        </p:txBody>
      </p:sp>
    </p:spTree>
    <p:extLst>
      <p:ext uri="{BB962C8B-B14F-4D97-AF65-F5344CB8AC3E}">
        <p14:creationId xmlns:p14="http://schemas.microsoft.com/office/powerpoint/2010/main" val="3769203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03F296-0CBD-E7B5-E7B8-FDBADE85ECCF}"/>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Третьего кассационного суда общей юрисдикции от 23.09.2022 N 88а-17704/2022</a:t>
            </a:r>
            <a:endParaRPr lang="ru-RU" dirty="0"/>
          </a:p>
        </p:txBody>
      </p:sp>
      <p:sp>
        <p:nvSpPr>
          <p:cNvPr id="3" name="Объект 2">
            <a:extLst>
              <a:ext uri="{FF2B5EF4-FFF2-40B4-BE49-F238E27FC236}">
                <a16:creationId xmlns:a16="http://schemas.microsoft.com/office/drawing/2014/main" id="{1E9F378E-DC71-6E42-9192-CE60311408F0}"/>
              </a:ext>
            </a:extLst>
          </p:cNvPr>
          <p:cNvSpPr>
            <a:spLocks noGrp="1"/>
          </p:cNvSpPr>
          <p:nvPr>
            <p:ph idx="1"/>
          </p:nvPr>
        </p:nvSpPr>
        <p:spPr/>
        <p:txBody>
          <a:bodyPr/>
          <a:lstStyle/>
          <a:p>
            <a:pPr indent="342900" algn="just">
              <a:lnSpc>
                <a:spcPct val="91000"/>
              </a:lnSpc>
              <a:spcAft>
                <a:spcPts val="5"/>
              </a:spcAft>
            </a:pPr>
            <a:r>
              <a:rPr lang="ru-RU" kern="100" dirty="0">
                <a:effectLst/>
                <a:latin typeface="Calibri" panose="020F0502020204030204" pitchFamily="34" charset="0"/>
                <a:ea typeface="Calibri" panose="020F0502020204030204" pitchFamily="34" charset="0"/>
                <a:cs typeface="Times New Roman" panose="02020603050405020304" pitchFamily="18" charset="0"/>
              </a:rPr>
              <a:t>Между тем, судами не учтено, что к государственному контролю (надзору), муниципальному контролю в смысле, определяемом в части 1 статьи 1 Закона N 248-ФЗ, не относится расследование причин возникновения несчастных случаев на производстве, на что прямо указано в пункте 8 части 3 указанной статьи закона.</a:t>
            </a:r>
          </a:p>
          <a:p>
            <a:pPr indent="342900" algn="just">
              <a:lnSpc>
                <a:spcPct val="91000"/>
              </a:lnSpc>
              <a:spcBef>
                <a:spcPts val="1100"/>
              </a:spcBef>
              <a:spcAft>
                <a:spcPts val="5"/>
              </a:spcAft>
            </a:pPr>
            <a:r>
              <a:rPr lang="ru-RU" kern="100" dirty="0">
                <a:effectLst/>
                <a:latin typeface="Calibri" panose="020F0502020204030204" pitchFamily="34" charset="0"/>
                <a:ea typeface="Calibri" panose="020F0502020204030204" pitchFamily="34" charset="0"/>
                <a:cs typeface="Times New Roman" panose="02020603050405020304" pitchFamily="18" charset="0"/>
              </a:rPr>
              <a:t>Таким образом, не предусмотрен обязательный досудебный порядок разрешения спора, связанного, в том числе, с обжалованием решений контрольного (надзорного) органа, действий (бездействия) его должностных лиц, вынесенных по результатам расследования несчастного случая.</a:t>
            </a:r>
          </a:p>
          <a:p>
            <a:endParaRPr lang="ru-RU" dirty="0"/>
          </a:p>
        </p:txBody>
      </p:sp>
    </p:spTree>
    <p:extLst>
      <p:ext uri="{BB962C8B-B14F-4D97-AF65-F5344CB8AC3E}">
        <p14:creationId xmlns:p14="http://schemas.microsoft.com/office/powerpoint/2010/main" val="4268844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816E24-C40D-CDA0-37C9-1A05B712D65A}"/>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Третьего кассационного суда общей юрисдикции от 15.03.2023 N 88а-3932/2023 по делу N 2а-2129/2022</a:t>
            </a:r>
            <a:endParaRPr lang="ru-RU" dirty="0"/>
          </a:p>
        </p:txBody>
      </p:sp>
      <p:sp>
        <p:nvSpPr>
          <p:cNvPr id="3" name="Объект 2">
            <a:extLst>
              <a:ext uri="{FF2B5EF4-FFF2-40B4-BE49-F238E27FC236}">
                <a16:creationId xmlns:a16="http://schemas.microsoft.com/office/drawing/2014/main" id="{5C66FC5F-1A09-1D23-E104-01CAA7AE2E70}"/>
              </a:ext>
            </a:extLst>
          </p:cNvPr>
          <p:cNvSpPr>
            <a:spLocks noGrp="1"/>
          </p:cNvSpPr>
          <p:nvPr>
            <p:ph idx="1"/>
          </p:nvPr>
        </p:nvSpPr>
        <p:spPr>
          <a:xfrm>
            <a:off x="680321" y="2336872"/>
            <a:ext cx="10875900" cy="4181733"/>
          </a:xfrm>
        </p:spPr>
        <p:txBody>
          <a:bodyPr>
            <a:normAutofit fontScale="92500" lnSpcReduction="20000"/>
          </a:bodyPr>
          <a:lstStyle/>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Акты налоговых, таможенных проверок, а также акты контрольного (надзорного) мероприятия, составленные в соответствии со </a:t>
            </a:r>
            <a:r>
              <a:rPr lang="ru-RU" sz="18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статьей 87</a:t>
            </a: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 Федерального закона от 31 июля 2020 года N 248-ФЗ "О государственном контроле (надзоре) и муниципальном контроле в Российской Федерации" (далее - Закон о контроле), не могут выступать предметом самостоятельного оспаривания в качестве решений, поскольку являются средством фиксации выявленных нарушений. При этом заинтересованное лицо вправе оспорить решение, основанное на соответствующем акте проверки (принятые по результатам проверки решения налогового или таможенного органа; предписания органов государственного контроля (надзора), муниципального контроля об устранении выявленных нарушений и т.п.). Акты проверки, исходящие от органов и лиц, наделенных публичными полномочиями, могут быть оспорены как решения, если в нарушение </a:t>
            </a:r>
            <a:r>
              <a:rPr lang="ru-RU" sz="18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Закона</a:t>
            </a: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 о контроле в них содержатся требования, предусмотренные </a:t>
            </a:r>
            <a:r>
              <a:rPr lang="ru-RU" sz="18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частью 2 статьи 90</a:t>
            </a: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 указанного закона.</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В данном случае оспариваемые акты проверки указывают на отсутствие нарушений земельного законодательства, запрет определенного поведения или определенный порядок действий не устанавливают, предоставление (отказ в предоставлении) права не осуществляют. Какие-либо юридически значимые решения, основанные на оспариваемых актах проверки, исходя из материалов дела, не принимались.</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Таким образом, какие-либо правовые последствия как для административного истца, так и для иных граждан и (или) организаций оспариваемые акты проверки не порождают.</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Вопреки доводам административного истца, оспариваемые акты проверки не препятствуют Д.В. осуществлять защиту предполагаемого нарушенного права в порядке гражданского судопроизводства.</a:t>
            </a:r>
          </a:p>
          <a:p>
            <a:endParaRPr lang="ru-RU" dirty="0"/>
          </a:p>
        </p:txBody>
      </p:sp>
    </p:spTree>
    <p:extLst>
      <p:ext uri="{BB962C8B-B14F-4D97-AF65-F5344CB8AC3E}">
        <p14:creationId xmlns:p14="http://schemas.microsoft.com/office/powerpoint/2010/main" val="4023047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EE02B5-6EED-1CE3-2BAD-3060E368C5C7}"/>
              </a:ext>
            </a:extLst>
          </p:cNvPr>
          <p:cNvSpPr>
            <a:spLocks noGrp="1"/>
          </p:cNvSpPr>
          <p:nvPr>
            <p:ph type="title"/>
          </p:nvPr>
        </p:nvSpPr>
        <p:spPr/>
        <p:txBody>
          <a:bodyPr>
            <a:normAutofit fontScale="90000"/>
          </a:bodyPr>
          <a:lstStyle/>
          <a:p>
            <a:r>
              <a:rPr lang="ru-RU" sz="3600" i="1"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Постановление Третьего кассационного суда общей юрисдикции от 06.02.2023 N 16-335/2023</a:t>
            </a:r>
            <a:endParaRPr lang="ru-RU" dirty="0"/>
          </a:p>
        </p:txBody>
      </p:sp>
      <p:sp>
        <p:nvSpPr>
          <p:cNvPr id="3" name="Объект 2">
            <a:extLst>
              <a:ext uri="{FF2B5EF4-FFF2-40B4-BE49-F238E27FC236}">
                <a16:creationId xmlns:a16="http://schemas.microsoft.com/office/drawing/2014/main" id="{09025AE0-6426-9A18-C0CD-58F6147CBF8B}"/>
              </a:ext>
            </a:extLst>
          </p:cNvPr>
          <p:cNvSpPr>
            <a:spLocks noGrp="1"/>
          </p:cNvSpPr>
          <p:nvPr>
            <p:ph idx="1"/>
          </p:nvPr>
        </p:nvSpPr>
        <p:spPr>
          <a:xfrm>
            <a:off x="680320" y="2098070"/>
            <a:ext cx="10954437" cy="4661758"/>
          </a:xfrm>
        </p:spPr>
        <p:txBody>
          <a:bodyPr>
            <a:noAutofit/>
          </a:bodyPr>
          <a:lstStyle/>
          <a:p>
            <a:pPr indent="342900" algn="just">
              <a:lnSpc>
                <a:spcPct val="91000"/>
              </a:lnSpc>
              <a:spcAft>
                <a:spcPts val="5"/>
              </a:spcAft>
            </a:pP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Согласно копии указанного судебного акта в период с 27.09.2021 по 28.10.2021 Северо-Западным межрегиональным Управлением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Росприроданадзора</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в отношении ООО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ПсковАгроИнвест</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проведена плановая выездная проверка, по результатам проверки составлен акт плановой выездной проверки от 28.10.2021 N 119-ПВ, содержащий сведения о выявленных нарушениях природоохранного законодательства. </a:t>
            </a:r>
          </a:p>
          <a:p>
            <a:pPr indent="342900" algn="just">
              <a:lnSpc>
                <a:spcPct val="91000"/>
              </a:lnSpc>
              <a:spcAft>
                <a:spcPts val="5"/>
              </a:spcAft>
            </a:pP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Также по результатам проверки выдано предписание об устранении выявленных нарушений от 28.10.2021 N 119-ПВ/10-60/2021 со сроком устранения - 28.01.2022.</a:t>
            </a:r>
          </a:p>
          <a:p>
            <a:pPr indent="342900" algn="just">
              <a:lnSpc>
                <a:spcPct val="91000"/>
              </a:lnSpc>
              <a:spcAft>
                <a:spcPts val="5"/>
              </a:spcAft>
            </a:pP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Ходатайство о продлении срока исполнения предписания об устранении выявленных нарушений от 28.10.2021 N 119-ПВ/10-60/2021 от ООО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ПсковАгроИнвест</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направленное по электронной почте, было получено управлением 26.01.2022. Письмом от 28.01.2022 N 07-10/1721 управление разъяснило ООО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ПсковАгроИнвест</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порядок направления ходатайств о продлении срока исполнения предписания об устранении выявленных нарушений. </a:t>
            </a:r>
          </a:p>
          <a:p>
            <a:pPr indent="342900" algn="just">
              <a:lnSpc>
                <a:spcPct val="91000"/>
              </a:lnSpc>
              <a:spcAft>
                <a:spcPts val="5"/>
              </a:spcAft>
            </a:pP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09.02.2022 с учетом письма от 28.01.2022 N 07-10/1721 ООО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ПсковАгроИнвест</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через систему досудебного обжалования повторно было подано в управление ходатайство о продлении срока исполнения предписания об устранении выявленных нарушений от 28.10.2021 N 119-ПВ/10-60/2021 в электронном виде, с использованием единого портала государственных и муниципальных услуг. </a:t>
            </a:r>
          </a:p>
          <a:p>
            <a:pPr indent="342900" algn="just">
              <a:lnSpc>
                <a:spcPct val="91000"/>
              </a:lnSpc>
              <a:spcAft>
                <a:spcPts val="5"/>
              </a:spcAft>
            </a:pP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Поскольку поданное ходатайство не содержало ходатайство о восстановлении срока подачи ходатайства о продлении срока исполнения предписания об устранении выявленных нарушений, управлением на основании </a:t>
            </a:r>
            <a:r>
              <a:rPr lang="ru-RU" sz="14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пункта 1 части 1 статьи 42</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Федерального закона от 31.07.2020 N 248-ФЗ "О государственном контроле (надзоре) и муниципальном контроле в Российской Федерации принято решение от 11.02.2022 N 03-10/2610, согласно которому ООО "</a:t>
            </a:r>
            <a:r>
              <a:rPr lang="ru-RU" sz="1400" kern="100" dirty="0" err="1">
                <a:effectLst/>
                <a:latin typeface="Calibri" panose="020F0502020204030204" pitchFamily="34" charset="0"/>
                <a:ea typeface="Calibri" panose="020F0502020204030204" pitchFamily="34" charset="0"/>
                <a:cs typeface="Times New Roman" panose="02020603050405020304" pitchFamily="18" charset="0"/>
              </a:rPr>
              <a:t>ПсковАгроИнвест</a:t>
            </a: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 отказано в рассмотрении жалобы.</a:t>
            </a:r>
          </a:p>
          <a:p>
            <a:pPr indent="342900" algn="just">
              <a:lnSpc>
                <a:spcPct val="91000"/>
              </a:lnSpc>
              <a:spcBef>
                <a:spcPts val="1100"/>
              </a:spcBef>
              <a:spcAft>
                <a:spcPts val="5"/>
              </a:spcAft>
            </a:pPr>
            <a:r>
              <a:rPr lang="ru-RU" sz="1400" kern="100" dirty="0">
                <a:effectLst/>
                <a:latin typeface="Calibri" panose="020F0502020204030204" pitchFamily="34" charset="0"/>
                <a:ea typeface="Calibri" panose="020F0502020204030204" pitchFamily="34" charset="0"/>
                <a:cs typeface="Times New Roman" panose="02020603050405020304" pitchFamily="18" charset="0"/>
              </a:rPr>
              <a:t>Исходя из имеющихся в деле и представленных с жалобой материалов следует, что вопрос об истечении срока исполнения предписания на момент рассмотрения жалоб на постановление о привлечении к административной ответственности был не решен.</a:t>
            </a:r>
          </a:p>
          <a:p>
            <a:br>
              <a:rPr lang="ru-RU" sz="1400" i="1"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br>
            <a:endParaRPr lang="ru-RU" sz="1400" dirty="0"/>
          </a:p>
        </p:txBody>
      </p:sp>
    </p:spTree>
    <p:extLst>
      <p:ext uri="{BB962C8B-B14F-4D97-AF65-F5344CB8AC3E}">
        <p14:creationId xmlns:p14="http://schemas.microsoft.com/office/powerpoint/2010/main" val="1994375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564491-2698-0299-3241-F37BBF16F69E}"/>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Третьего кассационного суда общей юрисдикции от 25.01.2023 по делу N 88а-1161/2023</a:t>
            </a:r>
            <a:endParaRPr lang="ru-RU" dirty="0"/>
          </a:p>
        </p:txBody>
      </p:sp>
      <p:sp>
        <p:nvSpPr>
          <p:cNvPr id="3" name="Объект 2">
            <a:extLst>
              <a:ext uri="{FF2B5EF4-FFF2-40B4-BE49-F238E27FC236}">
                <a16:creationId xmlns:a16="http://schemas.microsoft.com/office/drawing/2014/main" id="{FD52EF2B-5276-B9A7-EE6F-0960A2F195E4}"/>
              </a:ext>
            </a:extLst>
          </p:cNvPr>
          <p:cNvSpPr>
            <a:spLocks noGrp="1"/>
          </p:cNvSpPr>
          <p:nvPr>
            <p:ph idx="1"/>
          </p:nvPr>
        </p:nvSpPr>
        <p:spPr>
          <a:xfrm>
            <a:off x="680321" y="2336873"/>
            <a:ext cx="10926388" cy="4288320"/>
          </a:xfrm>
        </p:spPr>
        <p:txBody>
          <a:bodyPr/>
          <a:lstStyle/>
          <a:p>
            <a:pPr indent="342900" algn="just">
              <a:lnSpc>
                <a:spcPct val="91000"/>
              </a:lnSpc>
              <a:spcAft>
                <a:spcPts val="5"/>
              </a:spcAft>
            </a:pPr>
            <a:r>
              <a:rPr lang="ru-RU" sz="2000" kern="100" dirty="0">
                <a:effectLst/>
                <a:latin typeface="Calibri" panose="020F0502020204030204" pitchFamily="34" charset="0"/>
                <a:ea typeface="Calibri" panose="020F0502020204030204" pitchFamily="34" charset="0"/>
                <a:cs typeface="Times New Roman" panose="02020603050405020304" pitchFamily="18" charset="0"/>
              </a:rPr>
              <a:t>Доводы М.В. о том, что административный истец М.В. не был заблаговременно извещен об инспекционном визите 25 ноября 2021 года, были правильно отклонены судами первой и апелляционной инстанций, поскольку в соответствии с </a:t>
            </a:r>
            <a:r>
              <a:rPr lang="ru-RU" sz="20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частью 4 статьи 70</a:t>
            </a:r>
            <a:r>
              <a:rPr lang="ru-RU" sz="2000" kern="100" dirty="0">
                <a:effectLst/>
                <a:latin typeface="Calibri" panose="020F0502020204030204" pitchFamily="34" charset="0"/>
                <a:ea typeface="Calibri" panose="020F0502020204030204" pitchFamily="34" charset="0"/>
                <a:cs typeface="Times New Roman" panose="02020603050405020304" pitchFamily="18" charset="0"/>
              </a:rPr>
              <a:t> Федерального закона от 31 июля 2020 года N 248-ФЗ "О государственном контроле (надзоре) и муниципальном контроле в Российской Федерации" инспекционный визит проводится без предварительного уведомления контролируемого лица.</a:t>
            </a:r>
          </a:p>
          <a:p>
            <a:pPr indent="342900" algn="just">
              <a:lnSpc>
                <a:spcPct val="91000"/>
              </a:lnSpc>
              <a:spcBef>
                <a:spcPts val="1100"/>
              </a:spcBef>
              <a:spcAft>
                <a:spcPts val="5"/>
              </a:spcAft>
            </a:pPr>
            <a:r>
              <a:rPr lang="ru-RU" sz="2000" kern="100" dirty="0">
                <a:effectLst/>
                <a:latin typeface="Calibri" panose="020F0502020204030204" pitchFamily="34" charset="0"/>
                <a:ea typeface="Calibri" panose="020F0502020204030204" pitchFamily="34" charset="0"/>
                <a:cs typeface="Times New Roman" panose="02020603050405020304" pitchFamily="18" charset="0"/>
              </a:rPr>
              <a:t>В рассматриваемом случае в отношении М.В. был назначен внеплановый инспекционный визит, в связи с истечением сроков исполнения предписания Межмуниципального отдела по Вытегорскому, Вашкинскому и Белозерскому районам Управления Федеральной службы государственной регистрации, кадастра и картографии по Вологодской области от 30 июня 2021 года, что прямо предусмотрено </a:t>
            </a:r>
            <a:r>
              <a:rPr lang="ru-RU" sz="2000"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частью 7 статьи 70</a:t>
            </a:r>
            <a:r>
              <a:rPr lang="ru-RU" sz="2000" kern="100" dirty="0">
                <a:effectLst/>
                <a:latin typeface="Calibri" panose="020F0502020204030204" pitchFamily="34" charset="0"/>
                <a:ea typeface="Calibri" panose="020F0502020204030204" pitchFamily="34" charset="0"/>
                <a:cs typeface="Times New Roman" panose="02020603050405020304" pitchFamily="18" charset="0"/>
              </a:rPr>
              <a:t> Федерального закона от 31 июля 2020 года N 248-ФЗ "О государственном контроле (надзоре) и муниципальном контроле в Российской Федерации".</a:t>
            </a:r>
          </a:p>
          <a:p>
            <a:endParaRPr lang="ru-RU" dirty="0"/>
          </a:p>
        </p:txBody>
      </p:sp>
    </p:spTree>
    <p:extLst>
      <p:ext uri="{BB962C8B-B14F-4D97-AF65-F5344CB8AC3E}">
        <p14:creationId xmlns:p14="http://schemas.microsoft.com/office/powerpoint/2010/main" val="1585539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8D8D2C-D43A-1EE3-1931-CB33771AA068}"/>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Третьего кассационного суда общей юрисдикции от 25.01.2023 по делу N 88а-1161/2023</a:t>
            </a:r>
            <a:endParaRPr lang="ru-RU" dirty="0"/>
          </a:p>
        </p:txBody>
      </p:sp>
      <p:sp>
        <p:nvSpPr>
          <p:cNvPr id="3" name="Объект 2">
            <a:extLst>
              <a:ext uri="{FF2B5EF4-FFF2-40B4-BE49-F238E27FC236}">
                <a16:creationId xmlns:a16="http://schemas.microsoft.com/office/drawing/2014/main" id="{2E477A88-03FC-20D0-5EF7-262042FF8F18}"/>
              </a:ext>
            </a:extLst>
          </p:cNvPr>
          <p:cNvSpPr>
            <a:spLocks noGrp="1"/>
          </p:cNvSpPr>
          <p:nvPr>
            <p:ph idx="1"/>
          </p:nvPr>
        </p:nvSpPr>
        <p:spPr>
          <a:xfrm>
            <a:off x="680321" y="2336873"/>
            <a:ext cx="11212489" cy="4282710"/>
          </a:xfrm>
        </p:spPr>
        <p:txBody>
          <a:bodyPr>
            <a:normAutofit/>
          </a:bodyPr>
          <a:lstStyle/>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При этом действующим законодательством не установлено императивной нормы, которая бы обязывала указывать в предписании об устранении выявленного нарушения земельного законодательства Российской Федерации конкретный способ устранения выявленного нарушения. Формулировка предписания оставляет за лицом право выбора способа исполнения такого предписания.</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Из представленных материалов следует, что в предписаний N 11/03 от 25 ноября 2021 года М.В. указано на необходимость устранения выявленного нарушения, предложены два варианта устранения правонарушения - путем оформления прав на земельный участок согласно требованиям действующего законодательства или освобождением земельного участка.</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Таким образом, указанное предписание содержит законнее требования и четкие формулировки относительно действий, которые надлежит совершить исполнителю и которые должны быть направлены на прекращений или устранение выявленного правонарушения, допуская как возможность освободить самовольно занятый участок, так и оформить в установленном порядке право пользования им.</a:t>
            </a:r>
          </a:p>
          <a:p>
            <a:endParaRPr lang="ru-RU" dirty="0"/>
          </a:p>
        </p:txBody>
      </p:sp>
    </p:spTree>
    <p:extLst>
      <p:ext uri="{BB962C8B-B14F-4D97-AF65-F5344CB8AC3E}">
        <p14:creationId xmlns:p14="http://schemas.microsoft.com/office/powerpoint/2010/main" val="1618696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D77218-1A97-FFB6-40B2-7FCDD64F5D66}"/>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Третьего кассационного суда общей юрисдикции от 07.12.2022 N 88а-20760/2022</a:t>
            </a:r>
            <a:endParaRPr lang="ru-RU" dirty="0"/>
          </a:p>
        </p:txBody>
      </p:sp>
      <p:sp>
        <p:nvSpPr>
          <p:cNvPr id="3" name="Объект 2">
            <a:extLst>
              <a:ext uri="{FF2B5EF4-FFF2-40B4-BE49-F238E27FC236}">
                <a16:creationId xmlns:a16="http://schemas.microsoft.com/office/drawing/2014/main" id="{8509A843-69E4-8332-1D94-D63317283526}"/>
              </a:ext>
            </a:extLst>
          </p:cNvPr>
          <p:cNvSpPr>
            <a:spLocks noGrp="1"/>
          </p:cNvSpPr>
          <p:nvPr>
            <p:ph idx="1"/>
          </p:nvPr>
        </p:nvSpPr>
        <p:spPr>
          <a:xfrm>
            <a:off x="680321" y="2336873"/>
            <a:ext cx="10219551" cy="4153684"/>
          </a:xfrm>
        </p:spPr>
        <p:txBody>
          <a:bodyPr>
            <a:normAutofit lnSpcReduction="10000"/>
          </a:bodyPr>
          <a:lstStyle/>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Судом апелляционной инстанции правомерно указано на то, что доказательства, подтверждающие сам факт допущенных ООО "РЕСТОБАР 2" нарушений, не могли быть представлены Управлением Роспотребнадзора по Республике Карелия в прокуратуру Республики Карелия, поскольку относились непосредственно к предмету и целям проводимой проверки и могли быть получены только в ходе ее проведения, что свидетельствует о надлежащей оценке контролирующим органом достоверности полученных в ходе рассмотрения обращения Г. сведений о наличии угрозы причинения вреда (ущерба) охраняемым законом ценностям (жизни и здоровью).</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Таким образом, суд апелляционной инстанции правомерно пришел к выводу о том, что необоснованный отказ в согласовании внепланового контрольного (надзорного) мероприятия ведет к невозможности выполнения Управлением Роспотребнадзора по Республике Карелия возложенных на него функций по осуществлению федерального государственного санитарно-эпидемиологического надзора и проведению проверок по выполнению требований законодательства Российской Федерации в области обеспечения санитарно-эпидемиологического благополучия населения и в области защиты прав потребителей, что, в свою очередь, создает угрозу санитарно-эпидемиологическому благополучию населения и нарушает права граждан, в том числе Г., И., в этой сфере.</a:t>
            </a:r>
          </a:p>
          <a:p>
            <a:endParaRPr lang="ru-RU" dirty="0"/>
          </a:p>
        </p:txBody>
      </p:sp>
    </p:spTree>
    <p:extLst>
      <p:ext uri="{BB962C8B-B14F-4D97-AF65-F5344CB8AC3E}">
        <p14:creationId xmlns:p14="http://schemas.microsoft.com/office/powerpoint/2010/main" val="2020252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63C23C-CFC3-CD11-59D9-FA39F569C376}"/>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Кассационное определение Четвертого кассационного суда общей юрисдикции от 20.06.2023 N 88а-21241/2023</a:t>
            </a:r>
            <a:endParaRPr lang="ru-RU" dirty="0"/>
          </a:p>
        </p:txBody>
      </p:sp>
      <p:sp>
        <p:nvSpPr>
          <p:cNvPr id="3" name="Объект 2">
            <a:extLst>
              <a:ext uri="{FF2B5EF4-FFF2-40B4-BE49-F238E27FC236}">
                <a16:creationId xmlns:a16="http://schemas.microsoft.com/office/drawing/2014/main" id="{6BE676AE-46A3-DF6F-3D53-ABCC14733F2C}"/>
              </a:ext>
            </a:extLst>
          </p:cNvPr>
          <p:cNvSpPr>
            <a:spLocks noGrp="1"/>
          </p:cNvSpPr>
          <p:nvPr>
            <p:ph idx="1"/>
          </p:nvPr>
        </p:nvSpPr>
        <p:spPr>
          <a:xfrm>
            <a:off x="680321" y="2336873"/>
            <a:ext cx="10853461" cy="4451004"/>
          </a:xfrm>
        </p:spPr>
        <p:txBody>
          <a:bodyPr>
            <a:normAutofit/>
          </a:bodyPr>
          <a:lstStyle/>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Вместе с тем ни на момент поступления письма в Управление, ни в период проведения проверки исполнения предписания от 27 июля 2021 года АО "Успенский сахарник" не устранило нарушение, указанное в пункте 21 предписания от 27 июля 2021 года N</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Судебная коллегия отметила, что установленный судом первой инстанции срок исполнения пункта 11 предписания от 15 декабря 2021 года (до 1 июля 2024 года) приведет к длительному неисполнению предписания об устранении нарушений требований промышленной безопасности, а также продлению сроков его выполнения может повлечь за собой непосредственную угрозу жизни и здоровью людей, угрозу возникновения техногенной катастрофы, угрозу причинения существенного вреда состоянию и качеству окружающей среды.</a:t>
            </a:r>
          </a:p>
          <a:p>
            <a:pPr indent="342900" algn="just">
              <a:lnSpc>
                <a:spcPct val="91000"/>
              </a:lnSpc>
              <a:spcBef>
                <a:spcPts val="1100"/>
              </a:spcBef>
              <a:spcAft>
                <a:spcPts val="5"/>
              </a:spcAft>
            </a:pPr>
            <a:r>
              <a:rPr lang="ru-RU" sz="1800" kern="100" dirty="0">
                <a:effectLst/>
                <a:latin typeface="Calibri" panose="020F0502020204030204" pitchFamily="34" charset="0"/>
                <a:ea typeface="Calibri" panose="020F0502020204030204" pitchFamily="34" charset="0"/>
                <a:cs typeface="Times New Roman" panose="02020603050405020304" pitchFamily="18" charset="0"/>
              </a:rPr>
              <a:t>При таких обстоятельствах суд апелляционной инстанции пришел к выводу, что срок исполнения пунктов 1 - 11 предписания от 15 декабря 2021 года до 17 января 2022 года, установленный административным ответчиком, является разумным и достаточным, а оспариваемое предписание в части установленного срока исполнения предписания соответствует требованиям действующего законодательства.</a:t>
            </a:r>
          </a:p>
          <a:p>
            <a:endParaRPr lang="ru-RU" dirty="0"/>
          </a:p>
        </p:txBody>
      </p:sp>
    </p:spTree>
    <p:extLst>
      <p:ext uri="{BB962C8B-B14F-4D97-AF65-F5344CB8AC3E}">
        <p14:creationId xmlns:p14="http://schemas.microsoft.com/office/powerpoint/2010/main" val="358845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26570B-8A13-1882-3325-EE2D801D9DE4}"/>
              </a:ext>
            </a:extLst>
          </p:cNvPr>
          <p:cNvSpPr>
            <a:spLocks noGrp="1"/>
          </p:cNvSpPr>
          <p:nvPr>
            <p:ph type="title"/>
          </p:nvPr>
        </p:nvSpPr>
        <p:spPr/>
        <p:txBody>
          <a:bodyPr/>
          <a:lstStyle/>
          <a:p>
            <a:r>
              <a:rPr lang="ru-RU" dirty="0"/>
              <a:t>Доклад МЭР России за 2022 год</a:t>
            </a:r>
          </a:p>
        </p:txBody>
      </p:sp>
      <p:sp>
        <p:nvSpPr>
          <p:cNvPr id="3" name="Объект 2">
            <a:extLst>
              <a:ext uri="{FF2B5EF4-FFF2-40B4-BE49-F238E27FC236}">
                <a16:creationId xmlns:a16="http://schemas.microsoft.com/office/drawing/2014/main" id="{62F1CE28-73B8-AC72-E120-1CB81ED4B55B}"/>
              </a:ext>
            </a:extLst>
          </p:cNvPr>
          <p:cNvSpPr>
            <a:spLocks noGrp="1"/>
          </p:cNvSpPr>
          <p:nvPr>
            <p:ph idx="1"/>
          </p:nvPr>
        </p:nvSpPr>
        <p:spPr/>
        <p:txBody>
          <a:bodyPr/>
          <a:lstStyle/>
          <a:p>
            <a:pPr algn="just"/>
            <a:r>
              <a:rPr lang="ru-RU" dirty="0"/>
              <a:t>Досудебное обжалование не применяется к делам об оспаривании постановлений о привлечении к административной ответственности</a:t>
            </a:r>
          </a:p>
          <a:p>
            <a:pPr algn="just"/>
            <a:r>
              <a:rPr lang="ru-RU" dirty="0"/>
              <a:t>КоАП РФ не предусматривает возможность подачи жалобы в форме </a:t>
            </a:r>
            <a:r>
              <a:rPr lang="ru-RU" dirty="0" err="1"/>
              <a:t>элекутронного</a:t>
            </a:r>
            <a:r>
              <a:rPr lang="ru-RU" dirty="0"/>
              <a:t> документа</a:t>
            </a:r>
          </a:p>
        </p:txBody>
      </p:sp>
    </p:spTree>
    <p:extLst>
      <p:ext uri="{BB962C8B-B14F-4D97-AF65-F5344CB8AC3E}">
        <p14:creationId xmlns:p14="http://schemas.microsoft.com/office/powerpoint/2010/main" val="1019326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F87182-04AA-134E-4F95-F8B88268FE11}"/>
              </a:ext>
            </a:extLst>
          </p:cNvPr>
          <p:cNvSpPr>
            <a:spLocks noGrp="1"/>
          </p:cNvSpPr>
          <p:nvPr>
            <p:ph type="title"/>
          </p:nvPr>
        </p:nvSpPr>
        <p:spPr/>
        <p:txBody>
          <a:bodyPr/>
          <a:lstStyle/>
          <a:p>
            <a:r>
              <a:rPr lang="ru-RU" dirty="0"/>
              <a:t>Сроки проведения контрольных мероприятий</a:t>
            </a:r>
          </a:p>
        </p:txBody>
      </p:sp>
      <p:sp>
        <p:nvSpPr>
          <p:cNvPr id="3" name="Объект 2">
            <a:extLst>
              <a:ext uri="{FF2B5EF4-FFF2-40B4-BE49-F238E27FC236}">
                <a16:creationId xmlns:a16="http://schemas.microsoft.com/office/drawing/2014/main" id="{5A900C16-C246-C558-D8B0-EC58970DF537}"/>
              </a:ext>
            </a:extLst>
          </p:cNvPr>
          <p:cNvSpPr>
            <a:spLocks noGrp="1"/>
          </p:cNvSpPr>
          <p:nvPr>
            <p:ph idx="1"/>
          </p:nvPr>
        </p:nvSpPr>
        <p:spPr>
          <a:xfrm>
            <a:off x="680321" y="2336873"/>
            <a:ext cx="10572970" cy="4170514"/>
          </a:xfrm>
        </p:spPr>
        <p:txBody>
          <a:bodyPr>
            <a:normAutofit fontScale="92500" lnSpcReduction="20000"/>
          </a:bodyPr>
          <a:lstStyle/>
          <a:p>
            <a:pPr indent="342900" algn="just"/>
            <a:r>
              <a:rPr lang="ru-RU" sz="1800" dirty="0">
                <a:effectLst/>
                <a:latin typeface="Arial" panose="020B0604020202020204" pitchFamily="34" charset="0"/>
                <a:ea typeface="Times New Roman" panose="02020603050405020304" pitchFamily="18" charset="0"/>
              </a:rPr>
              <a:t>Отклоняя ссылки общества на положения Федерального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закона</a:t>
            </a:r>
            <a:r>
              <a:rPr lang="ru-RU" sz="1800" dirty="0">
                <a:effectLst/>
                <a:latin typeface="Arial" panose="020B0604020202020204" pitchFamily="34" charset="0"/>
                <a:ea typeface="Times New Roman" panose="02020603050405020304" pitchFamily="18" charset="0"/>
              </a:rPr>
              <a:t> N 294-ФЗ о недопустимости превышения 60 рабочих дней при проведения проверок в отношении ПАО "Детский Мир", суды указали на то, что данные положения не подлежат применению в связи с принятием Федерального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закона</a:t>
            </a:r>
            <a:r>
              <a:rPr lang="ru-RU" sz="1800" dirty="0">
                <a:effectLst/>
                <a:latin typeface="Arial" panose="020B0604020202020204" pitchFamily="34" charset="0"/>
                <a:ea typeface="Times New Roman" panose="02020603050405020304" pitchFamily="18" charset="0"/>
              </a:rPr>
              <a:t> N 248-ФЗ, согласно которому срок проведения выездной проверки в отношении организации, осуществляющей свою деятельность на территориях нескольких субъектов Российской Федерации, устанавливается отдельно по каждому филиалу, представительству, обособленному структурному подразделению организации или производственному объекту.</a:t>
            </a:r>
          </a:p>
          <a:p>
            <a:pPr indent="342900" algn="just">
              <a:spcBef>
                <a:spcPts val="1000"/>
              </a:spcBef>
            </a:pPr>
            <a:r>
              <a:rPr lang="ru-RU" sz="1800" dirty="0">
                <a:effectLst/>
                <a:latin typeface="Arial" panose="020B0604020202020204" pitchFamily="34" charset="0"/>
                <a:ea typeface="Times New Roman" panose="02020603050405020304" pitchFamily="18" charset="0"/>
              </a:rPr>
              <a:t>Относительно доводов общества о том, что в плане указана дата проведения планового КНМ 01 августа 2021 г., в решении о проведении КНМ - с 13 августа 2021 г. по 26 августа 2021 г., а КНМ, проведенное не в соответствии с планом проверок, размещенным на официальном сайте органа государственного контроля (надзора), нельзя признать плановой проверкой, поскольку в плане отсутствует проверка с датой начала 13 августа 2021 г. и, соответственно такое КНМ проведено в отсутствие оснований и в противоречии с планом проверок, судами со ссылкой на положения </a:t>
            </a:r>
            <a:r>
              <a:rPr lang="ru-RU" sz="1800" u="none" strike="noStrike" dirty="0">
                <a:solidFill>
                  <a:srgbClr val="0000FF"/>
                </a:solidFill>
                <a:effectLst/>
                <a:latin typeface="Arial" panose="020B0604020202020204" pitchFamily="34" charset="0"/>
                <a:ea typeface="Times New Roman" panose="02020603050405020304" pitchFamily="18" charset="0"/>
                <a:hlinkClick r:id="rId4"/>
              </a:rPr>
              <a:t>части 1 статьи 61</a:t>
            </a:r>
            <a:r>
              <a:rPr lang="ru-RU" sz="1800" dirty="0">
                <a:effectLst/>
                <a:latin typeface="Arial" panose="020B0604020202020204" pitchFamily="34" charset="0"/>
                <a:ea typeface="Times New Roman" panose="02020603050405020304" pitchFamily="18" charset="0"/>
              </a:rPr>
              <a:t> Федерального закона N 248-ФЗ, </a:t>
            </a:r>
            <a:r>
              <a:rPr lang="ru-RU" sz="1800" u="none" strike="noStrike" dirty="0">
                <a:solidFill>
                  <a:srgbClr val="0000FF"/>
                </a:solidFill>
                <a:effectLst/>
                <a:latin typeface="Arial" panose="020B0604020202020204" pitchFamily="34" charset="0"/>
                <a:ea typeface="Times New Roman" panose="02020603050405020304" pitchFamily="18" charset="0"/>
                <a:hlinkClick r:id="rId5"/>
              </a:rPr>
              <a:t>Правила</a:t>
            </a:r>
            <a:r>
              <a:rPr lang="ru-RU" sz="1800" dirty="0">
                <a:effectLst/>
                <a:latin typeface="Arial" panose="020B0604020202020204" pitchFamily="34" charset="0"/>
                <a:ea typeface="Times New Roman" panose="02020603050405020304" pitchFamily="18" charset="0"/>
              </a:rPr>
              <a:t> подготовки органами государственного контроля (надзора) и органами муниципального контроля ежегодных планов проведения плановых проверок юридических лиц и индивидуальных предпринимателей, утвержденными постановлением Правительства Российской Федерации от 30 июня 2010 г. N 489 (далее - Правила), </a:t>
            </a:r>
            <a:r>
              <a:rPr lang="ru-RU" sz="1800" u="none" strike="noStrike" dirty="0">
                <a:solidFill>
                  <a:srgbClr val="0000FF"/>
                </a:solidFill>
                <a:effectLst/>
                <a:latin typeface="Arial" panose="020B0604020202020204" pitchFamily="34" charset="0"/>
                <a:ea typeface="Times New Roman" panose="02020603050405020304" pitchFamily="18" charset="0"/>
                <a:hlinkClick r:id="rId6"/>
              </a:rPr>
              <a:t>части 4 статьи 9</a:t>
            </a:r>
            <a:r>
              <a:rPr lang="ru-RU" sz="1800" dirty="0">
                <a:effectLst/>
                <a:latin typeface="Arial" panose="020B0604020202020204" pitchFamily="34" charset="0"/>
                <a:ea typeface="Times New Roman" panose="02020603050405020304" pitchFamily="18" charset="0"/>
              </a:rPr>
              <a:t> Федерального закона N 294-ФЗ указано на то, что законность включения ПАО "Детский мир" в план проверок на 2021 год подтверждена согласованием данной проверки с прокуратурой города Москвы и Генеральной прокуратурой Российской Федерации.</a:t>
            </a:r>
          </a:p>
          <a:p>
            <a:endParaRPr lang="ru-RU" dirty="0"/>
          </a:p>
        </p:txBody>
      </p:sp>
    </p:spTree>
    <p:extLst>
      <p:ext uri="{BB962C8B-B14F-4D97-AF65-F5344CB8AC3E}">
        <p14:creationId xmlns:p14="http://schemas.microsoft.com/office/powerpoint/2010/main" val="424662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8C3647-4733-0B2B-8ECE-EEDB1A59B4CB}"/>
              </a:ext>
            </a:extLst>
          </p:cNvPr>
          <p:cNvSpPr>
            <a:spLocks noGrp="1"/>
          </p:cNvSpPr>
          <p:nvPr>
            <p:ph type="title"/>
          </p:nvPr>
        </p:nvSpPr>
        <p:spPr/>
        <p:txBody>
          <a:bodyPr/>
          <a:lstStyle/>
          <a:p>
            <a:r>
              <a:rPr lang="ru-RU" dirty="0"/>
              <a:t>Сроки проведения контрольных мероприятий</a:t>
            </a:r>
          </a:p>
        </p:txBody>
      </p:sp>
      <p:sp>
        <p:nvSpPr>
          <p:cNvPr id="3" name="Объект 2">
            <a:extLst>
              <a:ext uri="{FF2B5EF4-FFF2-40B4-BE49-F238E27FC236}">
                <a16:creationId xmlns:a16="http://schemas.microsoft.com/office/drawing/2014/main" id="{DB3BA7B0-A7A0-754D-7321-C69C00ED338C}"/>
              </a:ext>
            </a:extLst>
          </p:cNvPr>
          <p:cNvSpPr>
            <a:spLocks noGrp="1"/>
          </p:cNvSpPr>
          <p:nvPr>
            <p:ph idx="1"/>
          </p:nvPr>
        </p:nvSpPr>
        <p:spPr>
          <a:xfrm>
            <a:off x="680321" y="2336872"/>
            <a:ext cx="9613861" cy="4305149"/>
          </a:xfrm>
        </p:spPr>
        <p:txBody>
          <a:bodyPr>
            <a:normAutofit fontScale="92500" lnSpcReduction="10000"/>
          </a:bodyPr>
          <a:lstStyle/>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Что касается ссылки управления на то, что указанный подход к регулированию проведения проверок препятствует проведению проверки всех филиалов одного и того же лица на территории Российской Федерации, то с 01.07.2021 вступил в силу Федеральный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2"/>
              </a:rPr>
              <a:t>закон</a:t>
            </a:r>
            <a:r>
              <a:rPr lang="ru-RU" sz="1800" b="1" dirty="0">
                <a:effectLst/>
                <a:latin typeface="Arial" panose="020B0604020202020204" pitchFamily="34" charset="0"/>
                <a:ea typeface="Times New Roman" panose="02020603050405020304" pitchFamily="18" charset="0"/>
              </a:rPr>
              <a:t> от 31.07.2020 N 248-ФЗ "О государственном контроле (надзоре) и муниципальном контроле в Российской Федерации" (далее - Закон N 248-ФЗ), предусматривающий иное правовое регулирование.</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Так, согласно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3"/>
              </a:rPr>
              <a:t>части 7 статьи 73</a:t>
            </a:r>
            <a:r>
              <a:rPr lang="ru-RU" sz="1800" b="1" dirty="0">
                <a:effectLst/>
                <a:latin typeface="Arial" panose="020B0604020202020204" pitchFamily="34" charset="0"/>
                <a:ea typeface="Times New Roman" panose="02020603050405020304" pitchFamily="18" charset="0"/>
              </a:rPr>
              <a:t> Закона N 248-ФЗ срок проведения выездной проверки не может превышать десять рабочих дней.</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При этом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3"/>
              </a:rPr>
              <a:t>частью 7 статьи 73</a:t>
            </a:r>
            <a:r>
              <a:rPr lang="ru-RU" sz="1800" b="1" dirty="0">
                <a:effectLst/>
                <a:latin typeface="Arial" panose="020B0604020202020204" pitchFamily="34" charset="0"/>
                <a:ea typeface="Times New Roman" panose="02020603050405020304" pitchFamily="18" charset="0"/>
              </a:rPr>
              <a:t> Закона N 248-ФЗ предусмотрено, что срок проведения выездной проверки в отношении организации, осуществляющей свою деятельность на территориях нескольких субъектов Российской Федерации, устанавливается отдельно по каждому филиалу, представительству, обособленному структурному подразделению организации или производственному объекту. Сроки проведения выездных проверок в пределах сроков, установленных настоящей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4"/>
              </a:rPr>
              <a:t>статьей</a:t>
            </a:r>
            <a:r>
              <a:rPr lang="ru-RU" sz="1800" b="1" dirty="0">
                <a:effectLst/>
                <a:latin typeface="Arial" panose="020B0604020202020204" pitchFamily="34" charset="0"/>
                <a:ea typeface="Times New Roman" panose="02020603050405020304" pitchFamily="18" charset="0"/>
              </a:rPr>
              <a:t>, устанавливаются положением о виде контроля.</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При этом положений, аналогичных нормам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5"/>
              </a:rPr>
              <a:t>части 4 статьи 13</a:t>
            </a:r>
            <a:r>
              <a:rPr lang="ru-RU" sz="1800" b="1" dirty="0">
                <a:effectLst/>
                <a:latin typeface="Arial" panose="020B0604020202020204" pitchFamily="34" charset="0"/>
                <a:ea typeface="Times New Roman" panose="02020603050405020304" pitchFamily="18" charset="0"/>
              </a:rPr>
              <a:t> Закона N 294-ФЗ об ограничении общего срока проведения проверки филиалов, представительств, обособленных структурных подразделений юридического лица,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4"/>
              </a:rPr>
              <a:t>статья 73</a:t>
            </a:r>
            <a:r>
              <a:rPr lang="ru-RU" sz="1800" b="1" dirty="0">
                <a:effectLst/>
                <a:latin typeface="Arial" panose="020B0604020202020204" pitchFamily="34" charset="0"/>
                <a:ea typeface="Times New Roman" panose="02020603050405020304" pitchFamily="18" charset="0"/>
              </a:rPr>
              <a:t> Закона N 248-ФЗ не предусматривает.</a:t>
            </a:r>
            <a:endParaRPr lang="ru-RU" sz="1800" dirty="0">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01485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2F1E26-7EE2-D8EE-828A-7DEE09F2CE6C}"/>
              </a:ext>
            </a:extLst>
          </p:cNvPr>
          <p:cNvSpPr>
            <a:spLocks noGrp="1"/>
          </p:cNvSpPr>
          <p:nvPr>
            <p:ph type="title"/>
          </p:nvPr>
        </p:nvSpPr>
        <p:spPr/>
        <p:txBody>
          <a:bodyPr/>
          <a:lstStyle/>
          <a:p>
            <a:r>
              <a:rPr lang="ru-RU" sz="1800" b="1" dirty="0">
                <a:effectLst/>
                <a:latin typeface="Arial" panose="020B0604020202020204" pitchFamily="34" charset="0"/>
                <a:ea typeface="Times New Roman" panose="02020603050405020304" pitchFamily="18" charset="0"/>
              </a:rPr>
              <a:t>ОСНОВАНИЯ ПРОВЕДЕНИЯ ВНЕПЛАНОВЫХ КОНТРОЛЬНЫХ МЕРОПРИЯТИЙ</a:t>
            </a:r>
            <a:br>
              <a:rPr lang="ru-RU" sz="1800" dirty="0">
                <a:effectLst/>
                <a:latin typeface="Arial" panose="020B0604020202020204" pitchFamily="34" charset="0"/>
                <a:ea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C0542AFE-11DD-3730-A78A-D5765758FF72}"/>
              </a:ext>
            </a:extLst>
          </p:cNvPr>
          <p:cNvSpPr>
            <a:spLocks noGrp="1"/>
          </p:cNvSpPr>
          <p:nvPr>
            <p:ph idx="1"/>
          </p:nvPr>
        </p:nvSpPr>
        <p:spPr>
          <a:xfrm>
            <a:off x="680321" y="2041972"/>
            <a:ext cx="9613861" cy="4816027"/>
          </a:xfrm>
        </p:spPr>
        <p:txBody>
          <a:bodyPr>
            <a:normAutofit fontScale="92500" lnSpcReduction="20000"/>
          </a:bodyPr>
          <a:lstStyle/>
          <a:p>
            <a:pPr indent="342900" algn="just">
              <a:lnSpc>
                <a:spcPct val="83000"/>
              </a:lnSpc>
            </a:pPr>
            <a:r>
              <a:rPr lang="ru-RU" sz="1800" dirty="0">
                <a:effectLst/>
                <a:latin typeface="Arial" panose="020B0604020202020204" pitchFamily="34" charset="0"/>
                <a:ea typeface="Times New Roman" panose="02020603050405020304" pitchFamily="18" charset="0"/>
              </a:rPr>
              <a:t>Удовлетворяя заявленные требования, суды первой и апелляционной инстанций, оценив представленные в материалы дела доказательства, руководствуясь положениями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статьи 20</a:t>
            </a:r>
            <a:r>
              <a:rPr lang="ru-RU" sz="1800" dirty="0">
                <a:effectLst/>
                <a:latin typeface="Arial" panose="020B0604020202020204" pitchFamily="34" charset="0"/>
                <a:ea typeface="Times New Roman" panose="02020603050405020304" pitchFamily="18" charset="0"/>
              </a:rPr>
              <a:t> Жилищного кодекса Российской Федерации,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статьей 31</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4"/>
              </a:rPr>
              <a:t>56</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5"/>
              </a:rPr>
              <a:t>57</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6"/>
              </a:rPr>
              <a:t>58</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7"/>
              </a:rPr>
              <a:t>60</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8"/>
              </a:rPr>
              <a:t>64</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9"/>
              </a:rPr>
              <a:t>66</a:t>
            </a:r>
            <a:r>
              <a:rPr lang="ru-RU" sz="1800" dirty="0">
                <a:effectLst/>
                <a:latin typeface="Arial" panose="020B0604020202020204" pitchFamily="34" charset="0"/>
                <a:ea typeface="Times New Roman" panose="02020603050405020304" pitchFamily="18" charset="0"/>
              </a:rPr>
              <a:t> Федерального закона от 31.07.2020 N 248-ФЗ "О государственном контроле (надзоре) и муниципальном контроле в Российской Федерации" (далее - Закон N 248-ФЗ), </a:t>
            </a:r>
            <a:r>
              <a:rPr lang="ru-RU" sz="1800" b="1" dirty="0">
                <a:effectLst/>
                <a:latin typeface="Arial" panose="020B0604020202020204" pitchFamily="34" charset="0"/>
                <a:ea typeface="Times New Roman" panose="02020603050405020304" pitchFamily="18" charset="0"/>
              </a:rPr>
              <a:t>пришли к выводу, что проведение внеплановой выездной проверки было назначено в нарушение приведенных норм закона без оценки достоверности и при отсутствии мотивированного представления, что привело к назначению проверки в отношении лица, которое не имело отношения к поступившей в административный орган информации о наличии нарушений.</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Как установили суды, 29.06.2021 в административный орган поступила жалоба на неисполнение управляющей компанией требований законодательства при управлении многоквартирным домом N 7 по ул. Бородина в г. Пензе, то есть в отношении управляющей компании, которая на тот момент осуществляла управление этим домом.</a:t>
            </a: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Заявитель приступил к управлению указанным домом только с 01.07.2021, следовательно, не имел отношения к фактам нарушений, указанным в жалобе от 29.06.2021, в связи с чем правовые основания для назначения в отношении него внеплановой выездной проверки отсутствовали.</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При этом судами отмечено, что проведение внеплановой выездной проверки в данном случае подлежало согласованию с органами прокуратуры. Исключения, предусмотренные </a:t>
            </a:r>
            <a:r>
              <a:rPr lang="ru-RU" sz="1800" u="none" strike="noStrike" dirty="0">
                <a:solidFill>
                  <a:srgbClr val="0000FF"/>
                </a:solidFill>
                <a:effectLst/>
                <a:latin typeface="Arial" panose="020B0604020202020204" pitchFamily="34" charset="0"/>
                <a:ea typeface="Times New Roman" panose="02020603050405020304" pitchFamily="18" charset="0"/>
                <a:hlinkClick r:id="rId10"/>
              </a:rPr>
              <a:t>частью 12 статьи 66</a:t>
            </a:r>
            <a:r>
              <a:rPr lang="ru-RU" sz="1800" dirty="0">
                <a:effectLst/>
                <a:latin typeface="Arial" panose="020B0604020202020204" pitchFamily="34" charset="0"/>
                <a:ea typeface="Times New Roman" panose="02020603050405020304" pitchFamily="18" charset="0"/>
              </a:rPr>
              <a:t> Закона N 248-ФЗ, в рассматриваемом случае не применимы, приказ о проведении контрольных (надзорных) мероприятий вынесен спустя почти месяц с даты получения жалобы гражданина.</a:t>
            </a:r>
          </a:p>
          <a:p>
            <a:endParaRPr lang="ru-RU" dirty="0"/>
          </a:p>
        </p:txBody>
      </p:sp>
    </p:spTree>
    <p:extLst>
      <p:ext uri="{BB962C8B-B14F-4D97-AF65-F5344CB8AC3E}">
        <p14:creationId xmlns:p14="http://schemas.microsoft.com/office/powerpoint/2010/main" val="36233291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811404-C806-EB77-E571-88A0564916EE}"/>
              </a:ext>
            </a:extLst>
          </p:cNvPr>
          <p:cNvSpPr>
            <a:spLocks noGrp="1"/>
          </p:cNvSpPr>
          <p:nvPr>
            <p:ph type="title"/>
          </p:nvPr>
        </p:nvSpPr>
        <p:spPr/>
        <p:txBody>
          <a:bodyPr/>
          <a:lstStyle/>
          <a:p>
            <a:r>
              <a:rPr lang="ru-RU" dirty="0"/>
              <a:t>Профилактические мероприятия</a:t>
            </a:r>
          </a:p>
        </p:txBody>
      </p:sp>
      <p:sp>
        <p:nvSpPr>
          <p:cNvPr id="3" name="Объект 2">
            <a:extLst>
              <a:ext uri="{FF2B5EF4-FFF2-40B4-BE49-F238E27FC236}">
                <a16:creationId xmlns:a16="http://schemas.microsoft.com/office/drawing/2014/main" id="{6851ED38-98CD-3436-9387-9E0B6BA8D2F4}"/>
              </a:ext>
            </a:extLst>
          </p:cNvPr>
          <p:cNvSpPr>
            <a:spLocks noGrp="1"/>
          </p:cNvSpPr>
          <p:nvPr>
            <p:ph idx="1"/>
          </p:nvPr>
        </p:nvSpPr>
        <p:spPr>
          <a:xfrm>
            <a:off x="680321" y="2336873"/>
            <a:ext cx="10634678" cy="4338808"/>
          </a:xfrm>
        </p:spPr>
        <p:txBody>
          <a:bodyPr>
            <a:normAutofit fontScale="92500" lnSpcReduction="20000"/>
          </a:bodyPr>
          <a:lstStyle/>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Как установлено арбитражным судом апелляционной инстанции, в обращении гражданина, поступившем в Управление, содержится противоречивая информация об адресном ориентире места, где гражданином было обнаружено ненадлежащее санитарное состояние детской площадки. Согласно отметке на </a:t>
            </a:r>
            <a:r>
              <a:rPr lang="ru-RU" sz="1800" dirty="0" err="1">
                <a:effectLst/>
                <a:latin typeface="Arial" panose="020B0604020202020204" pitchFamily="34" charset="0"/>
                <a:ea typeface="Times New Roman" panose="02020603050405020304" pitchFamily="18" charset="0"/>
              </a:rPr>
              <a:t>Яндекс.Картах</a:t>
            </a:r>
            <a:r>
              <a:rPr lang="ru-RU" sz="1800" dirty="0">
                <a:effectLst/>
                <a:latin typeface="Arial" panose="020B0604020202020204" pitchFamily="34" charset="0"/>
                <a:ea typeface="Times New Roman" panose="02020603050405020304" pitchFamily="18" charset="0"/>
              </a:rPr>
              <a:t> в качестве адреса проблемы отмечен бульвар 30-летия Победы, д. 9. Также в обращении имеется текст следующего содержания: "Детскую площадку во дворе бульвар победы д19 </a:t>
            </a:r>
            <a:r>
              <a:rPr lang="ru-RU" sz="1800" dirty="0" err="1">
                <a:effectLst/>
                <a:latin typeface="Arial" panose="020B0604020202020204" pitchFamily="34" charset="0"/>
                <a:ea typeface="Times New Roman" panose="02020603050405020304" pitchFamily="18" charset="0"/>
              </a:rPr>
              <a:t>ул</a:t>
            </a:r>
            <a:r>
              <a:rPr lang="ru-RU" sz="1800" dirty="0">
                <a:effectLst/>
                <a:latin typeface="Arial" panose="020B0604020202020204" pitchFamily="34" charset="0"/>
                <a:ea typeface="Times New Roman" panose="02020603050405020304" pitchFamily="18" charset="0"/>
              </a:rPr>
              <a:t> </a:t>
            </a:r>
            <a:r>
              <a:rPr lang="ru-RU" sz="1800" dirty="0" err="1">
                <a:effectLst/>
                <a:latin typeface="Arial" panose="020B0604020202020204" pitchFamily="34" charset="0"/>
                <a:ea typeface="Times New Roman" panose="02020603050405020304" pitchFamily="18" charset="0"/>
              </a:rPr>
              <a:t>масковская</a:t>
            </a:r>
            <a:r>
              <a:rPr lang="ru-RU" sz="1800" dirty="0">
                <a:effectLst/>
                <a:latin typeface="Arial" panose="020B0604020202020204" pitchFamily="34" charset="0"/>
                <a:ea typeface="Times New Roman" panose="02020603050405020304" pitchFamily="18" charset="0"/>
              </a:rPr>
              <a:t> 6а превратили в мусорку мусор выкидывать можно а вот </a:t>
            </a:r>
            <a:r>
              <a:rPr lang="ru-RU" sz="1800" dirty="0" err="1">
                <a:effectLst/>
                <a:latin typeface="Arial" panose="020B0604020202020204" pitchFamily="34" charset="0"/>
                <a:ea typeface="Times New Roman" panose="02020603050405020304" pitchFamily="18" charset="0"/>
              </a:rPr>
              <a:t>Сабака</a:t>
            </a:r>
            <a:r>
              <a:rPr lang="ru-RU" sz="1800" dirty="0">
                <a:effectLst/>
                <a:latin typeface="Arial" panose="020B0604020202020204" pitchFamily="34" charset="0"/>
                <a:ea typeface="Times New Roman" panose="02020603050405020304" pitchFamily="18" charset="0"/>
              </a:rPr>
              <a:t> выгуливать нет" (орфография и пунктуация автора сохранены).</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Исходя из карты 2GIS, находящейся в общем доступе в информационно-телекоммуникационной сети "Интернет", здание по адресу: г. Волгоград, бульвар 30-летия Победы, д. 9, является не многоквартирным домом, а административным зданием, в котором расположены автомойка, сеть шинных центров и Волгоградская федерация боевого самбо. Общую детскую площадку с многоквартирным домом по адресу: г. Волгоград, ул. Московская, д. 6а, (указанному в тексте обращения гражданина) имеет многоквартирный дом N 18 по бульвару 30-летия Победы, а не дом N 19.</a:t>
            </a: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Оценив представленные в дело доказательства, суд апелляционной инстанции пришел к выводу о том, что в рассматриваемом случае Управление, не проверив должным образом сведения, содержащиеся в обращении гражданина (адрес обнаружения нарушения) и не установив с достоверностью ответственное лицо, объявило предостережение ТСН "Наш Дом".</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Кроме того, в самом предостережении отсутствует информация о том, какие действия (бездействие) товарищества приводят или могут привести к нарушению обязательных требований законодательства, а имеется лишь ссылка на поступившее обращение гражданина.</a:t>
            </a:r>
            <a:endParaRPr lang="ru-RU" sz="1800" dirty="0">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507825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AF82C1-600C-5B8F-4183-E10B9C394682}"/>
              </a:ext>
            </a:extLst>
          </p:cNvPr>
          <p:cNvSpPr>
            <a:spLocks noGrp="1"/>
          </p:cNvSpPr>
          <p:nvPr>
            <p:ph type="title"/>
          </p:nvPr>
        </p:nvSpPr>
        <p:spPr/>
        <p:txBody>
          <a:bodyPr/>
          <a:lstStyle/>
          <a:p>
            <a:r>
              <a:rPr lang="ru-RU" dirty="0"/>
              <a:t>Профилактические мероприятия</a:t>
            </a:r>
          </a:p>
        </p:txBody>
      </p:sp>
      <p:sp>
        <p:nvSpPr>
          <p:cNvPr id="3" name="Объект 2">
            <a:extLst>
              <a:ext uri="{FF2B5EF4-FFF2-40B4-BE49-F238E27FC236}">
                <a16:creationId xmlns:a16="http://schemas.microsoft.com/office/drawing/2014/main" id="{FC60D3BB-1399-C7EE-16D6-83966E8D52DB}"/>
              </a:ext>
            </a:extLst>
          </p:cNvPr>
          <p:cNvSpPr>
            <a:spLocks noGrp="1"/>
          </p:cNvSpPr>
          <p:nvPr>
            <p:ph idx="1"/>
          </p:nvPr>
        </p:nvSpPr>
        <p:spPr>
          <a:xfrm>
            <a:off x="680321" y="2336872"/>
            <a:ext cx="10741264" cy="4613689"/>
          </a:xfrm>
        </p:spPr>
        <p:txBody>
          <a:bodyPr>
            <a:normAutofit fontScale="70000" lnSpcReduction="20000"/>
          </a:bodyPr>
          <a:lstStyle/>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Согласно материалам дела в адрес территориального отдела Управления Роспотребнадзора по Красноярскому краю в г. Лесосибирске Службой строительного надзора и жилищного контроля Красноярского края в соответствии с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2"/>
              </a:rPr>
              <a:t>частью 4 статьи 8</a:t>
            </a:r>
            <a:r>
              <a:rPr lang="ru-RU" sz="1800" b="1" dirty="0">
                <a:effectLst/>
                <a:latin typeface="Arial" panose="020B0604020202020204" pitchFamily="34" charset="0"/>
                <a:ea typeface="Times New Roman" panose="02020603050405020304" pitchFamily="18" charset="0"/>
              </a:rPr>
              <a:t> Федерального закона от 02.05.2006 N 59-ФЗ "О порядке рассмотрения обращений граждан Российской Федерации" было перенаправлено обращение гражданина для рассмотрения в рамках компетенции по вопросу ненадлежащего содержания общего имущества многоквартирного дома по адресу: Красноярский край, г. Енисейск, ул. Промышленная, дом 20/4, выразившегося в не проведении дезинсекционных мероприятий и не поддержании надлежащего состояния общего имущества (в подвале жидкая грязь, мухи, тараканы, клопы, сырость, плесень). Рассмотрев указанное обращение, управление пришло к выводу о наличие признаков нарушений, указанных в предостережении о недопустимости нарушения обязательных требований от 08.12.2021 N 38056.</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Соответственно, установив признаки нарушений обязательных требований, а также учитывая отсутствие подтвержденных данных, что нарушение обязательных требований причинило вред (ущерб) охраняемым законом ценностям либо создало угрозу причинения вреда (ущерба) охраняемым законом ценностям, управление правомерно выдало обществу предостережение от 08.12.2021 N 38056.</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Текст предостережения соответствует требованиям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статьи 49</a:t>
            </a:r>
            <a:r>
              <a:rPr lang="ru-RU" sz="1800" dirty="0">
                <a:effectLst/>
                <a:latin typeface="Arial" panose="020B0604020202020204" pitchFamily="34" charset="0"/>
                <a:ea typeface="Times New Roman" panose="02020603050405020304" pitchFamily="18" charset="0"/>
              </a:rPr>
              <a:t> Федерального закона от 31.07.2020 N 248-ФЗ "О государственном контроле (надзоре) и муниципальном контроле в Российской Федерации".</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Таким образом, поскольку материалами дела подтверждено наличие оснований для выдачи предостережения, процедура выдачи спорного предостережения и его содержание соответствуют закону, суд первой инстанции пришел к правильному выводу о том, что требования заявителя являются необоснованными и не подлежат удовлетворению.</a:t>
            </a: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Доводы апелляционной жалобы общества о том, что в ходе проверочных мероприятий, проведенных Службой строительного надзора и жилищного контроля Красноярского края, не установлено нарушений, не принимаются судом апелляционной инстанции, поскольку, во-первых, оспариваемое предостережение вынесено в рамках компетенции управления, носит самостоятельный характер, не связанный с результатами проверки, осуществленной Службой строительного надзора и жилищного контроля Красноярского края, во-вторых, акт проверки N 1338-ж датирован 09.12.2021, то есть на момент вынесения предостережения указанного акта не существовало. Следовательно, указанный акт проверки N 1338-ж от 09.12.2021 не опровергает наличия оснований для выдачи предостережения (признаков нарушений) на момент его вынесения.</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Доводы апелляционной жалобы общества о том, что в предостережении обществу вменено нарушение обязательных требований, отклоняются, поскольку предостережение вынесено в связи с выявлением признаков нарушений.</a:t>
            </a:r>
            <a:endParaRPr lang="ru-RU" sz="1800" dirty="0">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848561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E17BE-F481-72A6-F938-CB5B80D16ED2}"/>
              </a:ext>
            </a:extLst>
          </p:cNvPr>
          <p:cNvSpPr>
            <a:spLocks noGrp="1"/>
          </p:cNvSpPr>
          <p:nvPr>
            <p:ph type="title"/>
          </p:nvPr>
        </p:nvSpPr>
        <p:spPr/>
        <p:txBody>
          <a:bodyPr/>
          <a:lstStyle/>
          <a:p>
            <a:r>
              <a:rPr lang="ru-RU" dirty="0"/>
              <a:t>Процедуры проведения контрольных мероприятий</a:t>
            </a:r>
          </a:p>
        </p:txBody>
      </p:sp>
      <p:sp>
        <p:nvSpPr>
          <p:cNvPr id="3" name="Объект 2">
            <a:extLst>
              <a:ext uri="{FF2B5EF4-FFF2-40B4-BE49-F238E27FC236}">
                <a16:creationId xmlns:a16="http://schemas.microsoft.com/office/drawing/2014/main" id="{9A7921E6-65C4-78FB-E487-07E2B3D34E0B}"/>
              </a:ext>
            </a:extLst>
          </p:cNvPr>
          <p:cNvSpPr>
            <a:spLocks noGrp="1"/>
          </p:cNvSpPr>
          <p:nvPr>
            <p:ph idx="1"/>
          </p:nvPr>
        </p:nvSpPr>
        <p:spPr>
          <a:xfrm>
            <a:off x="680321" y="2336873"/>
            <a:ext cx="11212489" cy="4221002"/>
          </a:xfrm>
        </p:spPr>
        <p:txBody>
          <a:bodyPr>
            <a:normAutofit lnSpcReduction="10000"/>
          </a:bodyPr>
          <a:lstStyle/>
          <a:p>
            <a:pPr indent="342900" algn="just">
              <a:lnSpc>
                <a:spcPct val="83000"/>
              </a:lnSpc>
            </a:pPr>
            <a:r>
              <a:rPr lang="ru-RU" b="1" dirty="0">
                <a:effectLst/>
                <a:latin typeface="Arial" panose="020B0604020202020204" pitchFamily="34" charset="0"/>
                <a:ea typeface="Times New Roman" panose="02020603050405020304" pitchFamily="18" charset="0"/>
              </a:rPr>
              <a:t>Между тем, осмотр объекта строительства в отсутствие законного представителя заявителя, при участии в нем главного бухгалтера Сеченовского ЛПУМГ, подписавшего протокол осмотра от 28.09.2021, не свидетельствует о допущенных Управлением нарушениях требований пункта 2 статьи 76 Федерального закона N 248-ФЗ при проведении проверки</a:t>
            </a:r>
            <a:r>
              <a:rPr lang="ru-RU" dirty="0">
                <a:effectLst/>
                <a:latin typeface="Arial" panose="020B0604020202020204" pitchFamily="34" charset="0"/>
                <a:ea typeface="Times New Roman" panose="02020603050405020304" pitchFamily="18" charset="0"/>
              </a:rPr>
              <a:t>.</a:t>
            </a:r>
          </a:p>
          <a:p>
            <a:pPr indent="342900" algn="just">
              <a:lnSpc>
                <a:spcPct val="83000"/>
              </a:lnSpc>
              <a:spcBef>
                <a:spcPts val="1000"/>
              </a:spcBef>
            </a:pPr>
            <a:r>
              <a:rPr lang="ru-RU" dirty="0">
                <a:effectLst/>
                <a:latin typeface="Arial" panose="020B0604020202020204" pitchFamily="34" charset="0"/>
                <a:ea typeface="Times New Roman" panose="02020603050405020304" pitchFamily="18" charset="0"/>
              </a:rPr>
              <a:t>Грубых нарушений, предусмотренных частью 2 статьи 91 Федерального закона N 248-ФЗ, Управлением при организации и проведении проверки не допущено.</a:t>
            </a:r>
          </a:p>
          <a:p>
            <a:pPr indent="342900" algn="just">
              <a:lnSpc>
                <a:spcPct val="83000"/>
              </a:lnSpc>
              <a:spcBef>
                <a:spcPts val="1000"/>
              </a:spcBef>
            </a:pPr>
            <a:r>
              <a:rPr lang="ru-RU" dirty="0">
                <a:effectLst/>
                <a:latin typeface="Arial" panose="020B0604020202020204" pitchFamily="34" charset="0"/>
                <a:ea typeface="Times New Roman" panose="02020603050405020304" pitchFamily="18" charset="0"/>
              </a:rPr>
              <a:t>С учетом изложенного, оспариваемое Обществом предписание соответствует законодательству и не нарушает права и законные интересы ООО "Газпром трансгаз Нижний Новгород" в сфере предпринимательской и иной экономической деятельности.</a:t>
            </a:r>
          </a:p>
          <a:p>
            <a:endParaRPr lang="ru-RU" dirty="0"/>
          </a:p>
        </p:txBody>
      </p:sp>
    </p:spTree>
    <p:extLst>
      <p:ext uri="{BB962C8B-B14F-4D97-AF65-F5344CB8AC3E}">
        <p14:creationId xmlns:p14="http://schemas.microsoft.com/office/powerpoint/2010/main" val="1755223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DAE0CE-6593-88D2-1B14-0BA5496D123B}"/>
              </a:ext>
            </a:extLst>
          </p:cNvPr>
          <p:cNvSpPr>
            <a:spLocks noGrp="1"/>
          </p:cNvSpPr>
          <p:nvPr>
            <p:ph type="title"/>
          </p:nvPr>
        </p:nvSpPr>
        <p:spPr/>
        <p:txBody>
          <a:bodyPr>
            <a:normAutofit/>
          </a:bodyPr>
          <a:lstStyle/>
          <a:p>
            <a:r>
              <a:rPr lang="ru-RU" sz="2000" dirty="0">
                <a:effectLst/>
                <a:latin typeface="Calibri" panose="020F0502020204030204" pitchFamily="34" charset="0"/>
                <a:ea typeface="Calibri" panose="020F0502020204030204" pitchFamily="34" charset="0"/>
                <a:cs typeface="Times New Roman" panose="02020603050405020304" pitchFamily="18" charset="0"/>
              </a:rPr>
              <a:t>Постановление Второго арбитражного апелляционного суда от 01.09.2022 N 02АП-6427/2022 по делу N А29-5336/2022</a:t>
            </a:r>
            <a:endParaRPr lang="ru-RU" sz="2000" dirty="0"/>
          </a:p>
        </p:txBody>
      </p:sp>
      <p:sp>
        <p:nvSpPr>
          <p:cNvPr id="3" name="Объект 2">
            <a:extLst>
              <a:ext uri="{FF2B5EF4-FFF2-40B4-BE49-F238E27FC236}">
                <a16:creationId xmlns:a16="http://schemas.microsoft.com/office/drawing/2014/main" id="{22746105-4534-4B6D-C24F-0C9FF06D543C}"/>
              </a:ext>
            </a:extLst>
          </p:cNvPr>
          <p:cNvSpPr>
            <a:spLocks noGrp="1"/>
          </p:cNvSpPr>
          <p:nvPr>
            <p:ph idx="1"/>
          </p:nvPr>
        </p:nvSpPr>
        <p:spPr>
          <a:xfrm>
            <a:off x="680321" y="2336872"/>
            <a:ext cx="9860523" cy="4299539"/>
          </a:xfrm>
        </p:spPr>
        <p:txBody>
          <a:bodyPr>
            <a:normAutofit/>
          </a:bodyPr>
          <a:lstStyle/>
          <a:p>
            <a:pPr indent="0" algn="just">
              <a:lnSpc>
                <a:spcPct val="83000"/>
              </a:lnSpc>
              <a:spcBef>
                <a:spcPts val="1000"/>
              </a:spcBef>
              <a:buNone/>
            </a:pPr>
            <a:r>
              <a:rPr lang="ru-RU" sz="2800" b="1" dirty="0">
                <a:effectLst/>
                <a:latin typeface="Arial" panose="020B0604020202020204" pitchFamily="34" charset="0"/>
                <a:ea typeface="Times New Roman" panose="02020603050405020304" pitchFamily="18" charset="0"/>
              </a:rPr>
              <a:t>Отсутствие в решении о проведении постоянного рейда сведений о пунктах контроля, вопреки мнению ответчика, не является основанием для признания результатов постоянного рейда недействительными</a:t>
            </a:r>
            <a:endParaRPr lang="ru-RU" sz="2800" dirty="0">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66364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68AA62-6618-B06C-A799-6B77053E7F14}"/>
              </a:ext>
            </a:extLst>
          </p:cNvPr>
          <p:cNvSpPr>
            <a:spLocks noGrp="1"/>
          </p:cNvSpPr>
          <p:nvPr>
            <p:ph type="title"/>
          </p:nvPr>
        </p:nvSpPr>
        <p:spPr/>
        <p:txBody>
          <a:bodyPr/>
          <a:lstStyle/>
          <a:p>
            <a:r>
              <a:rPr lang="ru-RU" dirty="0"/>
              <a:t>Соблюдение порядка уведомления о проведении контрольного мероприятия (1)</a:t>
            </a:r>
          </a:p>
        </p:txBody>
      </p:sp>
      <p:sp>
        <p:nvSpPr>
          <p:cNvPr id="3" name="Объект 2">
            <a:extLst>
              <a:ext uri="{FF2B5EF4-FFF2-40B4-BE49-F238E27FC236}">
                <a16:creationId xmlns:a16="http://schemas.microsoft.com/office/drawing/2014/main" id="{62771CAC-38D5-C02D-9AF4-7863E384F2A3}"/>
              </a:ext>
            </a:extLst>
          </p:cNvPr>
          <p:cNvSpPr>
            <a:spLocks noGrp="1"/>
          </p:cNvSpPr>
          <p:nvPr>
            <p:ph idx="1"/>
          </p:nvPr>
        </p:nvSpPr>
        <p:spPr/>
        <p:txBody>
          <a:bodyPr/>
          <a:lstStyle/>
          <a:p>
            <a:pPr indent="342900" algn="just">
              <a:lnSpc>
                <a:spcPct val="83000"/>
              </a:lnSpc>
            </a:pPr>
            <a:r>
              <a:rPr lang="ru-RU" sz="1800" dirty="0">
                <a:effectLst/>
                <a:latin typeface="Arial" panose="020B0604020202020204" pitchFamily="34" charset="0"/>
                <a:ea typeface="Times New Roman" panose="02020603050405020304" pitchFamily="18" charset="0"/>
              </a:rPr>
              <a:t>В обоснование апелляционной жалобы АО "Тандер" настаивает на том, что административным органом не были соблюдены требования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части 6 статьи 73</a:t>
            </a:r>
            <a:r>
              <a:rPr lang="ru-RU" sz="1800" dirty="0">
                <a:effectLst/>
                <a:latin typeface="Arial" panose="020B0604020202020204" pitchFamily="34" charset="0"/>
                <a:ea typeface="Times New Roman" panose="02020603050405020304" pitchFamily="18" charset="0"/>
              </a:rPr>
              <a:t> Федерального закона от 31.07.2020 N 248-ФЗ "О государственном контроле (надзоре) и муниципальном контроле в РФ" (далее - Федеральный закон N 248-ФЗ) о направлении решения о проведении плановой проверки не позднее чем за 24 часа до начала проверки. Заявитель ссылается на то, что почтовое отправление (с почтовым идентификатором N 62867257872930) с решением о проведении проверки получено Обществом только 09.11.2021.</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Кроме того, Общество не согласно с требованиями предписания в части необходимости осуществления лабораторных испытаний в рамках производственного контроля в торговых объектах, где отсутствует собственное производство, полагает отсутствующей обязанность по ведению журналов учета времени работы </a:t>
            </a:r>
            <a:r>
              <a:rPr lang="ru-RU" sz="1800" dirty="0" err="1">
                <a:effectLst/>
                <a:latin typeface="Arial" panose="020B0604020202020204" pitchFamily="34" charset="0"/>
                <a:ea typeface="Times New Roman" panose="02020603050405020304" pitchFamily="18" charset="0"/>
              </a:rPr>
              <a:t>рециркуляторов</a:t>
            </a:r>
            <a:r>
              <a:rPr lang="ru-RU" sz="1800" dirty="0">
                <a:effectLst/>
                <a:latin typeface="Arial" panose="020B0604020202020204" pitchFamily="34" charset="0"/>
                <a:ea typeface="Times New Roman" panose="02020603050405020304" pitchFamily="18" charset="0"/>
              </a:rPr>
              <a:t>, а также считает неисполнимым предписание в части обязанности по контролю за качеством водопроводной воды.</a:t>
            </a:r>
          </a:p>
          <a:p>
            <a:endParaRPr lang="ru-RU" dirty="0"/>
          </a:p>
        </p:txBody>
      </p:sp>
    </p:spTree>
    <p:extLst>
      <p:ext uri="{BB962C8B-B14F-4D97-AF65-F5344CB8AC3E}">
        <p14:creationId xmlns:p14="http://schemas.microsoft.com/office/powerpoint/2010/main" val="12015612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751067-76A2-00D1-8163-E4A8208BAA21}"/>
              </a:ext>
            </a:extLst>
          </p:cNvPr>
          <p:cNvSpPr>
            <a:spLocks noGrp="1"/>
          </p:cNvSpPr>
          <p:nvPr>
            <p:ph type="title"/>
          </p:nvPr>
        </p:nvSpPr>
        <p:spPr/>
        <p:txBody>
          <a:bodyPr/>
          <a:lstStyle/>
          <a:p>
            <a:r>
              <a:rPr lang="ru-RU" dirty="0"/>
              <a:t>Соблюдение порядка уведомления о проведении контрольного мероприятия (2)</a:t>
            </a:r>
          </a:p>
        </p:txBody>
      </p:sp>
      <p:sp>
        <p:nvSpPr>
          <p:cNvPr id="3" name="Объект 2">
            <a:extLst>
              <a:ext uri="{FF2B5EF4-FFF2-40B4-BE49-F238E27FC236}">
                <a16:creationId xmlns:a16="http://schemas.microsoft.com/office/drawing/2014/main" id="{5565D046-B167-A677-2F95-077A16A78F7F}"/>
              </a:ext>
            </a:extLst>
          </p:cNvPr>
          <p:cNvSpPr>
            <a:spLocks noGrp="1"/>
          </p:cNvSpPr>
          <p:nvPr>
            <p:ph idx="1"/>
          </p:nvPr>
        </p:nvSpPr>
        <p:spPr/>
        <p:txBody>
          <a:bodyPr>
            <a:normAutofit fontScale="92500" lnSpcReduction="20000"/>
          </a:bodyPr>
          <a:lstStyle/>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Из материалов дела следует, что 28.10.2021 заместителем руководителя Управления Роспотребнадзора по ХМАО - Югре </a:t>
            </a:r>
            <a:r>
              <a:rPr lang="ru-RU" sz="1800" dirty="0" err="1">
                <a:effectLst/>
                <a:latin typeface="Arial" panose="020B0604020202020204" pitchFamily="34" charset="0"/>
                <a:ea typeface="Times New Roman" panose="02020603050405020304" pitchFamily="18" charset="0"/>
              </a:rPr>
              <a:t>Казачининым</a:t>
            </a:r>
            <a:r>
              <a:rPr lang="ru-RU" sz="1800" dirty="0">
                <a:effectLst/>
                <a:latin typeface="Arial" panose="020B0604020202020204" pitchFamily="34" charset="0"/>
                <a:ea typeface="Times New Roman" panose="02020603050405020304" pitchFamily="18" charset="0"/>
              </a:rPr>
              <a:t> А.А. на основании пункта 2 части 1 статьи 57 Федерального закона N 248-ФЗ в связи с утвержденным ежегодным планом проведения плановых контрольно-надзорных мероприятий принято решение N КНМ862100410001009393254 о проведении выездной проверки в рамках федерального государственного санитарно-эпидемиологического надзора в отношении АО "Тандер".</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Срок проведения проверки установлен с 09.11.2021 по 22.11.2021.</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29.10.2021 на юридический адрес АО "Тандер" была направлена копия решения о проведении проверки, что подтверждается списком внутренних почтовых отправлений от 29.10.2021.</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Почтовое отправление (с почтовым идентификатором N 62867257872930) прибыло в место вручения 05.11.2021.</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С учетом того, что 06.11.2021 и 07.11.2021 являлись выходными днями (суббота и воскресенье), то АО "Тандер" было вправе получить почтовую корреспонденцию 08.11.2021, то есть за сутки до проведения проверки.</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Однако почтовое отправление с почтовым идентификатором N 62867257872930 было получено юридическим лицом только 09.11.2021 (в день проведения проверки).</a:t>
            </a:r>
          </a:p>
          <a:p>
            <a:endParaRPr lang="ru-RU" dirty="0"/>
          </a:p>
        </p:txBody>
      </p:sp>
    </p:spTree>
    <p:extLst>
      <p:ext uri="{BB962C8B-B14F-4D97-AF65-F5344CB8AC3E}">
        <p14:creationId xmlns:p14="http://schemas.microsoft.com/office/powerpoint/2010/main" val="23090808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5220CD-14A2-D637-522E-9FF1A5731D10}"/>
              </a:ext>
            </a:extLst>
          </p:cNvPr>
          <p:cNvSpPr>
            <a:spLocks noGrp="1"/>
          </p:cNvSpPr>
          <p:nvPr>
            <p:ph type="title"/>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Постановление Восьмого арбитражного апелляционного суда от 26.08.2022 N 08АП-8212/2022 по делу N А75-2330/2022</a:t>
            </a:r>
            <a:endParaRPr lang="ru-RU" dirty="0"/>
          </a:p>
        </p:txBody>
      </p:sp>
      <p:sp>
        <p:nvSpPr>
          <p:cNvPr id="3" name="Объект 2">
            <a:extLst>
              <a:ext uri="{FF2B5EF4-FFF2-40B4-BE49-F238E27FC236}">
                <a16:creationId xmlns:a16="http://schemas.microsoft.com/office/drawing/2014/main" id="{D317D9CC-C1A8-0A8B-1936-84701BAAC5F6}"/>
              </a:ext>
            </a:extLst>
          </p:cNvPr>
          <p:cNvSpPr>
            <a:spLocks noGrp="1"/>
          </p:cNvSpPr>
          <p:nvPr>
            <p:ph idx="1"/>
          </p:nvPr>
        </p:nvSpPr>
        <p:spPr>
          <a:xfrm>
            <a:off x="680321" y="2336873"/>
            <a:ext cx="10937608" cy="4641738"/>
          </a:xfrm>
        </p:spPr>
        <p:txBody>
          <a:bodyPr>
            <a:normAutofit fontScale="85000" lnSpcReduction="20000"/>
          </a:bodyPr>
          <a:lstStyle/>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В соответствии с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пунктом 3 статьи 54</a:t>
            </a:r>
            <a:r>
              <a:rPr lang="ru-RU" sz="1800" dirty="0">
                <a:effectLst/>
                <a:latin typeface="Arial" panose="020B0604020202020204" pitchFamily="34" charset="0"/>
                <a:ea typeface="Times New Roman" panose="02020603050405020304" pitchFamily="18" charset="0"/>
              </a:rPr>
              <a:t> Гражданского кодекса Российской Федерации (далее - ГК РФ) неполучение корреспонденции по месту нахождения в связи с отсутствием адресата по указанному адресу или не совершение этим лицом действий по получению почтовой корреспонденции является риском юридического лица, все неблагоприятные последствия которого несет само юридическое лицо.</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В соответствии со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статьей 165.1</a:t>
            </a:r>
            <a:r>
              <a:rPr lang="ru-RU" sz="1800" dirty="0">
                <a:effectLst/>
                <a:latin typeface="Arial" panose="020B0604020202020204" pitchFamily="34" charset="0"/>
                <a:ea typeface="Times New Roman" panose="02020603050405020304" pitchFamily="18" charset="0"/>
              </a:rPr>
              <a:t> ГК РФ заявления, уведомления, извещения, требования или иные юридически значимые сообщения, с которыми закон или сделка связывает гражданско-правовые последствия для другого лица, влекут для этого лица такие последствия с момента доставки соответствующего сообщения ему или его представителю. Сообщение считается доставленным и в тех случаях, если оно поступило лицу, которому оно направлено (адресату), но по обстоятельствам, зависящим от него, не было ему вручено или адресат не ознакомился с ним.</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Соответственно, АО "Тандер" было своевременно направлено решение N КНМ862100410001009393254 о проведении выездной проверки в рамках федерального государственного санитарно-эпидемиологического надзора в отношении АО "Тандер".</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Контрольным органом соблюдено требование части 6 статьи 73 Федерального закона N 248-ФЗ о направлении решения о проведении плановой проверки не позднее, чем за двадцать четыре часа до начала проверки. Несвоевременное получение Обществом почтовой корреспонденции по юридическому адресу не свидетельствуете о допущенных контрольным органом нарушениях прав контролируемого лица.</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Кроме того, информация о проведении плановых контрольных мероприятий в 2022 году в соответствии с требованиями законодательства размещена на интернет-ресурсах Генеральной прокуратуры Российской Федерации: ФГИС "Единый реестр проверок", ФГИС "Единый реестр контрольных (надзорных) мероприятий", расположенных по адресу: proverki.gov.ru, а также в сводном плане проверок юридических лиц и индивидуальных предпринимателей, размещенных на официальном сайте Генеральной прокуратуры Российской Федерации по адресу: epp.genproc.gov.ru и разделе "ЕРКНМ/ЕРП. Поиск КНМ/Сводный план", что свидетельствует о том, что Общество не было лишено возможности ознакомиться с графиком проведения плановых проверок в отношении АО "Тандер".</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Принимая во внимание изложенное, апелляционный суд признает, что АО "Тандер" было надлежащим образом уведомлено о проведении указанного контрольного (надзорного) мероприятия.</a:t>
            </a:r>
          </a:p>
          <a:p>
            <a:endParaRPr lang="ru-RU" dirty="0"/>
          </a:p>
        </p:txBody>
      </p:sp>
    </p:spTree>
    <p:extLst>
      <p:ext uri="{BB962C8B-B14F-4D97-AF65-F5344CB8AC3E}">
        <p14:creationId xmlns:p14="http://schemas.microsoft.com/office/powerpoint/2010/main" val="142006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22327F-11AB-BE96-77AB-C3AC80903506}"/>
              </a:ext>
            </a:extLst>
          </p:cNvPr>
          <p:cNvSpPr>
            <a:spLocks noGrp="1"/>
          </p:cNvSpPr>
          <p:nvPr>
            <p:ph type="title"/>
          </p:nvPr>
        </p:nvSpPr>
        <p:spPr/>
        <p:txBody>
          <a:bodyPr>
            <a:normAutofit/>
          </a:bodyPr>
          <a:lstStyle/>
          <a:p>
            <a:r>
              <a:rPr lang="ru-RU" sz="2800" dirty="0"/>
              <a:t>Дело № А70–4507/2022 Арбитражный суд Западно-Сибирского округа</a:t>
            </a:r>
          </a:p>
        </p:txBody>
      </p:sp>
      <p:sp>
        <p:nvSpPr>
          <p:cNvPr id="3" name="Объект 2">
            <a:extLst>
              <a:ext uri="{FF2B5EF4-FFF2-40B4-BE49-F238E27FC236}">
                <a16:creationId xmlns:a16="http://schemas.microsoft.com/office/drawing/2014/main" id="{5390B85B-AA43-3717-BBE1-88C36C03E84B}"/>
              </a:ext>
            </a:extLst>
          </p:cNvPr>
          <p:cNvSpPr>
            <a:spLocks noGrp="1"/>
          </p:cNvSpPr>
          <p:nvPr>
            <p:ph idx="1"/>
          </p:nvPr>
        </p:nvSpPr>
        <p:spPr/>
        <p:txBody>
          <a:bodyPr>
            <a:normAutofit/>
          </a:bodyPr>
          <a:lstStyle/>
          <a:p>
            <a:pPr marL="0" indent="0" algn="just">
              <a:buNone/>
            </a:pPr>
            <a:r>
              <a:rPr lang="ru-RU" sz="3200" dirty="0"/>
              <a:t>Жалоба может быть подана только в электронном виде, и считается поданной только при соблюдении всех требований, в том числе к порядку, форме и сроку ее подачи</a:t>
            </a:r>
          </a:p>
        </p:txBody>
      </p:sp>
    </p:spTree>
    <p:extLst>
      <p:ext uri="{BB962C8B-B14F-4D97-AF65-F5344CB8AC3E}">
        <p14:creationId xmlns:p14="http://schemas.microsoft.com/office/powerpoint/2010/main" val="3282728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38AECA-CEE7-046B-C42A-A2AAD0B3432E}"/>
              </a:ext>
            </a:extLst>
          </p:cNvPr>
          <p:cNvSpPr>
            <a:spLocks noGrp="1"/>
          </p:cNvSpPr>
          <p:nvPr>
            <p:ph type="title"/>
          </p:nvPr>
        </p:nvSpPr>
        <p:spPr/>
        <p:txBody>
          <a:bodyPr/>
          <a:lstStyle/>
          <a:p>
            <a:r>
              <a:rPr lang="ru-RU" dirty="0"/>
              <a:t>Оценка законности выданного предписания</a:t>
            </a:r>
          </a:p>
        </p:txBody>
      </p:sp>
      <p:sp>
        <p:nvSpPr>
          <p:cNvPr id="3" name="Объект 2">
            <a:extLst>
              <a:ext uri="{FF2B5EF4-FFF2-40B4-BE49-F238E27FC236}">
                <a16:creationId xmlns:a16="http://schemas.microsoft.com/office/drawing/2014/main" id="{3A4589D8-5FB7-C4B8-9A87-09145C878533}"/>
              </a:ext>
            </a:extLst>
          </p:cNvPr>
          <p:cNvSpPr>
            <a:spLocks noGrp="1"/>
          </p:cNvSpPr>
          <p:nvPr>
            <p:ph idx="1"/>
          </p:nvPr>
        </p:nvSpPr>
        <p:spPr>
          <a:xfrm>
            <a:off x="680321" y="2336873"/>
            <a:ext cx="10965657" cy="4288320"/>
          </a:xfrm>
        </p:spPr>
        <p:txBody>
          <a:bodyPr>
            <a:normAutofit fontScale="92500" lnSpcReduction="10000"/>
          </a:bodyPr>
          <a:lstStyle/>
          <a:p>
            <a:pPr indent="270510" algn="just">
              <a:lnSpc>
                <a:spcPct val="83000"/>
              </a:lnSpc>
            </a:pPr>
            <a:r>
              <a:rPr lang="ru-RU" sz="1800" b="1" dirty="0">
                <a:effectLst/>
                <a:latin typeface="Arial" panose="020B0604020202020204" pitchFamily="34" charset="0"/>
                <a:ea typeface="Times New Roman" panose="02020603050405020304" pitchFamily="18" charset="0"/>
              </a:rPr>
              <a:t>Таким образом, требования, изложенные в предписании, не могут быть взаимоисключающими, должны быть реально исполнимы, предписание должно содержать конкретные указания, четкие формулировки относительно конкретных действий, которые необходимо совершить исполнителю в целях прекращения и устранения выявленного нарушения, содержащиеся в предписании формулировки должны исключать возможность двоякого толкования, изложение должно быть кратким, четким, ясным, последовательным, доступным для понимания всеми лицами. Оно не должно носить признаки формального выполнения требований.</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Исполнимость предписания является важным требованием к данному виду ненормативного акта и одним из элементов законности предписания, поскольку предписание исходит от государственного органа, обладающего властными полномочиями, носит обязательный характер и для его исполнения устанавливается определенный срок, за нарушение которого наступает административная ответственность, предусмотренная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2"/>
              </a:rPr>
              <a:t>статьей 19.5</a:t>
            </a:r>
            <a:r>
              <a:rPr lang="ru-RU" sz="1800" b="1" dirty="0">
                <a:effectLst/>
                <a:latin typeface="Arial" panose="020B0604020202020204" pitchFamily="34" charset="0"/>
                <a:ea typeface="Times New Roman" panose="02020603050405020304" pitchFamily="18" charset="0"/>
              </a:rPr>
              <a:t> Кодекса Российской Федерации об административных правонарушениях.</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Согласно материалам дела административным органом в отношении заявителя была проведена плановая выездная проверка, в ходе которой, в том числе, выявлены нарушения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пункта 2 части 3 статьи 11</a:t>
            </a:r>
            <a:r>
              <a:rPr lang="ru-RU" sz="1800" dirty="0">
                <a:effectLst/>
                <a:latin typeface="Arial" panose="020B0604020202020204" pitchFamily="34" charset="0"/>
                <a:ea typeface="Times New Roman" panose="02020603050405020304" pitchFamily="18" charset="0"/>
              </a:rPr>
              <a:t> Водного кодекса Российской Федерации, осуществление обществом пользования водными объектами с целью сброса дренажных фильтрационных вод в водные объекты в отсутствие разрешительной документации.</a:t>
            </a:r>
          </a:p>
          <a:p>
            <a:endParaRPr lang="ru-RU" dirty="0"/>
          </a:p>
        </p:txBody>
      </p:sp>
    </p:spTree>
    <p:extLst>
      <p:ext uri="{BB962C8B-B14F-4D97-AF65-F5344CB8AC3E}">
        <p14:creationId xmlns:p14="http://schemas.microsoft.com/office/powerpoint/2010/main" val="41812781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78FED1-256D-2751-1D34-D01B5DA1DA7A}"/>
              </a:ext>
            </a:extLst>
          </p:cNvPr>
          <p:cNvSpPr>
            <a:spLocks noGrp="1"/>
          </p:cNvSpPr>
          <p:nvPr>
            <p:ph type="title"/>
          </p:nvPr>
        </p:nvSpPr>
        <p:spPr/>
        <p:txBody>
          <a:bodyPr/>
          <a:lstStyle/>
          <a:p>
            <a:r>
              <a:rPr lang="ru-RU" dirty="0"/>
              <a:t>Оценка законности выданного предписания</a:t>
            </a:r>
          </a:p>
        </p:txBody>
      </p:sp>
      <p:sp>
        <p:nvSpPr>
          <p:cNvPr id="3" name="Объект 2">
            <a:extLst>
              <a:ext uri="{FF2B5EF4-FFF2-40B4-BE49-F238E27FC236}">
                <a16:creationId xmlns:a16="http://schemas.microsoft.com/office/drawing/2014/main" id="{CA66B7F4-7563-EEA4-E9CE-8A849ADECE59}"/>
              </a:ext>
            </a:extLst>
          </p:cNvPr>
          <p:cNvSpPr>
            <a:spLocks noGrp="1"/>
          </p:cNvSpPr>
          <p:nvPr>
            <p:ph idx="1"/>
          </p:nvPr>
        </p:nvSpPr>
        <p:spPr>
          <a:xfrm>
            <a:off x="680321" y="2336873"/>
            <a:ext cx="11105902" cy="4333198"/>
          </a:xfrm>
        </p:spPr>
        <p:txBody>
          <a:bodyPr>
            <a:normAutofit fontScale="85000" lnSpcReduction="10000"/>
          </a:bodyPr>
          <a:lstStyle/>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При этом из совокупного анализа положений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2"/>
              </a:rPr>
              <a:t>Закона</a:t>
            </a:r>
            <a:r>
              <a:rPr lang="ru-RU" sz="1800" b="1" dirty="0">
                <a:effectLst/>
                <a:latin typeface="Arial" panose="020B0604020202020204" pitchFamily="34" charset="0"/>
                <a:ea typeface="Times New Roman" panose="02020603050405020304" pitchFamily="18" charset="0"/>
              </a:rPr>
              <a:t> N 248-ФЗ и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3"/>
              </a:rPr>
              <a:t>Закона</a:t>
            </a:r>
            <a:r>
              <a:rPr lang="ru-RU" sz="1800" b="1" dirty="0">
                <a:effectLst/>
                <a:latin typeface="Arial" panose="020B0604020202020204" pitchFamily="34" charset="0"/>
                <a:ea typeface="Times New Roman" panose="02020603050405020304" pitchFamily="18" charset="0"/>
              </a:rPr>
              <a:t> N 184-ФЗ следует, что контролирующий орган не лишен возможности вынесения нескольких предписаний по устранению выявленных нарушений, предусматривающих различные сроки их устранения.</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Данный вывод согласуется с позицией, изложенной в пункте 2 Обзора судебной практики Арбитражного суда Дальневосточного округа за II квартал 2017 года (23.10.2017).</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По настоящему делу обществу вменяется совершение административного правонарушения, предусмотренного </a:t>
            </a:r>
            <a:r>
              <a:rPr lang="ru-RU" sz="1800" u="none" strike="noStrike" dirty="0">
                <a:solidFill>
                  <a:srgbClr val="0000FF"/>
                </a:solidFill>
                <a:effectLst/>
                <a:latin typeface="Arial" panose="020B0604020202020204" pitchFamily="34" charset="0"/>
                <a:ea typeface="Times New Roman" panose="02020603050405020304" pitchFamily="18" charset="0"/>
                <a:hlinkClick r:id="rId4"/>
              </a:rPr>
              <a:t>частью 15 статьи 19.5</a:t>
            </a:r>
            <a:r>
              <a:rPr lang="ru-RU" sz="1800" dirty="0">
                <a:effectLst/>
                <a:latin typeface="Arial" panose="020B0604020202020204" pitchFamily="34" charset="0"/>
                <a:ea typeface="Times New Roman" panose="02020603050405020304" pitchFamily="18" charset="0"/>
              </a:rPr>
              <a:t> КоАП РФ, за невыполнение в установленный срок требований предписания от 19.10.2021 N 10/9-2021.</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Факт неисполнения предписания от 19.10.2021 N 10/9-2021 был выявлен в рамках отдельной выездной внеплановой проверки, проведенной в соответствии с решением Межрегионального территориального управления Федеральной службы по надзору в сфере транспорта по Дальневосточному округу от 02.12.2021 N 12-211-Н, результаты которой оформлены актом от 10.12.2021 N 12/8-2021.</a:t>
            </a: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В иных делах предметом рассмотрения являются нарушения, выразившиеся в неисполнении обществом иных предписаний, выданных Управлением, с отличными от рассматриваемого предписания выявленными нарушениями, а также сроками их исполнения, проверка которых была осуществлена на основании иных приказов Межрегионального территориального управления Федеральной службы по надзору в сфере транспорта по Дальневосточному округу, а результаты оформлены другими актами соответственно.</a:t>
            </a:r>
            <a:endParaRPr lang="ru-RU" sz="1800" dirty="0">
              <a:effectLst/>
              <a:latin typeface="Arial" panose="020B0604020202020204" pitchFamily="34" charset="0"/>
              <a:ea typeface="Times New Roman" panose="02020603050405020304" pitchFamily="18" charset="0"/>
            </a:endParaRPr>
          </a:p>
          <a:p>
            <a:pPr indent="342900" algn="just">
              <a:lnSpc>
                <a:spcPct val="83000"/>
              </a:lnSpc>
              <a:spcBef>
                <a:spcPts val="1000"/>
              </a:spcBef>
            </a:pPr>
            <a:r>
              <a:rPr lang="ru-RU" sz="1800" b="1" dirty="0">
                <a:effectLst/>
                <a:latin typeface="Arial" panose="020B0604020202020204" pitchFamily="34" charset="0"/>
                <a:ea typeface="Times New Roman" panose="02020603050405020304" pitchFamily="18" charset="0"/>
              </a:rPr>
              <a:t>Таким образом, каждое выданное предписание является самостоятельным ненормативным правовым актом, выданы обществу на основании отдельных самостоятельных проверок, неисполнение обществом к установленному сроку законных требований каждого из выданных предписаний образует самостоятельный состав административного правонарушения, предусмотренного </a:t>
            </a:r>
            <a:r>
              <a:rPr lang="ru-RU" sz="1800" b="1" u="none" strike="noStrike" dirty="0">
                <a:solidFill>
                  <a:srgbClr val="0000FF"/>
                </a:solidFill>
                <a:effectLst/>
                <a:latin typeface="Arial" panose="020B0604020202020204" pitchFamily="34" charset="0"/>
                <a:ea typeface="Times New Roman" panose="02020603050405020304" pitchFamily="18" charset="0"/>
                <a:hlinkClick r:id="rId4"/>
              </a:rPr>
              <a:t>частью 15 статьи 19.5</a:t>
            </a:r>
            <a:r>
              <a:rPr lang="ru-RU" sz="1800" b="1" dirty="0">
                <a:effectLst/>
                <a:latin typeface="Arial" panose="020B0604020202020204" pitchFamily="34" charset="0"/>
                <a:ea typeface="Times New Roman" panose="02020603050405020304" pitchFamily="18" charset="0"/>
              </a:rPr>
              <a:t> КоАП РФ.</a:t>
            </a:r>
            <a:endParaRPr lang="ru-RU" sz="1800" dirty="0">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2620408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135E3B-1CE0-E646-B865-E8BEF17D68AD}"/>
              </a:ext>
            </a:extLst>
          </p:cNvPr>
          <p:cNvSpPr>
            <a:spLocks noGrp="1"/>
          </p:cNvSpPr>
          <p:nvPr>
            <p:ph type="title"/>
          </p:nvPr>
        </p:nvSpPr>
        <p:spPr/>
        <p:txBody>
          <a:bodyPr>
            <a:normAutofit/>
          </a:bodyPr>
          <a:lstStyle/>
          <a:p>
            <a:r>
              <a:rPr lang="ru-RU" sz="2400" dirty="0">
                <a:effectLst/>
                <a:latin typeface="Calibri" panose="020F0502020204030204" pitchFamily="34" charset="0"/>
                <a:ea typeface="Calibri" panose="020F0502020204030204" pitchFamily="34" charset="0"/>
                <a:cs typeface="Times New Roman" panose="02020603050405020304" pitchFamily="18" charset="0"/>
              </a:rPr>
              <a:t>Постановление Восьмого арбитражного апелляционного суда от 30.08.2022 N 08АП-8893/2022 по делу N А75-906/2022</a:t>
            </a:r>
            <a:endParaRPr lang="ru-RU" sz="2400" dirty="0"/>
          </a:p>
        </p:txBody>
      </p:sp>
      <p:sp>
        <p:nvSpPr>
          <p:cNvPr id="3" name="Объект 2">
            <a:extLst>
              <a:ext uri="{FF2B5EF4-FFF2-40B4-BE49-F238E27FC236}">
                <a16:creationId xmlns:a16="http://schemas.microsoft.com/office/drawing/2014/main" id="{BF42112D-1944-92FE-FFC4-63BCA3D0394E}"/>
              </a:ext>
            </a:extLst>
          </p:cNvPr>
          <p:cNvSpPr>
            <a:spLocks noGrp="1"/>
          </p:cNvSpPr>
          <p:nvPr>
            <p:ph idx="1"/>
          </p:nvPr>
        </p:nvSpPr>
        <p:spPr>
          <a:xfrm>
            <a:off x="680321" y="2336872"/>
            <a:ext cx="10696386" cy="4417345"/>
          </a:xfrm>
        </p:spPr>
        <p:txBody>
          <a:bodyPr>
            <a:normAutofit fontScale="85000" lnSpcReduction="20000"/>
          </a:bodyPr>
          <a:lstStyle/>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Как верно отметил суд первой инстанции, наличие у органа местного самоуправления полномочий на выдачу предписаний о демонтаже самовольно установленных рекламных конструкций само по себе не освобождает его должностных лиц от соблюдения установленных законом процедур принятия таких ненормативных правовых актов.</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Проанализировав положения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статьи 19</a:t>
            </a:r>
            <a:r>
              <a:rPr lang="ru-RU" sz="1800" dirty="0">
                <a:effectLst/>
                <a:latin typeface="Arial" panose="020B0604020202020204" pitchFamily="34" charset="0"/>
                <a:ea typeface="Times New Roman" panose="02020603050405020304" pitchFamily="18" charset="0"/>
              </a:rPr>
              <a:t> Федерального закона N 38-ФЗ,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статей 15</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4"/>
              </a:rPr>
              <a:t>16</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5"/>
              </a:rPr>
              <a:t>17.1</a:t>
            </a:r>
            <a:r>
              <a:rPr lang="ru-RU" sz="1800" dirty="0">
                <a:effectLst/>
                <a:latin typeface="Arial" panose="020B0604020202020204" pitchFamily="34" charset="0"/>
                <a:ea typeface="Times New Roman" panose="02020603050405020304" pitchFamily="18" charset="0"/>
              </a:rPr>
              <a:t> Федерального закона N 131-ФЗ, </a:t>
            </a:r>
            <a:r>
              <a:rPr lang="ru-RU" sz="1800" u="none" strike="noStrike" dirty="0">
                <a:solidFill>
                  <a:srgbClr val="0000FF"/>
                </a:solidFill>
                <a:effectLst/>
                <a:latin typeface="Arial" panose="020B0604020202020204" pitchFamily="34" charset="0"/>
                <a:ea typeface="Times New Roman" panose="02020603050405020304" pitchFamily="18" charset="0"/>
                <a:hlinkClick r:id="rId6"/>
              </a:rPr>
              <a:t>статей 1</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7"/>
              </a:rPr>
              <a:t>8.3</a:t>
            </a:r>
            <a:r>
              <a:rPr lang="ru-RU" sz="1800" dirty="0">
                <a:effectLst/>
                <a:latin typeface="Arial" panose="020B0604020202020204" pitchFamily="34" charset="0"/>
                <a:ea typeface="Times New Roman" panose="02020603050405020304" pitchFamily="18" charset="0"/>
              </a:rPr>
              <a:t> Федерального закона N 294-ФЗ в их системной взаимосвязи, суд первой инстанции пришел к обоснованному выводу о том, что отношения в сфере установки и эксплуатации рекламных конструкций на территории муниципального образования подлежат муниципальному контролю, в связи с чем в целях защиты прав юридических лиц и индивидуальных предпринимателей при реализации органом местного самоуправления полномочий по выдаче хозяйствующим субъектам обязательных для исполнения предписаний применяются положения Федерального </a:t>
            </a:r>
            <a:r>
              <a:rPr lang="ru-RU" sz="1800" u="none" strike="noStrike" dirty="0">
                <a:solidFill>
                  <a:srgbClr val="0000FF"/>
                </a:solidFill>
                <a:effectLst/>
                <a:latin typeface="Arial" panose="020B0604020202020204" pitchFamily="34" charset="0"/>
                <a:ea typeface="Times New Roman" panose="02020603050405020304" pitchFamily="18" charset="0"/>
                <a:hlinkClick r:id="rId8"/>
              </a:rPr>
              <a:t>закона</a:t>
            </a:r>
            <a:r>
              <a:rPr lang="ru-RU" sz="1800" dirty="0">
                <a:effectLst/>
                <a:latin typeface="Arial" panose="020B0604020202020204" pitchFamily="34" charset="0"/>
                <a:ea typeface="Times New Roman" panose="02020603050405020304" pitchFamily="18" charset="0"/>
              </a:rPr>
              <a:t> N 294-ФЗ.</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Вопреки позиции Администрации, выдавая предписание о демонтаже рекламных конструкций, установленных и (или) эксплуатируемых без разрешения, орган местного самоуправления тем самым фактически участвует в осуществлении муниципального контроля в сфере рекламы, несмотря на то, что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статьями 15</a:t>
            </a:r>
            <a:r>
              <a:rPr lang="ru-RU" sz="1800" dirty="0">
                <a:effectLst/>
                <a:latin typeface="Arial" panose="020B0604020202020204" pitchFamily="34" charset="0"/>
                <a:ea typeface="Times New Roman" panose="02020603050405020304" pitchFamily="18" charset="0"/>
              </a:rPr>
              <a:t>, </a:t>
            </a:r>
            <a:r>
              <a:rPr lang="ru-RU" sz="1800" u="none" strike="noStrike" dirty="0">
                <a:solidFill>
                  <a:srgbClr val="0000FF"/>
                </a:solidFill>
                <a:effectLst/>
                <a:latin typeface="Arial" panose="020B0604020202020204" pitchFamily="34" charset="0"/>
                <a:ea typeface="Times New Roman" panose="02020603050405020304" pitchFamily="18" charset="0"/>
                <a:hlinkClick r:id="rId4"/>
              </a:rPr>
              <a:t>16</a:t>
            </a:r>
            <a:r>
              <a:rPr lang="ru-RU" sz="1800" dirty="0">
                <a:effectLst/>
                <a:latin typeface="Arial" panose="020B0604020202020204" pitchFamily="34" charset="0"/>
                <a:ea typeface="Times New Roman" panose="02020603050405020304" pitchFamily="18" charset="0"/>
              </a:rPr>
              <a:t> Федерального закона N 131-ФЗ такая деятельность не поименована буквально как муниципальный контроль.</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Применение такой меры как выдача предписания непосредственно связано с реализацией органом местного самоуправления предоставленных ему контрольных полномочий и обусловлено выявлением им фактов нарушений установленных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статьей 19</a:t>
            </a:r>
            <a:r>
              <a:rPr lang="ru-RU" sz="1800" dirty="0">
                <a:effectLst/>
                <a:latin typeface="Arial" panose="020B0604020202020204" pitchFamily="34" charset="0"/>
                <a:ea typeface="Times New Roman" panose="02020603050405020304" pitchFamily="18" charset="0"/>
              </a:rPr>
              <a:t> Федерального закона N 38-ФЗ обязательных требований к распространению наружной рекламы.</a:t>
            </a:r>
          </a:p>
          <a:p>
            <a:pPr indent="342900" algn="just">
              <a:lnSpc>
                <a:spcPct val="83000"/>
              </a:lnSpc>
              <a:spcBef>
                <a:spcPts val="1000"/>
              </a:spcBef>
            </a:pPr>
            <a:r>
              <a:rPr lang="ru-RU" sz="1800" dirty="0">
                <a:effectLst/>
                <a:latin typeface="Arial" panose="020B0604020202020204" pitchFamily="34" charset="0"/>
                <a:ea typeface="Times New Roman" panose="02020603050405020304" pitchFamily="18" charset="0"/>
              </a:rPr>
              <a:t>Ссылка подателя жалобы на </a:t>
            </a:r>
            <a:r>
              <a:rPr lang="ru-RU" sz="1800" u="none" strike="noStrike" dirty="0">
                <a:solidFill>
                  <a:srgbClr val="0000FF"/>
                </a:solidFill>
                <a:effectLst/>
                <a:latin typeface="Arial" panose="020B0604020202020204" pitchFamily="34" charset="0"/>
                <a:ea typeface="Times New Roman" panose="02020603050405020304" pitchFamily="18" charset="0"/>
                <a:hlinkClick r:id="rId9"/>
              </a:rPr>
              <a:t>пункт 4 части 3 статьи 1</a:t>
            </a:r>
            <a:r>
              <a:rPr lang="ru-RU" sz="1800" dirty="0">
                <a:effectLst/>
                <a:latin typeface="Arial" panose="020B0604020202020204" pitchFamily="34" charset="0"/>
                <a:ea typeface="Times New Roman" panose="02020603050405020304" pitchFamily="18" charset="0"/>
              </a:rPr>
              <a:t> Федерального закона N 248-ФЗ, согласно которому рассмотрение дел о нарушении законодательства о рекламе для целей указанного закона к государственному контролю (надзору), муниципальному контролю не относится, не принимается апелляционным судом, поскольку выдача предписания не относится как таковая к рассмотрению дела о нарушении законодательства о рекламе, а является результатом именно контрольного мероприятия.</a:t>
            </a:r>
          </a:p>
          <a:p>
            <a:endParaRPr lang="ru-RU" dirty="0"/>
          </a:p>
        </p:txBody>
      </p:sp>
    </p:spTree>
    <p:extLst>
      <p:ext uri="{BB962C8B-B14F-4D97-AF65-F5344CB8AC3E}">
        <p14:creationId xmlns:p14="http://schemas.microsoft.com/office/powerpoint/2010/main" val="28166496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A5715D-B9D7-2CA5-1E47-01791C9E065F}"/>
              </a:ext>
            </a:extLst>
          </p:cNvPr>
          <p:cNvSpPr>
            <a:spLocks noGrp="1"/>
          </p:cNvSpPr>
          <p:nvPr>
            <p:ph type="title"/>
          </p:nvPr>
        </p:nvSpPr>
        <p:spPr/>
        <p:txBody>
          <a:bodyPr>
            <a:normAutofit/>
          </a:bodyPr>
          <a:lstStyle/>
          <a:p>
            <a:r>
              <a:rPr lang="ru-RU" sz="2400" dirty="0">
                <a:effectLst/>
                <a:latin typeface="Calibri" panose="020F0502020204030204" pitchFamily="34" charset="0"/>
                <a:ea typeface="Calibri" panose="020F0502020204030204" pitchFamily="34" charset="0"/>
                <a:cs typeface="Times New Roman" panose="02020603050405020304" pitchFamily="18" charset="0"/>
              </a:rPr>
              <a:t>Постановление Арбитражного суда Западно-Сибирского округа от 04.02.2022 N Ф04-8414/2021 по делу N А75-4235/2021</a:t>
            </a:r>
            <a:endParaRPr lang="ru-RU" sz="2400" dirty="0"/>
          </a:p>
        </p:txBody>
      </p:sp>
      <p:sp>
        <p:nvSpPr>
          <p:cNvPr id="3" name="Объект 2">
            <a:extLst>
              <a:ext uri="{FF2B5EF4-FFF2-40B4-BE49-F238E27FC236}">
                <a16:creationId xmlns:a16="http://schemas.microsoft.com/office/drawing/2014/main" id="{776E80FD-B495-7FF8-62D9-ECD8FA791489}"/>
              </a:ext>
            </a:extLst>
          </p:cNvPr>
          <p:cNvSpPr>
            <a:spLocks noGrp="1"/>
          </p:cNvSpPr>
          <p:nvPr>
            <p:ph idx="1"/>
          </p:nvPr>
        </p:nvSpPr>
        <p:spPr>
          <a:xfrm>
            <a:off x="680321" y="2336872"/>
            <a:ext cx="10735654" cy="4355637"/>
          </a:xfrm>
        </p:spPr>
        <p:txBody>
          <a:bodyPr>
            <a:normAutofit fontScale="85000" lnSpcReduction="10000"/>
          </a:bodyPr>
          <a:lstStyle/>
          <a:p>
            <a:pPr algn="just"/>
            <a:r>
              <a:rPr lang="ru-RU" sz="1800" b="0" i="1" u="none" strike="noStrike" baseline="0" dirty="0">
                <a:latin typeface="Calibri" panose="020F0502020204030204" pitchFamily="34" charset="0"/>
              </a:rPr>
              <a:t>Общество с ограниченной ответственностью "Рекламное агентство "Метро Медиа" (далее - общество) обратилось в </a:t>
            </a:r>
            <a:r>
              <a:rPr lang="ru-RU" sz="1800" b="0" u="none" strike="noStrike" baseline="0" dirty="0">
                <a:latin typeface="Calibri" panose="020F0502020204030204" pitchFamily="34" charset="0"/>
              </a:rPr>
              <a:t>Арбитражный суд Ханты-Мансийского автономного округа - Югры с заявлением о признании недействительным предписания Администрации города Нижневартовска (далее - администрация) от 28.01.2021 N 6/2021 о демонтаже рекламной конструкции</a:t>
            </a:r>
          </a:p>
          <a:p>
            <a:pPr algn="just"/>
            <a:r>
              <a:rPr lang="ru-RU" sz="1800" b="0" u="none" strike="noStrike" baseline="0" dirty="0">
                <a:latin typeface="Calibri" panose="020F0502020204030204" pitchFamily="34" charset="0"/>
              </a:rPr>
              <a:t>Как следует из материалов дела и установлено судами, в ходе осмотра и обследования объектов наружной рекламы на территории города Нижневартовска администрацией выявлен факт самовольного размещения рекламной конструкции в виде двухстороннего сити-формата (пилон) по адресу: улица Интернациональная, дом 62 (АЗС "Газпромнефть"), в связи с чем в тот же день обществу выдано предписание от 28.01.2021 N 6/2021 о демонтаже рекламной конструкции в течение месяца со дня выдачи предписания и об удалении размещенной на ней информации в течение трех дней со дня выдачи предписания.</a:t>
            </a:r>
          </a:p>
          <a:p>
            <a:pPr algn="just"/>
            <a:r>
              <a:rPr lang="ru-RU" sz="1800" b="0" u="none" strike="noStrike" baseline="0" dirty="0">
                <a:latin typeface="Calibri" panose="020F0502020204030204" pitchFamily="34" charset="0"/>
              </a:rPr>
              <a:t>Как верно отмечено судами, само по себе наличие у органа местного самоуправления полномочий на выдачу предписаний о демонтаже самовольно установленных рекламных конструкций не освобождает его должностных лиц от соблюдения установленных законом процедур принятия таких ненормативных правовых актов.</a:t>
            </a:r>
          </a:p>
          <a:p>
            <a:pPr algn="just"/>
            <a:r>
              <a:rPr lang="ru-RU" sz="1800" b="0" u="none" strike="noStrike" baseline="0" dirty="0">
                <a:latin typeface="Calibri" panose="020F0502020204030204" pitchFamily="34" charset="0"/>
              </a:rPr>
              <a:t>Проанализировав положения </a:t>
            </a:r>
            <a:r>
              <a:rPr lang="ru-RU" sz="1800" b="0" u="none" strike="noStrike" baseline="0" dirty="0">
                <a:solidFill>
                  <a:srgbClr val="0000FF"/>
                </a:solidFill>
                <a:latin typeface="Calibri" panose="020F0502020204030204" pitchFamily="34" charset="0"/>
                <a:hlinkClick r:id="rId2"/>
              </a:rPr>
              <a:t>статьи 19 Закона о рекламе, </a:t>
            </a:r>
            <a:r>
              <a:rPr lang="ru-RU" sz="1800" b="0" u="none" strike="noStrike" baseline="0" dirty="0">
                <a:solidFill>
                  <a:srgbClr val="0000FF"/>
                </a:solidFill>
                <a:latin typeface="Calibri" panose="020F0502020204030204" pitchFamily="34" charset="0"/>
                <a:hlinkClick r:id="rId3"/>
              </a:rPr>
              <a:t>статей 15, </a:t>
            </a:r>
            <a:r>
              <a:rPr lang="ru-RU" sz="1800" b="0" u="none" strike="noStrike" baseline="0" dirty="0">
                <a:solidFill>
                  <a:srgbClr val="0000FF"/>
                </a:solidFill>
                <a:latin typeface="Calibri" panose="020F0502020204030204" pitchFamily="34" charset="0"/>
                <a:hlinkClick r:id="rId4"/>
              </a:rPr>
              <a:t>16, </a:t>
            </a:r>
            <a:r>
              <a:rPr lang="ru-RU" sz="1800" b="0" u="none" strike="noStrike" baseline="0" dirty="0">
                <a:solidFill>
                  <a:srgbClr val="0000FF"/>
                </a:solidFill>
                <a:latin typeface="Calibri" panose="020F0502020204030204" pitchFamily="34" charset="0"/>
                <a:hlinkClick r:id="rId5"/>
              </a:rPr>
              <a:t>статьи 17.1 Закона N 131-ФЗ, </a:t>
            </a:r>
            <a:r>
              <a:rPr lang="ru-RU" sz="1800" b="0" u="none" strike="noStrike" baseline="0" dirty="0">
                <a:solidFill>
                  <a:srgbClr val="0000FF"/>
                </a:solidFill>
                <a:latin typeface="Calibri" panose="020F0502020204030204" pitchFamily="34" charset="0"/>
                <a:hlinkClick r:id="rId6"/>
              </a:rPr>
              <a:t>статей 1, </a:t>
            </a:r>
            <a:r>
              <a:rPr lang="ru-RU" sz="1800" b="0" u="none" strike="noStrike" baseline="0" dirty="0">
                <a:solidFill>
                  <a:srgbClr val="0000FF"/>
                </a:solidFill>
                <a:latin typeface="Calibri" panose="020F0502020204030204" pitchFamily="34" charset="0"/>
                <a:hlinkClick r:id="rId7"/>
              </a:rPr>
              <a:t>8.3 Закона N 294-ФЗ в их системной взаимосвязи, суды первой и апелляционной инстанций пришли к правомерному выводу о том, что отношения в сфере установки и эксплуатации рекламных конструкций на территории муниципального образования подлежат муниципальному контролю, в связи с чем в целях защиты прав юридических лиц и индивидуальных предпринимателей при реализации органом местного самоуправления полномочий в указанной сфере, в том числе по выдаче хозяйствующим субъектам обязательных для исполнения предписаний применяются положения </a:t>
            </a:r>
            <a:r>
              <a:rPr lang="ru-RU" sz="1800" b="0" u="none" strike="noStrike" baseline="0" dirty="0">
                <a:solidFill>
                  <a:srgbClr val="0000FF"/>
                </a:solidFill>
                <a:latin typeface="Calibri" panose="020F0502020204030204" pitchFamily="34" charset="0"/>
                <a:hlinkClick r:id="rId8"/>
              </a:rPr>
              <a:t>Закона N 294-ФЗ (аналогичный подход изложен в постановлении Верховного Суда Российской Федерации от 08.06.2020 N 9-А20-12).</a:t>
            </a:r>
          </a:p>
          <a:p>
            <a:endParaRPr lang="ru-RU" dirty="0"/>
          </a:p>
        </p:txBody>
      </p:sp>
    </p:spTree>
    <p:extLst>
      <p:ext uri="{BB962C8B-B14F-4D97-AF65-F5344CB8AC3E}">
        <p14:creationId xmlns:p14="http://schemas.microsoft.com/office/powerpoint/2010/main" val="13223799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DEF990-1652-B219-89EB-F782731C9F89}"/>
              </a:ext>
            </a:extLst>
          </p:cNvPr>
          <p:cNvSpPr>
            <a:spLocks noGrp="1"/>
          </p:cNvSpPr>
          <p:nvPr>
            <p:ph type="title"/>
          </p:nvPr>
        </p:nvSpPr>
        <p:spPr/>
        <p:txBody>
          <a:bodyPr/>
          <a:lstStyle/>
          <a:p>
            <a:r>
              <a:rPr lang="ru-RU" dirty="0"/>
              <a:t>Оценка законности выданного предписания</a:t>
            </a:r>
          </a:p>
        </p:txBody>
      </p:sp>
      <p:sp>
        <p:nvSpPr>
          <p:cNvPr id="3" name="Объект 2">
            <a:extLst>
              <a:ext uri="{FF2B5EF4-FFF2-40B4-BE49-F238E27FC236}">
                <a16:creationId xmlns:a16="http://schemas.microsoft.com/office/drawing/2014/main" id="{DAE95B9B-836B-5B7C-3C97-4FBC4EF739FA}"/>
              </a:ext>
            </a:extLst>
          </p:cNvPr>
          <p:cNvSpPr>
            <a:spLocks noGrp="1"/>
          </p:cNvSpPr>
          <p:nvPr>
            <p:ph idx="1"/>
          </p:nvPr>
        </p:nvSpPr>
        <p:spPr>
          <a:xfrm>
            <a:off x="680321" y="2336873"/>
            <a:ext cx="10814192" cy="4209782"/>
          </a:xfrm>
        </p:spPr>
        <p:txBody>
          <a:bodyPr>
            <a:normAutofit fontScale="92500" lnSpcReduction="10000"/>
          </a:bodyPr>
          <a:lstStyle/>
          <a:p>
            <a:pPr indent="342900" algn="just"/>
            <a:r>
              <a:rPr lang="ru-RU" sz="1800" dirty="0">
                <a:effectLst/>
                <a:latin typeface="Arial" panose="020B0604020202020204" pitchFamily="34" charset="0"/>
                <a:ea typeface="Times New Roman" panose="02020603050405020304" pitchFamily="18" charset="0"/>
              </a:rPr>
              <a:t>Системный анализ приведенных выше положений </a:t>
            </a:r>
            <a:r>
              <a:rPr lang="ru-RU" sz="1800" u="none" strike="noStrike" dirty="0">
                <a:solidFill>
                  <a:srgbClr val="0000FF"/>
                </a:solidFill>
                <a:effectLst/>
                <a:latin typeface="Arial" panose="020B0604020202020204" pitchFamily="34" charset="0"/>
                <a:ea typeface="Times New Roman" panose="02020603050405020304" pitchFamily="18" charset="0"/>
                <a:hlinkClick r:id="rId2"/>
              </a:rPr>
              <a:t>Закона</a:t>
            </a:r>
            <a:r>
              <a:rPr lang="ru-RU" sz="1800" dirty="0">
                <a:effectLst/>
                <a:latin typeface="Arial" panose="020B0604020202020204" pitchFamily="34" charset="0"/>
                <a:ea typeface="Times New Roman" panose="02020603050405020304" pitchFamily="18" charset="0"/>
              </a:rPr>
              <a:t> N 248-ФЗ не позволяет прийти к выводу о том, что предписание об устранении одних и тех же нарушений, установленных в ходе контрольных (надзорных) мероприятий, может быть выдано только дважды (по результатам первоначального мероприятия и однократного мероприятия, проведенного в целях контроля за исполнением ранее выданного предписания). Напротив, на компетентный орган возложена обязанность использовать все доступные ему полномочия в целях устранения ранее выявленных нарушений, указанных в ранее выданных предписаниях.</a:t>
            </a:r>
          </a:p>
          <a:p>
            <a:pPr indent="342900" algn="just">
              <a:spcBef>
                <a:spcPts val="1100"/>
              </a:spcBef>
            </a:pPr>
            <a:r>
              <a:rPr lang="ru-RU" sz="1800" dirty="0">
                <a:effectLst/>
                <a:latin typeface="Arial" panose="020B0604020202020204" pitchFamily="34" charset="0"/>
                <a:ea typeface="Times New Roman" panose="02020603050405020304" pitchFamily="18" charset="0"/>
              </a:rPr>
              <a:t>При этом обращение в суд с требованием о принудительном исполнении предписания (в случаях, прямо предусмотренных законом) является одним из таких полномочий и не ограничивает компетентный орган в осуществлении дальнейших контрольных (надзорных) мероприятий за исполнением ранее принятых предписаний и в принятии новых решений, предусмотренных </a:t>
            </a:r>
            <a:r>
              <a:rPr lang="ru-RU" sz="1800" u="none" strike="noStrike" dirty="0">
                <a:solidFill>
                  <a:srgbClr val="0000FF"/>
                </a:solidFill>
                <a:effectLst/>
                <a:latin typeface="Arial" panose="020B0604020202020204" pitchFamily="34" charset="0"/>
                <a:ea typeface="Times New Roman" panose="02020603050405020304" pitchFamily="18" charset="0"/>
                <a:hlinkClick r:id="rId3"/>
              </a:rPr>
              <a:t>пунктом 1 части 2 статьи 90</a:t>
            </a:r>
            <a:r>
              <a:rPr lang="ru-RU" sz="1800" dirty="0">
                <a:effectLst/>
                <a:latin typeface="Arial" panose="020B0604020202020204" pitchFamily="34" charset="0"/>
                <a:ea typeface="Times New Roman" panose="02020603050405020304" pitchFamily="18" charset="0"/>
              </a:rPr>
              <a:t> Федерального закона N 248-ФЗ, до фактического исполнения контролируемым лицом законных требований надзорного органа об устранении нарушений законов и (или) иных нормативных правовых актов.</a:t>
            </a:r>
          </a:p>
          <a:p>
            <a:pPr indent="342900" algn="just">
              <a:spcBef>
                <a:spcPts val="1100"/>
              </a:spcBef>
            </a:pPr>
            <a:r>
              <a:rPr lang="ru-RU" sz="1800" dirty="0">
                <a:effectLst/>
                <a:latin typeface="Arial" panose="020B0604020202020204" pitchFamily="34" charset="0"/>
                <a:ea typeface="Times New Roman" panose="02020603050405020304" pitchFamily="18" charset="0"/>
              </a:rPr>
              <a:t>Аналогичный правовой подход применен в постановлениях Верховного Суда Российской Федерации от 10.07.2020 </a:t>
            </a:r>
            <a:r>
              <a:rPr lang="ru-RU" sz="1800" u="none" strike="noStrike" dirty="0">
                <a:solidFill>
                  <a:srgbClr val="0000FF"/>
                </a:solidFill>
                <a:effectLst/>
                <a:latin typeface="Arial" panose="020B0604020202020204" pitchFamily="34" charset="0"/>
                <a:ea typeface="Times New Roman" panose="02020603050405020304" pitchFamily="18" charset="0"/>
                <a:hlinkClick r:id="rId4"/>
              </a:rPr>
              <a:t>N 66-АД20-3</a:t>
            </a:r>
            <a:r>
              <a:rPr lang="ru-RU" sz="1800" dirty="0">
                <a:effectLst/>
                <a:latin typeface="Arial" panose="020B0604020202020204" pitchFamily="34" charset="0"/>
                <a:ea typeface="Times New Roman" panose="02020603050405020304" pitchFamily="18" charset="0"/>
              </a:rPr>
              <a:t>, от 10.07.2020 </a:t>
            </a:r>
            <a:r>
              <a:rPr lang="ru-RU" sz="1800" u="none" strike="noStrike" dirty="0">
                <a:solidFill>
                  <a:srgbClr val="0000FF"/>
                </a:solidFill>
                <a:effectLst/>
                <a:latin typeface="Arial" panose="020B0604020202020204" pitchFamily="34" charset="0"/>
                <a:ea typeface="Times New Roman" panose="02020603050405020304" pitchFamily="18" charset="0"/>
                <a:hlinkClick r:id="rId5"/>
              </a:rPr>
              <a:t>N 66-АД20-4</a:t>
            </a:r>
            <a:r>
              <a:rPr lang="ru-RU" sz="1800" dirty="0">
                <a:effectLst/>
                <a:latin typeface="Arial" panose="020B0604020202020204" pitchFamily="34" charset="0"/>
                <a:ea typeface="Times New Roman" panose="02020603050405020304" pitchFamily="18" charset="0"/>
              </a:rPr>
              <a:t>, от 10.07.2020 </a:t>
            </a:r>
            <a:r>
              <a:rPr lang="ru-RU" sz="1800" u="none" strike="noStrike" dirty="0">
                <a:solidFill>
                  <a:srgbClr val="0000FF"/>
                </a:solidFill>
                <a:effectLst/>
                <a:latin typeface="Arial" panose="020B0604020202020204" pitchFamily="34" charset="0"/>
                <a:ea typeface="Times New Roman" panose="02020603050405020304" pitchFamily="18" charset="0"/>
                <a:hlinkClick r:id="rId6"/>
              </a:rPr>
              <a:t>N 66-АД20-5</a:t>
            </a:r>
            <a:r>
              <a:rPr lang="ru-RU" sz="1800" dirty="0">
                <a:effectLst/>
                <a:latin typeface="Arial" panose="020B0604020202020204" pitchFamily="34" charset="0"/>
                <a:ea typeface="Times New Roman" panose="02020603050405020304" pitchFamily="18" charset="0"/>
              </a:rPr>
              <a:t>, от 10.07.2020 </a:t>
            </a:r>
            <a:r>
              <a:rPr lang="ru-RU" sz="1800" u="none" strike="noStrike" dirty="0">
                <a:solidFill>
                  <a:srgbClr val="0000FF"/>
                </a:solidFill>
                <a:effectLst/>
                <a:latin typeface="Arial" panose="020B0604020202020204" pitchFamily="34" charset="0"/>
                <a:ea typeface="Times New Roman" panose="02020603050405020304" pitchFamily="18" charset="0"/>
                <a:hlinkClick r:id="rId7"/>
              </a:rPr>
              <a:t>N 66-АД20-6</a:t>
            </a:r>
            <a:r>
              <a:rPr lang="ru-RU" sz="1800" dirty="0">
                <a:effectLst/>
                <a:latin typeface="Arial" panose="020B0604020202020204" pitchFamily="34" charset="0"/>
                <a:ea typeface="Times New Roman" panose="02020603050405020304" pitchFamily="18" charset="0"/>
              </a:rPr>
              <a:t>.</a:t>
            </a:r>
          </a:p>
          <a:p>
            <a:endParaRPr lang="ru-RU" dirty="0"/>
          </a:p>
        </p:txBody>
      </p:sp>
    </p:spTree>
    <p:extLst>
      <p:ext uri="{BB962C8B-B14F-4D97-AF65-F5344CB8AC3E}">
        <p14:creationId xmlns:p14="http://schemas.microsoft.com/office/powerpoint/2010/main" val="396463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FDD66B-8BDE-DA5D-69C1-F07E95D9BE3B}"/>
              </a:ext>
            </a:extLst>
          </p:cNvPr>
          <p:cNvSpPr>
            <a:spLocks noGrp="1"/>
          </p:cNvSpPr>
          <p:nvPr>
            <p:ph type="title"/>
          </p:nvPr>
        </p:nvSpPr>
        <p:spPr/>
        <p:txBody>
          <a:bodyPr>
            <a:normAutofit/>
          </a:bodyPr>
          <a:lstStyle/>
          <a:p>
            <a:r>
              <a:rPr lang="ru-RU" sz="2800" dirty="0"/>
              <a:t>Дело № 88А‑22688/2022 Восьмой кассационный суд общей юрисдикции</a:t>
            </a:r>
          </a:p>
        </p:txBody>
      </p:sp>
      <p:sp>
        <p:nvSpPr>
          <p:cNvPr id="3" name="Объект 2">
            <a:extLst>
              <a:ext uri="{FF2B5EF4-FFF2-40B4-BE49-F238E27FC236}">
                <a16:creationId xmlns:a16="http://schemas.microsoft.com/office/drawing/2014/main" id="{E091ADC5-CC97-B3F9-5C69-8AF9FE1D8AAD}"/>
              </a:ext>
            </a:extLst>
          </p:cNvPr>
          <p:cNvSpPr>
            <a:spLocks noGrp="1"/>
          </p:cNvSpPr>
          <p:nvPr>
            <p:ph idx="1"/>
          </p:nvPr>
        </p:nvSpPr>
        <p:spPr/>
        <p:txBody>
          <a:bodyPr>
            <a:normAutofit/>
          </a:bodyPr>
          <a:lstStyle/>
          <a:p>
            <a:pPr marL="0" indent="0" algn="just">
              <a:buNone/>
            </a:pPr>
            <a:r>
              <a:rPr lang="ru-RU" sz="2800" dirty="0"/>
              <a:t>Суд может посчитать исчерпанной саму возможность досудебного урегулирования спора между органом контроля и контролируемым лицом, несмотря на то, что жалоба в досудебном порядке не подавалась вообще, в ситуации, когда материалы дела не свидетельствуют о наличии между истцом и ответчиком перспектив урегулирования спора в досудебном порядке</a:t>
            </a:r>
          </a:p>
        </p:txBody>
      </p:sp>
    </p:spTree>
    <p:extLst>
      <p:ext uri="{BB962C8B-B14F-4D97-AF65-F5344CB8AC3E}">
        <p14:creationId xmlns:p14="http://schemas.microsoft.com/office/powerpoint/2010/main" val="48705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24928F-85B8-A528-00B5-BADE9F249CFB}"/>
              </a:ext>
            </a:extLst>
          </p:cNvPr>
          <p:cNvSpPr>
            <a:spLocks noGrp="1"/>
          </p:cNvSpPr>
          <p:nvPr>
            <p:ph type="title"/>
          </p:nvPr>
        </p:nvSpPr>
        <p:spPr/>
        <p:txBody>
          <a:bodyPr/>
          <a:lstStyle/>
          <a:p>
            <a:r>
              <a:rPr lang="ru-RU" dirty="0"/>
              <a:t>Пленум Верховного Суда РФ</a:t>
            </a:r>
          </a:p>
        </p:txBody>
      </p:sp>
      <p:sp>
        <p:nvSpPr>
          <p:cNvPr id="3" name="Объект 2">
            <a:extLst>
              <a:ext uri="{FF2B5EF4-FFF2-40B4-BE49-F238E27FC236}">
                <a16:creationId xmlns:a16="http://schemas.microsoft.com/office/drawing/2014/main" id="{F5A2669B-941E-98C8-D36D-9F2E3D357412}"/>
              </a:ext>
            </a:extLst>
          </p:cNvPr>
          <p:cNvSpPr>
            <a:spLocks noGrp="1"/>
          </p:cNvSpPr>
          <p:nvPr>
            <p:ph idx="1"/>
          </p:nvPr>
        </p:nvSpPr>
        <p:spPr>
          <a:xfrm>
            <a:off x="680321" y="2336872"/>
            <a:ext cx="9613861" cy="4131245"/>
          </a:xfrm>
        </p:spPr>
        <p:txBody>
          <a:bodyPr>
            <a:normAutofit fontScale="92500" lnSpcReduction="20000"/>
          </a:bodyPr>
          <a:lstStyle/>
          <a:p>
            <a:pPr algn="just"/>
            <a:r>
              <a:rPr lang="ru-RU" dirty="0"/>
              <a:t>Акты проверок не могут выступать предметом самостоятельного оспаривания, поскольку являются средством фиксации выявленных нарушений. Заинтересованное лицо вправе оспорить только решение, принятое по результатам мероприятия и основанное на соответствующем акте. Акты проверки могут быть оспорены как решения, если в нарушение Закона о Контроле в них содержатся требования, затрагивающие права и интересы контролируемых лиц</a:t>
            </a:r>
          </a:p>
          <a:p>
            <a:pPr algn="just"/>
            <a:r>
              <a:rPr lang="ru-RU" dirty="0"/>
              <a:t>В ряде случаев суды рассматривают дела по существу и отказывают в административном иске при оспаривании акта контрольного мероприятия</a:t>
            </a:r>
          </a:p>
          <a:p>
            <a:pPr algn="just"/>
            <a:r>
              <a:rPr lang="ru-RU" dirty="0"/>
              <a:t>Протокол контрольного действия не может быть предметом самостоятельного судебного обжалования, поскольку является средством фиксации выявленных нарушений (Арбитражный суд Восточно-­Сибирского округа— ​ Постановление от 27.12.2022 по делу № А58–7503/2022)</a:t>
            </a:r>
          </a:p>
        </p:txBody>
      </p:sp>
    </p:spTree>
    <p:extLst>
      <p:ext uri="{BB962C8B-B14F-4D97-AF65-F5344CB8AC3E}">
        <p14:creationId xmlns:p14="http://schemas.microsoft.com/office/powerpoint/2010/main" val="1959555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1A8FB-0B6A-0D68-1123-99CC12479CFF}"/>
              </a:ext>
            </a:extLst>
          </p:cNvPr>
          <p:cNvSpPr>
            <a:spLocks noGrp="1"/>
          </p:cNvSpPr>
          <p:nvPr>
            <p:ph type="title"/>
          </p:nvPr>
        </p:nvSpPr>
        <p:spPr/>
        <p:txBody>
          <a:bodyPr>
            <a:normAutofit/>
          </a:bodyPr>
          <a:lstStyle/>
          <a:p>
            <a:r>
              <a:rPr lang="ru-RU" sz="2400" dirty="0"/>
              <a:t>Пятый апелляционный суд общей юрисдикции— ​Определение от 22.12.2021 по делу № 66а‑1523/202</a:t>
            </a:r>
          </a:p>
        </p:txBody>
      </p:sp>
      <p:sp>
        <p:nvSpPr>
          <p:cNvPr id="3" name="Объект 2">
            <a:extLst>
              <a:ext uri="{FF2B5EF4-FFF2-40B4-BE49-F238E27FC236}">
                <a16:creationId xmlns:a16="http://schemas.microsoft.com/office/drawing/2014/main" id="{8470C5A9-E9BF-FB5E-45D4-66F9DEE31D28}"/>
              </a:ext>
            </a:extLst>
          </p:cNvPr>
          <p:cNvSpPr>
            <a:spLocks noGrp="1"/>
          </p:cNvSpPr>
          <p:nvPr>
            <p:ph idx="1"/>
          </p:nvPr>
        </p:nvSpPr>
        <p:spPr/>
        <p:txBody>
          <a:bodyPr/>
          <a:lstStyle/>
          <a:p>
            <a:pPr algn="just"/>
            <a:r>
              <a:rPr lang="ru-RU" dirty="0"/>
              <a:t>В случае, если акт осмотра объекта составлен без представителя контролируемого лица и без указания информации об его уведомлении, такой акт может быть признан недостоверным, а решения принятые на его основе отменены судом.</a:t>
            </a:r>
          </a:p>
        </p:txBody>
      </p:sp>
    </p:spTree>
    <p:extLst>
      <p:ext uri="{BB962C8B-B14F-4D97-AF65-F5344CB8AC3E}">
        <p14:creationId xmlns:p14="http://schemas.microsoft.com/office/powerpoint/2010/main" val="127647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F3B406-F7FB-EEAF-1443-9A16BC0F8645}"/>
              </a:ext>
            </a:extLst>
          </p:cNvPr>
          <p:cNvSpPr>
            <a:spLocks noGrp="1"/>
          </p:cNvSpPr>
          <p:nvPr>
            <p:ph type="title"/>
          </p:nvPr>
        </p:nvSpPr>
        <p:spPr/>
        <p:txBody>
          <a:bodyPr>
            <a:normAutofit/>
          </a:bodyPr>
          <a:lstStyle/>
          <a:p>
            <a:r>
              <a:rPr lang="ru-RU" sz="2000" dirty="0"/>
              <a:t>Арбитражный суд Северо-­Западного округа— ​ Постановление от 06.12.2022 по делу № А21–13087/2021</a:t>
            </a:r>
          </a:p>
        </p:txBody>
      </p:sp>
      <p:sp>
        <p:nvSpPr>
          <p:cNvPr id="3" name="Объект 2">
            <a:extLst>
              <a:ext uri="{FF2B5EF4-FFF2-40B4-BE49-F238E27FC236}">
                <a16:creationId xmlns:a16="http://schemas.microsoft.com/office/drawing/2014/main" id="{F03BF5D2-8786-8CF8-065B-E3AF8ED6A8B4}"/>
              </a:ext>
            </a:extLst>
          </p:cNvPr>
          <p:cNvSpPr>
            <a:spLocks noGrp="1"/>
          </p:cNvSpPr>
          <p:nvPr>
            <p:ph idx="1"/>
          </p:nvPr>
        </p:nvSpPr>
        <p:spPr/>
        <p:txBody>
          <a:bodyPr>
            <a:normAutofit/>
          </a:bodyPr>
          <a:lstStyle/>
          <a:p>
            <a:pPr marL="0" indent="0" algn="just">
              <a:buNone/>
            </a:pPr>
            <a:r>
              <a:rPr lang="ru-RU" sz="2800" dirty="0"/>
              <a:t>Изменение состава уполномоченных лиц при проведении проверки не противоречит нормам действующего законодательства и само по себе не нарушает прав проверяемого лица</a:t>
            </a:r>
          </a:p>
        </p:txBody>
      </p:sp>
    </p:spTree>
    <p:extLst>
      <p:ext uri="{BB962C8B-B14F-4D97-AF65-F5344CB8AC3E}">
        <p14:creationId xmlns:p14="http://schemas.microsoft.com/office/powerpoint/2010/main" val="657721031"/>
      </p:ext>
    </p:extLst>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1495</TotalTime>
  <Words>9615</Words>
  <Application>Microsoft Office PowerPoint</Application>
  <PresentationFormat>Широкоэкранный</PresentationFormat>
  <Paragraphs>218</Paragraphs>
  <Slides>54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54</vt:i4>
      </vt:variant>
    </vt:vector>
  </HeadingPairs>
  <TitlesOfParts>
    <vt:vector size="58" baseType="lpstr">
      <vt:lpstr>Arial</vt:lpstr>
      <vt:lpstr>Calibri</vt:lpstr>
      <vt:lpstr>Trebuchet MS</vt:lpstr>
      <vt:lpstr>Берлин</vt:lpstr>
      <vt:lpstr>Судебная практика по применению законодательства о государственном контроле и надзоре</vt:lpstr>
      <vt:lpstr>Девятый арбитражный апелляционный суд— ​ Постановление № 09АП‑6289/2022</vt:lpstr>
      <vt:lpstr>Дело № А24–3950/2021 Арбитражный суд Камчатского края</vt:lpstr>
      <vt:lpstr>Доклад МЭР России за 2022 год</vt:lpstr>
      <vt:lpstr>Дело № А70–4507/2022 Арбитражный суд Западно-Сибирского округа</vt:lpstr>
      <vt:lpstr>Дело № 88А‑22688/2022 Восьмой кассационный суд общей юрисдикции</vt:lpstr>
      <vt:lpstr>Пленум Верховного Суда РФ</vt:lpstr>
      <vt:lpstr>Пятый апелляционный суд общей юрисдикции— ​Определение от 22.12.2021 по делу № 66а‑1523/202</vt:lpstr>
      <vt:lpstr>Арбитражный суд Северо-­Западного округа— ​ Постановление от 06.12.2022 по делу № А21–13087/2021</vt:lpstr>
      <vt:lpstr>Девятый арбитражный апелляционный суд— ​ Постановление от 26.10.2022 по делу № А40–60869/22</vt:lpstr>
      <vt:lpstr>Двадцать первый арбитражный апелляционный суд— ​ Постановление от 28.06.2022 по делу № А83–18024/2021</vt:lpstr>
      <vt:lpstr>Доклад МЭР России за 2022 год</vt:lpstr>
      <vt:lpstr>Доклад МЭР России за 2022 год</vt:lpstr>
      <vt:lpstr>Доклад МЭР России за 2022 год</vt:lpstr>
      <vt:lpstr>Доклад МЭР России за 2022 год</vt:lpstr>
      <vt:lpstr>Доклад МЭР России за 2022 год</vt:lpstr>
      <vt:lpstr>Обращение в суд с требованием о принудительном исполнении предписания </vt:lpstr>
      <vt:lpstr>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 (Постановление Арбитражного суда Западно-Сибирского округа от 16.12.2020 N Ф04-4880/2020 по делу N А03-16796/2019(1)</vt:lpstr>
      <vt:lpstr>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vt:lpstr>
      <vt:lpstr>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 (3)</vt:lpstr>
      <vt:lpstr>Органом местного самоуправления может быть заявлено в суд требование аналогичное тому, которое ранее было включено в предписание, не исполненное контролируемым лицом (4) - Постановление Арбитражного суда Уральского округа от 23.06.2022 N Ф09-2919/22 по делу N А47-7033/2021</vt:lpstr>
      <vt:lpstr>О невозможности возбуждения дела об административном правонарушении в период моратория</vt:lpstr>
      <vt:lpstr> Постановление Первого кассационного суда общей юрисдикции от 26.05.2023 N 16-2604/2023 </vt:lpstr>
      <vt:lpstr>Постановление Арбитражного суда Уральского округа от 23.06.2023 N Ф09-3665/23 по делу N А71-18080/2022 – Другая позиция в отношении возбуждения дела об административном правонарушении в период моратория</vt:lpstr>
      <vt:lpstr>О возможности возбуждения дела об административном правонарушении в период моратория - Постановление Арбитражного суда Уральского округа от 01.06.2023 N Ф09-2906/23 по делу N А71-14603/2022</vt:lpstr>
      <vt:lpstr>О возможности возбуждения дела об административном правонарушении в период моратория - Постановление Арбитражного суда Московского округа от 31.03.2023 N Ф05-1094/2023 по делу N А40-124779/2022</vt:lpstr>
      <vt:lpstr>О возможности возбуждения дела об административном правонарушении в период моратория - постановление Арбитражного суда Поволжского округа от 22.06.2023 N Ф06-4515/2023 по делу N А65-28439/2022</vt:lpstr>
      <vt:lpstr>Кассационное определение Первого кассационного суда общей юрисдикции от 12.05.2023 N 88а-13882/2023</vt:lpstr>
      <vt:lpstr>Кассационное определение Первого кассационного суда общей юрисдикции от 20.03.2023 N 88а-9188/2023</vt:lpstr>
      <vt:lpstr>Кассационное определение Первого кассационного суда общей юрисдикции от 12.04.2022 N 88а-10154/2022 по делу N 2а-649/2021</vt:lpstr>
      <vt:lpstr>Кассационное определение Первого кассационного суда общей юрисдикции от 05.04.2022 N 88а-8594/2022 по делу N 2а-748/202</vt:lpstr>
      <vt:lpstr>Кассационное определение Третьего кассационного суда общей юрисдикции от 01.02.2023 N 88а-1561/2023 по делу N 2а-705/2022</vt:lpstr>
      <vt:lpstr>Кассационное определение Третьего кассационного суда общей юрисдикции от 23.09.2022 N 88а-17704/2022</vt:lpstr>
      <vt:lpstr>Кассационное определение Третьего кассационного суда общей юрисдикции от 15.03.2023 N 88а-3932/2023 по делу N 2а-2129/2022</vt:lpstr>
      <vt:lpstr>Постановление Третьего кассационного суда общей юрисдикции от 06.02.2023 N 16-335/2023</vt:lpstr>
      <vt:lpstr>Кассационное определение Третьего кассационного суда общей юрисдикции от 25.01.2023 по делу N 88а-1161/2023</vt:lpstr>
      <vt:lpstr>Кассационное определение Третьего кассационного суда общей юрисдикции от 25.01.2023 по делу N 88а-1161/2023</vt:lpstr>
      <vt:lpstr>Кассационное определение Третьего кассационного суда общей юрисдикции от 07.12.2022 N 88а-20760/2022</vt:lpstr>
      <vt:lpstr>Кассационное определение Четвертого кассационного суда общей юрисдикции от 20.06.2023 N 88а-21241/2023</vt:lpstr>
      <vt:lpstr>Сроки проведения контрольных мероприятий</vt:lpstr>
      <vt:lpstr>Сроки проведения контрольных мероприятий</vt:lpstr>
      <vt:lpstr>ОСНОВАНИЯ ПРОВЕДЕНИЯ ВНЕПЛАНОВЫХ КОНТРОЛЬНЫХ МЕРОПРИЯТИЙ </vt:lpstr>
      <vt:lpstr>Профилактические мероприятия</vt:lpstr>
      <vt:lpstr>Профилактические мероприятия</vt:lpstr>
      <vt:lpstr>Процедуры проведения контрольных мероприятий</vt:lpstr>
      <vt:lpstr>Постановление Второго арбитражного апелляционного суда от 01.09.2022 N 02АП-6427/2022 по делу N А29-5336/2022</vt:lpstr>
      <vt:lpstr>Соблюдение порядка уведомления о проведении контрольного мероприятия (1)</vt:lpstr>
      <vt:lpstr>Соблюдение порядка уведомления о проведении контрольного мероприятия (2)</vt:lpstr>
      <vt:lpstr>Постановление Восьмого арбитражного апелляционного суда от 26.08.2022 N 08АП-8212/2022 по делу N А75-2330/2022</vt:lpstr>
      <vt:lpstr>Оценка законности выданного предписания</vt:lpstr>
      <vt:lpstr>Оценка законности выданного предписания</vt:lpstr>
      <vt:lpstr>Постановление Восьмого арбитражного апелляционного суда от 30.08.2022 N 08АП-8893/2022 по делу N А75-906/2022</vt:lpstr>
      <vt:lpstr>Постановление Арбитражного суда Западно-Сибирского округа от 04.02.2022 N Ф04-8414/2021 по делу N А75-4235/2021</vt:lpstr>
      <vt:lpstr>Оценка законности выданного предписания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Судебная практика по применению законодательства о государственном контроле и надзоре</dc:title>
  <dc:creator>Сергей Хазанов</dc:creator>
  <cp:lastModifiedBy>Сергей Хазанов</cp:lastModifiedBy>
  <cp:revision>3</cp:revision>
  <dcterms:created xsi:type="dcterms:W3CDTF">2023-07-16T17:12:23Z</dcterms:created>
  <dcterms:modified xsi:type="dcterms:W3CDTF">2023-07-17T18:08:22Z</dcterms:modified>
</cp:coreProperties>
</file>